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94DD1F-BFF9-4A49-9769-C1755180D2A9}">
  <a:tblStyle styleId="{3694DD1F-BFF9-4A49-9769-C1755180D2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8DF626-CC2D-483C-A150-B21420123DD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ce65759d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ce65759d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d8c69c12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d8c69c12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ce65759d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ce65759d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00f9ba03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00f9ba03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ce65759d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ce65759d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e801425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e801425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e8014254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e8014254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e0ec7e9a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e0ec7e9a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0137a32b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0137a32b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0137a32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0137a32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ce65759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ce65759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e84ec2a5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e84ec2a5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ce65759d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ce65759d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ce65759d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ce65759d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ce65759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ce65759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e65759d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ce65759d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ce65759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ce65759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ce65759d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ce65759d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72d66d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d72d66d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d72d66df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d72d66df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d72d66df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d72d66df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ce65759d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ce65759d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cBpHrDVsQ-lpN5uH6QD4ou2BwOI4vtKD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26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ervancy.umn.edu/bitstream/handle/11299/169793/RosplockM.pdf?sequence=1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onlinelibrary.wiley.com/doi/full/10.1002/app.27261" TargetMode="External"/><Relationship Id="rId4" Type="http://schemas.openxmlformats.org/officeDocument/2006/relationships/hyperlink" Target="https://community.ultimaker.com/topic/15440-annealing-printed-parts-directly-in-the-ultimake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177625" y="178625"/>
            <a:ext cx="6029100" cy="20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Effects of the Mechanical Properties for Annealed Additive Manufactured Thermoplastics</a:t>
            </a:r>
            <a:endParaRPr sz="3000">
              <a:solidFill>
                <a:srgbClr val="F3F3F3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358800" y="3938850"/>
            <a:ext cx="67851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Advisor: Dr. Teh	Mentor: Alex 	Furlanic	Lead: Juan Lopez 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 Time: Travis Welch, Philip Velbis, Jose Reyna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50" y="3219925"/>
            <a:ext cx="1836900" cy="183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875" y="284300"/>
            <a:ext cx="1209372" cy="120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3625" y="284300"/>
            <a:ext cx="1209375" cy="12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fld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Trial and Error of 3D Printing </a:t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928050" y="1017724"/>
            <a:ext cx="34974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-"/>
            </a:pPr>
            <a:r>
              <a:rPr lang="en" sz="1500">
                <a:latin typeface="Lato"/>
                <a:ea typeface="Lato"/>
                <a:cs typeface="Lato"/>
                <a:sym typeface="Lato"/>
              </a:rPr>
              <a:t>Hard trial and error process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-"/>
            </a:pPr>
            <a:r>
              <a:rPr lang="en" sz="1500">
                <a:latin typeface="Lato"/>
                <a:ea typeface="Lato"/>
                <a:cs typeface="Lato"/>
                <a:sym typeface="Lato"/>
              </a:rPr>
              <a:t>Adjusting temperature in accordance to material and print layout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00" y="3030176"/>
            <a:ext cx="2094029" cy="157052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5125" y="192425"/>
            <a:ext cx="2571800" cy="4470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4875" y="799349"/>
            <a:ext cx="736272" cy="73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32500" y="2393400"/>
            <a:ext cx="1957991" cy="261000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9" name="Google Shape;179;p23" title="IMG_1130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875" y="4"/>
            <a:ext cx="6660250" cy="502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1297500" y="235350"/>
            <a:ext cx="7038900" cy="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Annealing Process</a:t>
            </a:r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4074950" y="1229325"/>
            <a:ext cx="44991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Use ⅓ -½  of the materials melting temperature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Melting temperature for PLA is 180-200 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For Annealing Trial #1- The temperature varies, the time is constant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Fro Annealing Trail #2- The Time varies, the temperature is constant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Useful way to make improvements between the trials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91440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86" y="1556772"/>
            <a:ext cx="1390418" cy="159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900" y="957750"/>
            <a:ext cx="1973626" cy="226234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0" name="Google Shape;19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1687" y="1518182"/>
            <a:ext cx="1750114" cy="2333494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1" name="Google Shape;19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Trials</a:t>
            </a:r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200" name="Google Shape;200;p25"/>
          <p:cNvGraphicFramePr/>
          <p:nvPr/>
        </p:nvGraphicFramePr>
        <p:xfrm>
          <a:off x="195025" y="125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{3694DD1F-BFF9-4A49-9769-C1755180D2A9}</a:tableStyleId>
              </a:tblPr>
              <a:tblGrid>
                <a:gridCol w="424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8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Annealing Trail #1 (Temp Variable, Metal Plate)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9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3 control samples with vertical print design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3 samples for 60C for 60 minutes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9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3 samples for 75C for 60 minutes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9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3 samples for 90C for 60 minutes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9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3 control samples with horizontal print design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1" name="Google Shape;201;p25"/>
          <p:cNvGraphicFramePr/>
          <p:nvPr/>
        </p:nvGraphicFramePr>
        <p:xfrm>
          <a:off x="4440850" y="125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{3694DD1F-BFF9-4A49-9769-C1755180D2A9}</a:tableStyleId>
              </a:tblPr>
              <a:tblGrid>
                <a:gridCol w="418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54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Annealing Trial #2 (Time Variable, Glass Plate 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3 samples for 60C for 30 minutes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6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3 samples for 60C for 90 minutes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3 samples for 60C for 120 minutes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2" name="Google Shape;202;p25"/>
          <p:cNvGraphicFramePr/>
          <p:nvPr/>
        </p:nvGraphicFramePr>
        <p:xfrm>
          <a:off x="769250" y="384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{3694DD1F-BFF9-4A49-9769-C1755180D2A9}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9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 Testing Purposes :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samples at 80C for 60 minutes (Glass Plate)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Annealing Trial and Error Process 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1065375" y="1286550"/>
            <a:ext cx="42225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Samples tend to warp during the process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Metal plate vs Glass Plate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Adjusting our oven to be stable at low temp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OFF…..75C…..90C…..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of Thermometer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Keeping our experiment consistent throughout  </a:t>
            </a:r>
            <a:endParaRPr/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0350" y="1535602"/>
            <a:ext cx="1651956" cy="2202598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6"/>
          <p:cNvPicPr preferRelativeResize="0"/>
          <p:nvPr/>
        </p:nvPicPr>
        <p:blipFill rotWithShape="1">
          <a:blip r:embed="rId5">
            <a:alphaModFix/>
          </a:blip>
          <a:srcRect l="18099"/>
          <a:stretch/>
        </p:blipFill>
        <p:spPr>
          <a:xfrm>
            <a:off x="5776663" y="1535600"/>
            <a:ext cx="1253681" cy="2202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5" name="Google Shape;21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Tensile Testing</a:t>
            </a:r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6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Conducted testing on the first annealing trial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Made conclusions and improvements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60C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Glass plate to reduce warping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Conducted testing on the second annealing trial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results to compare to the first annealing trial and control samples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Keeping all the variables the same</a:t>
            </a:r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23" name="Google Shape;2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125" y="1582825"/>
            <a:ext cx="1461175" cy="322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0850" y="142825"/>
            <a:ext cx="1930275" cy="25695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</a:t>
            </a:r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 Samples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Printed in in upward direction, no annealing done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Horizontal Samples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Printed flat on build plate, no annealing done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34" name="Google Shape;2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275" y="1923975"/>
            <a:ext cx="3799076" cy="228366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7" name="Google Shape;237;p28"/>
          <p:cNvSpPr txBox="1"/>
          <p:nvPr/>
        </p:nvSpPr>
        <p:spPr>
          <a:xfrm>
            <a:off x="4137000" y="3350425"/>
            <a:ext cx="870000" cy="73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 u="sng"/>
              <a:t>Key:</a:t>
            </a:r>
            <a:endParaRPr sz="1000" b="1" i="1" u="sng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highlight>
                  <a:srgbClr val="4A86E8"/>
                </a:highlight>
              </a:rPr>
              <a:t>Sample #1</a:t>
            </a:r>
            <a:endParaRPr sz="1000">
              <a:solidFill>
                <a:srgbClr val="FFFFFF"/>
              </a:solidFill>
              <a:highlight>
                <a:srgbClr val="4A86E8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highlight>
                  <a:srgbClr val="FF9900"/>
                </a:highlight>
              </a:rPr>
              <a:t>Sample #2</a:t>
            </a:r>
            <a:endParaRPr sz="1000">
              <a:solidFill>
                <a:srgbClr val="FFFFFF"/>
              </a:solidFill>
              <a:highlight>
                <a:srgbClr val="FF9900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highlight>
                  <a:srgbClr val="6AA84F"/>
                </a:highlight>
              </a:rPr>
              <a:t>Sample #3</a:t>
            </a:r>
            <a:endParaRPr sz="1000" u="sng">
              <a:solidFill>
                <a:srgbClr val="FFFFFF"/>
              </a:solidFill>
              <a:highlight>
                <a:srgbClr val="6AA84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8"/>
          <p:cNvSpPr txBox="1"/>
          <p:nvPr/>
        </p:nvSpPr>
        <p:spPr>
          <a:xfrm>
            <a:off x="311637" y="4228300"/>
            <a:ext cx="37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 Toughness(Area Under Graph): 6.14107 (J/m^3)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8"/>
          <p:cNvSpPr txBox="1"/>
          <p:nvPr/>
        </p:nvSpPr>
        <p:spPr>
          <a:xfrm>
            <a:off x="5173425" y="4228300"/>
            <a:ext cx="35187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 Toughness(Area Under Graph): 116.8255405 (J/m^3)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40" name="Google Shape;24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725" y="1923988"/>
            <a:ext cx="3738995" cy="22836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6" name="Google Shape;2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 txBox="1"/>
          <p:nvPr/>
        </p:nvSpPr>
        <p:spPr>
          <a:xfrm>
            <a:off x="525375" y="263725"/>
            <a:ext cx="67563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Results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525375" y="903363"/>
            <a:ext cx="77595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Sample 5,6,7- </a:t>
            </a:r>
            <a:r>
              <a:rPr lang="en" sz="1600"/>
              <a:t>From Annealing Trial #1, done at 60C for 60mins</a:t>
            </a:r>
            <a:endParaRPr sz="160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Sample G,H,I- </a:t>
            </a:r>
            <a:r>
              <a:rPr lang="en" sz="1600"/>
              <a:t>From Annealing Trial #2, done at 60C for 30mins </a:t>
            </a:r>
            <a:endParaRPr sz="1600"/>
          </a:p>
        </p:txBody>
      </p:sp>
      <p:sp>
        <p:nvSpPr>
          <p:cNvPr id="250" name="Google Shape;250;p29"/>
          <p:cNvSpPr txBox="1"/>
          <p:nvPr/>
        </p:nvSpPr>
        <p:spPr>
          <a:xfrm>
            <a:off x="4096400" y="3296600"/>
            <a:ext cx="1014000" cy="817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 u="sng"/>
              <a:t>Key:</a:t>
            </a:r>
            <a:endParaRPr sz="1000" b="1" i="1" u="sng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highlight>
                  <a:srgbClr val="4A86E8"/>
                </a:highlight>
              </a:rPr>
              <a:t>Sample #G</a:t>
            </a:r>
            <a:endParaRPr sz="1000">
              <a:solidFill>
                <a:srgbClr val="FFFFFF"/>
              </a:solidFill>
              <a:highlight>
                <a:srgbClr val="4A86E8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highlight>
                  <a:srgbClr val="FF9900"/>
                </a:highlight>
              </a:rPr>
              <a:t>Sample #6,H</a:t>
            </a:r>
            <a:endParaRPr sz="1000">
              <a:solidFill>
                <a:srgbClr val="FFFFFF"/>
              </a:solidFill>
              <a:highlight>
                <a:srgbClr val="FF9900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highlight>
                  <a:srgbClr val="6AA84F"/>
                </a:highlight>
              </a:rPr>
              <a:t>Sample #7,I</a:t>
            </a:r>
            <a:endParaRPr/>
          </a:p>
        </p:txBody>
      </p:sp>
      <p:pic>
        <p:nvPicPr>
          <p:cNvPr id="251" name="Google Shape;25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100" y="1760338"/>
            <a:ext cx="3806050" cy="2406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2" name="Google Shape;252;p29"/>
          <p:cNvSpPr txBox="1"/>
          <p:nvPr/>
        </p:nvSpPr>
        <p:spPr>
          <a:xfrm>
            <a:off x="499550" y="4287400"/>
            <a:ext cx="34290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 Toughness(Area Under Graph): 12.42069 (J/m^3)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9"/>
          <p:cNvSpPr txBox="1"/>
          <p:nvPr/>
        </p:nvSpPr>
        <p:spPr>
          <a:xfrm>
            <a:off x="4900550" y="4233400"/>
            <a:ext cx="4120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 Toughness(Area Under Graph): 12.9466667 (J/m^3)</a:t>
            </a:r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1650" y="1749150"/>
            <a:ext cx="3728801" cy="24062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62" name="Google Shape;2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310"/>
            <a:ext cx="9144001" cy="511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9172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the Riemann Sum to calculate and compare toughness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69" name="Google Shape;26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70" name="Google Shape;2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2" name="Google Shape;272;p31"/>
          <p:cNvGraphicFramePr/>
          <p:nvPr/>
        </p:nvGraphicFramePr>
        <p:xfrm>
          <a:off x="3725100" y="89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{778DF626-CC2D-483C-A150-B21420123DD8}</a:tableStyleId>
              </a:tblPr>
              <a:tblGrid>
                <a:gridCol w="89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Batch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Temperature(°C)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 Toungness (J/m^3)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 E(N/m^2)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4.22465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9.0256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 min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12.4207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5.87675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 min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4.142167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7.164167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 min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3.375067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15.546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 min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4.005467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7.611133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 min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116.8257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6.664733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 min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4.549633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8.9444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 min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4.3722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8.822967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min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12.94667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6.460667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00" y="1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Overview: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43150" y="799300"/>
            <a:ext cx="7038900" cy="40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Problem Statement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Solution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Research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Design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Printing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Annealing Process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Tensile Testing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Results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Analysis/Conclusions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Summary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 References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Questions</a:t>
            </a:r>
            <a:endParaRPr sz="1800"/>
          </a:p>
          <a:p>
            <a:pPr marL="45720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78" name="Google Shape;278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Annealing a 3D printed object can help the mechanical properties including toughness, Elastic modulus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Annealing PLA at a lower temperature helps the toughness rather than high heat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Specimen were less brittle and more ductile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9" name="Google Shape;27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80" name="Google Shape;2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87" name="Google Shape;287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Problem Statement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Proposed Solution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Approach/Methodology 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Printing and Annealing trial and error process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Results/Analysis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Tensile Testing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Best Stress vs Strain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Analysis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References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288" name="Google Shape;28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21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9" name="Google Shape;2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</a:t>
            </a:r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https://conservancy.umn.edu/bitstream/handle/11299/169793/RosplockM.pdf?sequence=1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https://community.ultimaker.com/topic/15440-annealing-printed-parts-directly-in-the-ultimaker/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https://onlinelibrary.wiley.com/doi/full/10.1002/app.27261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97" name="Google Shape;29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22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8" name="Google Shape;29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body" idx="1"/>
          </p:nvPr>
        </p:nvSpPr>
        <p:spPr>
          <a:xfrm>
            <a:off x="3568350" y="-2758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0" i="1"/>
              <a:t>?</a:t>
            </a:r>
            <a:endParaRPr sz="40000" i="1"/>
          </a:p>
        </p:txBody>
      </p:sp>
      <p:sp>
        <p:nvSpPr>
          <p:cNvPr id="306" name="Google Shape;306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23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7" name="Google Shape;3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 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9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3d printers can print objects very fast but if you’re using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Polylactic Acid (PLA)</a:t>
            </a:r>
            <a:r>
              <a:rPr lang="en">
                <a:solidFill>
                  <a:schemeClr val="dk1"/>
                </a:solidFill>
              </a:rPr>
              <a:t> the object may not be very strong.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925" y="2364019"/>
            <a:ext cx="2857520" cy="18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8221" y="2328925"/>
            <a:ext cx="2457467" cy="18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9188" y="2328925"/>
            <a:ext cx="1843100" cy="18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11700" y="3079650"/>
            <a:ext cx="837300" cy="1815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Carbon Fiber</a:t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3588213" y="3079650"/>
            <a:ext cx="837300" cy="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Kevlar</a:t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7017700" y="3045425"/>
            <a:ext cx="837300" cy="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Fiber Glass</a:t>
            </a:r>
            <a:endParaRPr sz="600">
              <a:solidFill>
                <a:schemeClr val="lt1"/>
              </a:solidFill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Solution</a:t>
            </a: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Annealing the printed object will release the </a:t>
            </a:r>
            <a:r>
              <a:rPr lang="en"/>
              <a:t>air gaps</a:t>
            </a:r>
            <a:r>
              <a:rPr lang="en" sz="1800"/>
              <a:t> making the 3D printed object </a:t>
            </a:r>
            <a:r>
              <a:rPr lang="en"/>
              <a:t>tougher by releasing air gaps allowing the layers to get closer to each other.</a:t>
            </a:r>
            <a:endParaRPr sz="1800"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t="30368" b="35172"/>
          <a:stretch/>
        </p:blipFill>
        <p:spPr>
          <a:xfrm>
            <a:off x="1405049" y="2082575"/>
            <a:ext cx="5864298" cy="269442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Research </a:t>
            </a: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814125" y="1546925"/>
            <a:ext cx="5709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Effects on annealing printed objects for a period of time 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Thermodynamics / material science overview 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New technologies including Rapid Liquid printing 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Previous research papers related to annealing 3D printed objects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9174" y="2690249"/>
            <a:ext cx="1972950" cy="19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Solidworks Overview </a:t>
            </a: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70500" y="1567550"/>
            <a:ext cx="47337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most common for 3D design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Take an idea to a finished product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Design a good sample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Make prototyping faster and easier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4150" y="907375"/>
            <a:ext cx="3635226" cy="2809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Thermodynamics/Material science Overview 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659375" y="968400"/>
            <a:ext cx="7348800" cy="29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Annealing polymers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lead to the following changes: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Elastic Modulus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Yield Strength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Toughness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Fracture Strength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575" y="3061444"/>
            <a:ext cx="5040300" cy="1545318"/>
          </a:xfrm>
          <a:prstGeom prst="rect">
            <a:avLst/>
          </a:prstGeom>
          <a:noFill/>
          <a:ln w="38100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375" y="2831300"/>
            <a:ext cx="2150300" cy="20056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124625" y="3614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to Use Ultimaker 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19450" y="1536725"/>
            <a:ext cx="43986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Calibrate Build </a:t>
            </a:r>
            <a:r>
              <a:rPr lang="en"/>
              <a:t>p</a:t>
            </a:r>
            <a:r>
              <a:rPr lang="en" sz="1800"/>
              <a:t>late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</a:t>
            </a:r>
            <a:r>
              <a:rPr lang="en" sz="1800"/>
              <a:t>hange and accommodate different material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Change different nozzles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 </a:t>
            </a:r>
            <a:r>
              <a:rPr lang="en" sz="1800"/>
              <a:t>3d printing Cura</a:t>
            </a:r>
            <a:r>
              <a:rPr lang="en"/>
              <a:t> software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l="6533" b="6725"/>
          <a:stretch/>
        </p:blipFill>
        <p:spPr>
          <a:xfrm>
            <a:off x="6187275" y="182950"/>
            <a:ext cx="1746725" cy="17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4773" y="2073323"/>
            <a:ext cx="2726100" cy="2726100"/>
          </a:xfrm>
          <a:prstGeom prst="rect">
            <a:avLst/>
          </a:prstGeom>
          <a:noFill/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38" name="Google Shape;138;p20"/>
          <p:cNvCxnSpPr>
            <a:stCxn id="139" idx="3"/>
          </p:cNvCxnSpPr>
          <p:nvPr/>
        </p:nvCxnSpPr>
        <p:spPr>
          <a:xfrm rot="10800000" flipH="1">
            <a:off x="5724575" y="451875"/>
            <a:ext cx="968400" cy="635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" name="Google Shape;140;p20"/>
          <p:cNvCxnSpPr>
            <a:stCxn id="139" idx="3"/>
          </p:cNvCxnSpPr>
          <p:nvPr/>
        </p:nvCxnSpPr>
        <p:spPr>
          <a:xfrm>
            <a:off x="5724575" y="1087275"/>
            <a:ext cx="968400" cy="1053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Google Shape;141;p20"/>
          <p:cNvCxnSpPr>
            <a:stCxn id="142" idx="3"/>
          </p:cNvCxnSpPr>
          <p:nvPr/>
        </p:nvCxnSpPr>
        <p:spPr>
          <a:xfrm rot="10800000" flipH="1">
            <a:off x="5068175" y="3626300"/>
            <a:ext cx="1086900" cy="328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3" name="Google Shape;143;p20"/>
          <p:cNvCxnSpPr>
            <a:stCxn id="144" idx="2"/>
          </p:cNvCxnSpPr>
          <p:nvPr/>
        </p:nvCxnSpPr>
        <p:spPr>
          <a:xfrm>
            <a:off x="4816950" y="3271975"/>
            <a:ext cx="1803900" cy="946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" name="Google Shape;139;p20"/>
          <p:cNvSpPr txBox="1"/>
          <p:nvPr/>
        </p:nvSpPr>
        <p:spPr>
          <a:xfrm>
            <a:off x="4271975" y="899025"/>
            <a:ext cx="1452600" cy="376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Load</a:t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4130700" y="2916775"/>
            <a:ext cx="1372500" cy="355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Printer Nozzle</a:t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3873575" y="3776900"/>
            <a:ext cx="1194600" cy="355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Dual Fans</a:t>
            </a:r>
            <a:endParaRPr/>
          </a:p>
        </p:txBody>
      </p:sp>
      <p:cxnSp>
        <p:nvCxnSpPr>
          <p:cNvPr id="145" name="Google Shape;145;p20"/>
          <p:cNvCxnSpPr>
            <a:stCxn id="142" idx="3"/>
          </p:cNvCxnSpPr>
          <p:nvPr/>
        </p:nvCxnSpPr>
        <p:spPr>
          <a:xfrm rot="10800000" flipH="1">
            <a:off x="5068175" y="3626300"/>
            <a:ext cx="2334900" cy="328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6" name="Google Shape;14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9054" y="3271975"/>
            <a:ext cx="2237922" cy="161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Design</a:t>
            </a: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2352450" y="1017725"/>
            <a:ext cx="4242900" cy="24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Dog Bone design is from American Society for Testing and Materials (d638 Type 1)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Design is optimal for tensile testing plastics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6-14 hrs per print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Print upward direction, in the way the printer bonds each layer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6862" y="3503836"/>
            <a:ext cx="3694076" cy="145923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443750" y="1867100"/>
            <a:ext cx="3454175" cy="21380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fld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4875" y="63050"/>
            <a:ext cx="736275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0125" y="63049"/>
            <a:ext cx="736272" cy="73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9526" y="1418309"/>
            <a:ext cx="2032775" cy="284434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On-screen Show (16:9)</PresentationFormat>
  <Paragraphs>214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Roboto</vt:lpstr>
      <vt:lpstr>Times New Roman</vt:lpstr>
      <vt:lpstr>Proxima Nova</vt:lpstr>
      <vt:lpstr>Lato</vt:lpstr>
      <vt:lpstr>Arial</vt:lpstr>
      <vt:lpstr>Calibri</vt:lpstr>
      <vt:lpstr>Spearmint</vt:lpstr>
      <vt:lpstr>Effects of the Mechanical Properties for Annealed Additive Manufactured Thermoplastics</vt:lpstr>
      <vt:lpstr>Overview:</vt:lpstr>
      <vt:lpstr>Problem Statement </vt:lpstr>
      <vt:lpstr>Proposed Solution</vt:lpstr>
      <vt:lpstr>Our Research </vt:lpstr>
      <vt:lpstr>Solidworks Overview </vt:lpstr>
      <vt:lpstr>Thermodynamics/Material science Overview </vt:lpstr>
      <vt:lpstr>Learning to Use Ultimaker </vt:lpstr>
      <vt:lpstr>Sample Design</vt:lpstr>
      <vt:lpstr>Trial and Error of 3D Printing </vt:lpstr>
      <vt:lpstr>PowerPoint Presentation</vt:lpstr>
      <vt:lpstr>Annealing Process</vt:lpstr>
      <vt:lpstr>Table of Trials</vt:lpstr>
      <vt:lpstr>Annealing Trial and Error Process </vt:lpstr>
      <vt:lpstr>Tensile Testing</vt:lpstr>
      <vt:lpstr>Results </vt:lpstr>
      <vt:lpstr>PowerPoint Presentation</vt:lpstr>
      <vt:lpstr>PowerPoint Presentation</vt:lpstr>
      <vt:lpstr>Analysis</vt:lpstr>
      <vt:lpstr>Conclusions</vt:lpstr>
      <vt:lpstr>Summary</vt:lpstr>
      <vt:lpstr>References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the Mechanical Properties for Annealed Additive Manufactured Thermoplastics</dc:title>
  <dc:creator>Enriquez, Amelito G.</dc:creator>
  <cp:lastModifiedBy>Enriquez, Amelito G.</cp:lastModifiedBy>
  <cp:revision>1</cp:revision>
  <dcterms:modified xsi:type="dcterms:W3CDTF">2018-08-13T17:31:52Z</dcterms:modified>
</cp:coreProperties>
</file>