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Lst>
  <p:notesMasterIdLst>
    <p:notesMasterId r:id="rId4"/>
  </p:notesMasterIdLst>
  <p:sldIdLst>
    <p:sldId id="256" r:id="rId3"/>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43B4AC-57BE-4063-B168-3C789BC2168E}">
  <a:tblStyle styleId="{ED43B4AC-57BE-4063-B168-3C789BC2168E}"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 d="100"/>
          <a:sy n="21" d="100"/>
        </p:scale>
        <p:origin x="70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2194451" marR="0" lvl="1" indent="-100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900" marR="0" lvl="2" indent="-739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3351" marR="0" lvl="3" indent="-47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7801" marR="0" lvl="4" indent="-210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2252" marR="0" lvl="5" indent="-12151"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6703" marR="0" lvl="6" indent="-950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61152" marR="0" lvl="7" indent="-685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5604" marR="0" lvl="8" indent="-420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2194451" marR="0" lvl="1" indent="-100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900" marR="0" lvl="2" indent="-739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3351" marR="0" lvl="3" indent="-47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7801" marR="0" lvl="4" indent="-210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2252" marR="0" lvl="5" indent="-12151"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6703" marR="0" lvl="6" indent="-950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61152" marR="0" lvl="7" indent="-685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5604" marR="0" lvl="8" indent="-420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1pPr>
            <a:lvl2pPr marL="2194451" marR="0" lvl="1" indent="-10050"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2pPr>
            <a:lvl3pPr marL="4388900" marR="0" lvl="2" indent="-7399"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3pPr>
            <a:lvl4pPr marL="6583351" marR="0" lvl="3" indent="-4750"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4pPr>
            <a:lvl5pPr marL="8777801" marR="0" lvl="4" indent="-2100"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5pPr>
            <a:lvl6pPr marL="10972252" marR="0" lvl="5" indent="-12151"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6pPr>
            <a:lvl7pPr marL="13166703" marR="0" lvl="6" indent="-9503"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7pPr>
            <a:lvl8pPr marL="15361152" marR="0" lvl="7" indent="-6852"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8pPr>
            <a:lvl9pPr marL="17555604" marR="0" lvl="8" indent="-4204"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2194451" marR="0" lvl="1" indent="-100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900" marR="0" lvl="2" indent="-739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3351" marR="0" lvl="3" indent="-47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7801" marR="0" lvl="4" indent="-210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2252" marR="0" lvl="5" indent="-12151"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6703" marR="0" lvl="6" indent="-950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61152" marR="0" lvl="7" indent="-685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5604" marR="0" lvl="8" indent="-420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27026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000" b="0" i="0" u="none" strike="noStrike" cap="none">
                <a:solidFill>
                  <a:schemeClr val="dk1"/>
                </a:solidFill>
                <a:latin typeface="Times New Roman"/>
                <a:ea typeface="Times New Roman"/>
                <a:cs typeface="Times New Roman"/>
                <a:sym typeface="Times New Roman"/>
              </a:rPr>
              <a:t>ile</a:t>
            </a: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US" sz="5600" b="0" i="0" u="none" strike="noStrike" cap="none">
                <a:solidFill>
                  <a:srgbClr val="000000"/>
                </a:solidFill>
                <a:latin typeface="Calibri"/>
                <a:ea typeface="Calibri"/>
                <a:cs typeface="Calibri"/>
                <a:sym typeface="Calibri"/>
              </a:rPr>
              <a:t>1</a:t>
            </a:fld>
            <a:endParaRPr lang="en-US" sz="56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3067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tandard 4 columns">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904187" y="6378480"/>
            <a:ext cx="100569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922341" y="5548748"/>
            <a:ext cx="100488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922337" y="14212512"/>
            <a:ext cx="100506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11587164" y="6378480"/>
            <a:ext cx="100488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5"/>
          </p:nvPr>
        </p:nvSpPr>
        <p:spPr>
          <a:xfrm>
            <a:off x="11587164" y="5548748"/>
            <a:ext cx="100488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6"/>
          </p:nvPr>
        </p:nvSpPr>
        <p:spPr>
          <a:xfrm>
            <a:off x="22258339" y="6378480"/>
            <a:ext cx="100488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7"/>
          </p:nvPr>
        </p:nvSpPr>
        <p:spPr>
          <a:xfrm>
            <a:off x="22250400" y="5548748"/>
            <a:ext cx="100584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8"/>
          </p:nvPr>
        </p:nvSpPr>
        <p:spPr>
          <a:xfrm>
            <a:off x="32914028" y="5548748"/>
            <a:ext cx="100470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9"/>
          </p:nvPr>
        </p:nvSpPr>
        <p:spPr>
          <a:xfrm>
            <a:off x="32914028" y="6378480"/>
            <a:ext cx="100470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3"/>
          </p:nvPr>
        </p:nvSpPr>
        <p:spPr>
          <a:xfrm>
            <a:off x="32914028" y="14272737"/>
            <a:ext cx="100470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14"/>
          </p:nvPr>
        </p:nvSpPr>
        <p:spPr>
          <a:xfrm>
            <a:off x="32914028" y="15011401"/>
            <a:ext cx="100521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5"/>
          </p:nvPr>
        </p:nvSpPr>
        <p:spPr>
          <a:xfrm>
            <a:off x="32914028" y="25679401"/>
            <a:ext cx="100470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6"/>
          </p:nvPr>
        </p:nvSpPr>
        <p:spPr>
          <a:xfrm>
            <a:off x="32914028" y="26433446"/>
            <a:ext cx="100521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7"/>
          </p:nvPr>
        </p:nvSpPr>
        <p:spPr>
          <a:xfrm>
            <a:off x="904187" y="14951551"/>
            <a:ext cx="100569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8"/>
          </p:nvPr>
        </p:nvSpPr>
        <p:spPr>
          <a:xfrm>
            <a:off x="5932592" y="3383946"/>
            <a:ext cx="31998900" cy="1280100"/>
          </a:xfrm>
          <a:prstGeom prst="rect">
            <a:avLst/>
          </a:prstGeom>
          <a:noFill/>
          <a:ln>
            <a:noFill/>
          </a:ln>
        </p:spPr>
        <p:txBody>
          <a:bodyPr lIns="91425" tIns="91425" rIns="91425" bIns="91425" anchor="t" anchorCtr="0"/>
          <a:lstStyle>
            <a:lvl1pPr marL="0" marR="0" lvl="0" indent="0" algn="ctr" rtl="0">
              <a:lnSpc>
                <a:spcPct val="100000"/>
              </a:lnSpc>
              <a:spcBef>
                <a:spcPts val="1200"/>
              </a:spcBef>
              <a:spcAft>
                <a:spcPts val="0"/>
              </a:spcAft>
              <a:buClr>
                <a:schemeClr val="lt1"/>
              </a:buClr>
              <a:buFont typeface="Arial"/>
              <a:buChar char="●"/>
              <a:defRPr sz="6000" b="0" i="0" u="none" strike="noStrike" cap="none">
                <a:solidFill>
                  <a:schemeClr val="lt1"/>
                </a:solidFill>
                <a:latin typeface="Calibri"/>
                <a:ea typeface="Calibri"/>
                <a:cs typeface="Calibri"/>
                <a:sym typeface="Calibri"/>
              </a:defRPr>
            </a:lvl1pPr>
            <a:lvl2pPr marL="3565982" marR="0" lvl="1" indent="-1381582"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2pPr>
            <a:lvl3pPr marL="5486124" marR="0" lvl="2" indent="-1104624"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3pPr>
            <a:lvl4pPr marL="7680576" marR="0" lvl="3" indent="-1101976"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4pPr>
            <a:lvl5pPr marL="9875026" marR="0" lvl="4" indent="-1099325"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19"/>
          </p:nvPr>
        </p:nvSpPr>
        <p:spPr>
          <a:xfrm>
            <a:off x="5932592" y="2103783"/>
            <a:ext cx="31998900" cy="1280100"/>
          </a:xfrm>
          <a:prstGeom prst="rect">
            <a:avLst/>
          </a:prstGeom>
          <a:noFill/>
          <a:ln>
            <a:noFill/>
          </a:ln>
        </p:spPr>
        <p:txBody>
          <a:bodyPr lIns="91425" tIns="91425" rIns="91425" bIns="91425" anchor="t" anchorCtr="1"/>
          <a:lstStyle>
            <a:lvl1pPr marL="0" marR="0" lvl="0" indent="0" algn="ctr" rtl="0">
              <a:lnSpc>
                <a:spcPct val="100000"/>
              </a:lnSpc>
              <a:spcBef>
                <a:spcPts val="1760"/>
              </a:spcBef>
              <a:spcAft>
                <a:spcPts val="0"/>
              </a:spcAft>
              <a:buClr>
                <a:schemeClr val="lt1"/>
              </a:buClr>
              <a:buFont typeface="Arial"/>
              <a:buChar char="●"/>
              <a:defRPr sz="8800" b="0" i="0" u="none" strike="noStrike" cap="none">
                <a:solidFill>
                  <a:schemeClr val="lt1"/>
                </a:solidFill>
                <a:latin typeface="Calibri"/>
                <a:ea typeface="Calibri"/>
                <a:cs typeface="Calibri"/>
                <a:sym typeface="Calibri"/>
              </a:defRPr>
            </a:lvl1pPr>
            <a:lvl2pPr marL="3565982" marR="0" lvl="1" indent="-1381582"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2pPr>
            <a:lvl3pPr marL="5486124" marR="0" lvl="2" indent="-1104624"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3pPr>
            <a:lvl4pPr marL="7680576" marR="0" lvl="3" indent="-1101976"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4pPr>
            <a:lvl5pPr marL="9875026" marR="0" lvl="4" indent="-1099325"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0"/>
          </p:nvPr>
        </p:nvSpPr>
        <p:spPr>
          <a:xfrm>
            <a:off x="5932592" y="465812"/>
            <a:ext cx="31998900" cy="1638000"/>
          </a:xfrm>
          <a:prstGeom prst="rect">
            <a:avLst/>
          </a:prstGeom>
          <a:noFill/>
          <a:ln>
            <a:noFill/>
          </a:ln>
        </p:spPr>
        <p:txBody>
          <a:bodyPr lIns="91425" tIns="91425" rIns="91425" bIns="91425" anchor="t" anchorCtr="1"/>
          <a:lstStyle>
            <a:lvl1pPr marL="0" marR="0" lvl="0" indent="0" algn="ctr" rtl="0">
              <a:lnSpc>
                <a:spcPct val="100000"/>
              </a:lnSpc>
              <a:spcBef>
                <a:spcPts val="2300"/>
              </a:spcBef>
              <a:spcAft>
                <a:spcPts val="0"/>
              </a:spcAft>
              <a:buClr>
                <a:schemeClr val="lt1"/>
              </a:buClr>
              <a:buFont typeface="Arial"/>
              <a:buChar char="●"/>
              <a:defRPr sz="11500" b="0" i="0" u="none" strike="noStrike" cap="none">
                <a:solidFill>
                  <a:schemeClr val="lt1"/>
                </a:solidFill>
                <a:latin typeface="Calibri"/>
                <a:ea typeface="Calibri"/>
                <a:cs typeface="Calibri"/>
                <a:sym typeface="Calibri"/>
              </a:defRPr>
            </a:lvl1pPr>
            <a:lvl2pPr marL="3565982" marR="0" lvl="1" indent="-1381582"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2pPr>
            <a:lvl3pPr marL="5486124" marR="0" lvl="2" indent="-1104624"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3pPr>
            <a:lvl4pPr marL="7680576" marR="0" lvl="3" indent="-1101976"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4pPr>
            <a:lvl5pPr marL="9875026" marR="0" lvl="4" indent="-1099325"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ndard 4 columns">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04187" y="6378482"/>
            <a:ext cx="100569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2"/>
          </p:nvPr>
        </p:nvSpPr>
        <p:spPr>
          <a:xfrm>
            <a:off x="922341" y="5548750"/>
            <a:ext cx="100488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922337" y="14212515"/>
            <a:ext cx="100506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4"/>
          </p:nvPr>
        </p:nvSpPr>
        <p:spPr>
          <a:xfrm>
            <a:off x="11587165" y="6378482"/>
            <a:ext cx="100488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5"/>
          </p:nvPr>
        </p:nvSpPr>
        <p:spPr>
          <a:xfrm>
            <a:off x="11587165" y="5548750"/>
            <a:ext cx="100488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6"/>
          </p:nvPr>
        </p:nvSpPr>
        <p:spPr>
          <a:xfrm>
            <a:off x="22258340" y="6378482"/>
            <a:ext cx="100488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7"/>
          </p:nvPr>
        </p:nvSpPr>
        <p:spPr>
          <a:xfrm>
            <a:off x="22250398" y="5548750"/>
            <a:ext cx="100584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8"/>
          </p:nvPr>
        </p:nvSpPr>
        <p:spPr>
          <a:xfrm>
            <a:off x="32914028" y="5548750"/>
            <a:ext cx="100470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9"/>
          </p:nvPr>
        </p:nvSpPr>
        <p:spPr>
          <a:xfrm>
            <a:off x="32914028" y="6378482"/>
            <a:ext cx="100470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13"/>
          </p:nvPr>
        </p:nvSpPr>
        <p:spPr>
          <a:xfrm>
            <a:off x="32914028" y="14272740"/>
            <a:ext cx="100470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4"/>
          </p:nvPr>
        </p:nvSpPr>
        <p:spPr>
          <a:xfrm>
            <a:off x="32914031" y="15011403"/>
            <a:ext cx="100521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15"/>
          </p:nvPr>
        </p:nvSpPr>
        <p:spPr>
          <a:xfrm>
            <a:off x="32914028" y="25679403"/>
            <a:ext cx="100470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16"/>
          </p:nvPr>
        </p:nvSpPr>
        <p:spPr>
          <a:xfrm>
            <a:off x="32914031" y="26433450"/>
            <a:ext cx="100521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17"/>
          </p:nvPr>
        </p:nvSpPr>
        <p:spPr>
          <a:xfrm>
            <a:off x="904187" y="14951551"/>
            <a:ext cx="100569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18"/>
          </p:nvPr>
        </p:nvSpPr>
        <p:spPr>
          <a:xfrm>
            <a:off x="5932594" y="3383946"/>
            <a:ext cx="31998900" cy="1280100"/>
          </a:xfrm>
          <a:prstGeom prst="rect">
            <a:avLst/>
          </a:prstGeom>
          <a:noFill/>
          <a:ln>
            <a:noFill/>
          </a:ln>
        </p:spPr>
        <p:txBody>
          <a:bodyPr lIns="91425" tIns="91425" rIns="91425" bIns="91425" anchor="t" anchorCtr="0"/>
          <a:lstStyle>
            <a:lvl1pPr marL="380879" marR="0" lvl="0" indent="120" algn="ctr" rtl="0">
              <a:lnSpc>
                <a:spcPct val="100000"/>
              </a:lnSpc>
              <a:spcBef>
                <a:spcPts val="1198"/>
              </a:spcBef>
              <a:spcAft>
                <a:spcPts val="0"/>
              </a:spcAft>
              <a:buClr>
                <a:schemeClr val="lt1"/>
              </a:buClr>
              <a:buSzPct val="100000"/>
              <a:buFont typeface="Arial"/>
              <a:buChar char="●"/>
              <a:defRPr sz="6000" b="0" i="0" u="none" strike="noStrike" cap="none">
                <a:solidFill>
                  <a:schemeClr val="lt1"/>
                </a:solidFill>
                <a:latin typeface="Calibri"/>
                <a:ea typeface="Calibri"/>
                <a:cs typeface="Calibri"/>
                <a:sym typeface="Calibri"/>
              </a:defRPr>
            </a:lvl1pPr>
            <a:lvl2pPr marL="3564846" marR="0" lvl="1" indent="-472396"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2pPr>
            <a:lvl3pPr marL="5484375" marR="0" lvl="2" indent="-194825"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3pPr>
            <a:lvl4pPr marL="7678131" marR="0" lvl="3" indent="-19148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4pPr>
            <a:lvl5pPr marL="9871881" marR="0" lvl="4" indent="-18813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19"/>
          </p:nvPr>
        </p:nvSpPr>
        <p:spPr>
          <a:xfrm>
            <a:off x="5932594" y="2103783"/>
            <a:ext cx="31998900" cy="1280100"/>
          </a:xfrm>
          <a:prstGeom prst="rect">
            <a:avLst/>
          </a:prstGeom>
          <a:noFill/>
          <a:ln>
            <a:noFill/>
          </a:ln>
        </p:spPr>
        <p:txBody>
          <a:bodyPr lIns="91425" tIns="91425" rIns="91425" bIns="91425" anchor="t" anchorCtr="1"/>
          <a:lstStyle>
            <a:lvl1pPr marL="558623" marR="0" lvl="0" indent="6526" algn="ctr" rtl="0">
              <a:lnSpc>
                <a:spcPct val="100000"/>
              </a:lnSpc>
              <a:spcBef>
                <a:spcPts val="1758"/>
              </a:spcBef>
              <a:spcAft>
                <a:spcPts val="0"/>
              </a:spcAft>
              <a:buClr>
                <a:schemeClr val="lt1"/>
              </a:buClr>
              <a:buSzPct val="100000"/>
              <a:buFont typeface="Arial"/>
              <a:buChar char="●"/>
              <a:defRPr sz="8900" b="0" i="0" u="none" strike="noStrike" cap="none">
                <a:solidFill>
                  <a:schemeClr val="lt1"/>
                </a:solidFill>
                <a:latin typeface="Calibri"/>
                <a:ea typeface="Calibri"/>
                <a:cs typeface="Calibri"/>
                <a:sym typeface="Calibri"/>
              </a:defRPr>
            </a:lvl1pPr>
            <a:lvl2pPr marL="3564846" marR="0" lvl="1" indent="-472396"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2pPr>
            <a:lvl3pPr marL="5484375" marR="0" lvl="2" indent="-194825"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3pPr>
            <a:lvl4pPr marL="7678131" marR="0" lvl="3" indent="-19148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4pPr>
            <a:lvl5pPr marL="9871881" marR="0" lvl="4" indent="-18813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20"/>
          </p:nvPr>
        </p:nvSpPr>
        <p:spPr>
          <a:xfrm>
            <a:off x="5932594" y="465810"/>
            <a:ext cx="31998900" cy="1638000"/>
          </a:xfrm>
          <a:prstGeom prst="rect">
            <a:avLst/>
          </a:prstGeom>
          <a:noFill/>
          <a:ln>
            <a:noFill/>
          </a:ln>
        </p:spPr>
        <p:txBody>
          <a:bodyPr lIns="91425" tIns="91425" rIns="91425" bIns="91425" anchor="t" anchorCtr="1"/>
          <a:lstStyle>
            <a:lvl1pPr marL="730017" marR="0" lvl="0" indent="12932" algn="ctr" rtl="0">
              <a:lnSpc>
                <a:spcPct val="100000"/>
              </a:lnSpc>
              <a:spcBef>
                <a:spcPts val="2299"/>
              </a:spcBef>
              <a:spcAft>
                <a:spcPts val="0"/>
              </a:spcAft>
              <a:buClr>
                <a:schemeClr val="lt1"/>
              </a:buClr>
              <a:buSzPct val="100000"/>
              <a:buFont typeface="Arial"/>
              <a:buChar char="●"/>
              <a:defRPr sz="11700" b="0" i="0" u="none" strike="noStrike" cap="none">
                <a:solidFill>
                  <a:schemeClr val="lt1"/>
                </a:solidFill>
                <a:latin typeface="Calibri"/>
                <a:ea typeface="Calibri"/>
                <a:cs typeface="Calibri"/>
                <a:sym typeface="Calibri"/>
              </a:defRPr>
            </a:lvl1pPr>
            <a:lvl2pPr marL="3564846" marR="0" lvl="1" indent="-472396"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2pPr>
            <a:lvl3pPr marL="5484375" marR="0" lvl="2" indent="-194825"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3pPr>
            <a:lvl4pPr marL="7678131" marR="0" lvl="3" indent="-19148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4pPr>
            <a:lvl5pPr marL="9871881" marR="0" lvl="4" indent="-18813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41072562" y="30399045"/>
            <a:ext cx="2633700" cy="2520000"/>
          </a:xfrm>
          <a:prstGeom prst="rect">
            <a:avLst/>
          </a:prstGeom>
        </p:spPr>
        <p:txBody>
          <a:bodyPr lIns="438850" tIns="438850" rIns="438850" bIns="438850" anchor="ctr" anchorCtr="0">
            <a:noAutofit/>
          </a:bodyPr>
          <a:lstStyle/>
          <a:p>
            <a:pPr lvl="0" rtl="0">
              <a:spcBef>
                <a:spcPts val="0"/>
              </a:spcBef>
              <a:buNone/>
            </a:pPr>
            <a:fld id="{00000000-1234-1234-1234-123412341234}" type="slidenum">
              <a:rPr lang="en-US">
                <a:solidFill>
                  <a:srgbClr val="2C3F71"/>
                </a:solidFill>
                <a:latin typeface="Times New Roman"/>
                <a:ea typeface="Times New Roman"/>
                <a:cs typeface="Times New Roman"/>
                <a:sym typeface="Times New Roman"/>
              </a:rPr>
              <a:t>‹#›</a:t>
            </a:fld>
            <a:endParaRPr lang="en-US">
              <a:solidFill>
                <a:srgbClr val="2C3F7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939AC"/>
            </a:gs>
            <a:gs pos="48000">
              <a:srgbClr val="A12DA1"/>
            </a:gs>
            <a:gs pos="100000">
              <a:srgbClr val="E1E7F4"/>
            </a:gs>
          </a:gsLst>
          <a:lin ang="16200038" scaled="0"/>
        </a:gradFill>
        <a:effectLst/>
      </p:bgPr>
    </p:bg>
    <p:spTree>
      <p:nvGrpSpPr>
        <p:cNvPr id="1" name="Shape 9"/>
        <p:cNvGrpSpPr/>
        <p:nvPr/>
      </p:nvGrpSpPr>
      <p:grpSpPr>
        <a:xfrm>
          <a:off x="0" y="0"/>
          <a:ext cx="0" cy="0"/>
          <a:chOff x="0" y="0"/>
          <a:chExt cx="0" cy="0"/>
        </a:xfrm>
      </p:grpSpPr>
      <p:sp>
        <p:nvSpPr>
          <p:cNvPr id="10" name="Shape 10"/>
          <p:cNvSpPr/>
          <p:nvPr/>
        </p:nvSpPr>
        <p:spPr>
          <a:xfrm>
            <a:off x="0" y="0"/>
            <a:ext cx="43891200" cy="4800600"/>
          </a:xfrm>
          <a:prstGeom prst="rect">
            <a:avLst/>
          </a:prstGeom>
          <a:solidFill>
            <a:srgbClr val="425EA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8600" b="0" i="0" u="none" strike="noStrike" cap="none">
              <a:solidFill>
                <a:schemeClr val="dk1"/>
              </a:solidFill>
              <a:latin typeface="Calibri"/>
              <a:ea typeface="Calibri"/>
              <a:cs typeface="Calibri"/>
              <a:sym typeface="Calibri"/>
            </a:endParaRPr>
          </a:p>
        </p:txBody>
      </p:sp>
      <p:sp>
        <p:nvSpPr>
          <p:cNvPr id="11" name="Shape 11"/>
          <p:cNvSpPr/>
          <p:nvPr/>
        </p:nvSpPr>
        <p:spPr>
          <a:xfrm>
            <a:off x="0" y="4800600"/>
            <a:ext cx="43891200" cy="45600"/>
          </a:xfrm>
          <a:prstGeom prst="rect">
            <a:avLst/>
          </a:prstGeom>
          <a:solidFill>
            <a:srgbClr val="2C3F71"/>
          </a:solidFill>
          <a:ln w="152400" cap="flat" cmpd="sng">
            <a:solidFill>
              <a:srgbClr val="2C3F7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8600" b="0" i="0" u="none" strike="noStrike" cap="none">
              <a:solidFill>
                <a:schemeClr val="dk1"/>
              </a:solidFill>
              <a:latin typeface="Calibri"/>
              <a:ea typeface="Calibri"/>
              <a:cs typeface="Calibri"/>
              <a:sym typeface="Calibri"/>
            </a:endParaRPr>
          </a:p>
        </p:txBody>
      </p:sp>
      <p:sp>
        <p:nvSpPr>
          <p:cNvPr id="12" name="Shape 12"/>
          <p:cNvSpPr txBox="1"/>
          <p:nvPr/>
        </p:nvSpPr>
        <p:spPr>
          <a:xfrm>
            <a:off x="1567304" y="32315728"/>
            <a:ext cx="2514599" cy="336900"/>
          </a:xfrm>
          <a:prstGeom prst="rect">
            <a:avLst/>
          </a:prstGeom>
          <a:noFill/>
          <a:ln w="9525" cap="flat" cmpd="sng">
            <a:solidFill>
              <a:srgbClr val="2C3F71"/>
            </a:solidFill>
            <a:prstDash val="solid"/>
            <a:miter/>
            <a:headEnd type="none" w="med" len="med"/>
            <a:tailEnd type="none" w="med" len="med"/>
          </a:ln>
        </p:spPr>
        <p:txBody>
          <a:bodyPr lIns="91250" tIns="45600" rIns="91250" bIns="45600" anchor="t" anchorCtr="0">
            <a:noAutofit/>
          </a:bodyPr>
          <a:lstStyle/>
          <a:p>
            <a:pPr marL="0" marR="0" lvl="0" indent="0" algn="l" rtl="0">
              <a:lnSpc>
                <a:spcPct val="65000"/>
              </a:lnSpc>
              <a:spcBef>
                <a:spcPts val="0"/>
              </a:spcBef>
              <a:spcAft>
                <a:spcPts val="0"/>
              </a:spcAft>
              <a:buClr>
                <a:srgbClr val="BFBFBF"/>
              </a:buClr>
              <a:buSzPct val="25000"/>
              <a:buFont typeface="Arial"/>
              <a:buNone/>
            </a:pPr>
            <a:r>
              <a:rPr lang="en-US" sz="500" b="1" i="0" u="none" strike="noStrike" cap="none">
                <a:solidFill>
                  <a:srgbClr val="BFBFBF"/>
                </a:solidFill>
                <a:latin typeface="Arial"/>
                <a:ea typeface="Arial"/>
                <a:cs typeface="Arial"/>
                <a:sym typeface="Arial"/>
              </a:rPr>
              <a:t>RESEARCH POSTER PRESENTATION DESIGN © 2012</a:t>
            </a:r>
          </a:p>
          <a:p>
            <a:pPr marL="0" marR="0" lvl="0" indent="0" algn="l" rtl="0">
              <a:lnSpc>
                <a:spcPct val="65000"/>
              </a:lnSpc>
              <a:spcBef>
                <a:spcPts val="550"/>
              </a:spcBef>
              <a:spcAft>
                <a:spcPts val="0"/>
              </a:spcAft>
              <a:buClr>
                <a:srgbClr val="BFBFBF"/>
              </a:buClr>
              <a:buSzPct val="25000"/>
              <a:buFont typeface="Arial"/>
              <a:buNone/>
            </a:pPr>
            <a:r>
              <a:rPr lang="en-US" sz="1100" b="1" i="0" u="none" strike="noStrike" cap="none">
                <a:solidFill>
                  <a:srgbClr val="BFBFBF"/>
                </a:solidFill>
                <a:latin typeface="Arial"/>
                <a:ea typeface="Arial"/>
                <a:cs typeface="Arial"/>
                <a:sym typeface="Arial"/>
              </a:rPr>
              <a:t>www.PosterPresentations.com</a:t>
            </a:r>
          </a:p>
        </p:txBody>
      </p:sp>
      <p:sp>
        <p:nvSpPr>
          <p:cNvPr id="13" name="Shape 13"/>
          <p:cNvSpPr/>
          <p:nvPr/>
        </p:nvSpPr>
        <p:spPr>
          <a:xfrm>
            <a:off x="922337" y="5475144"/>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86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14" name="Shape 14"/>
          <p:cNvSpPr/>
          <p:nvPr/>
        </p:nvSpPr>
        <p:spPr>
          <a:xfrm>
            <a:off x="11587692" y="5475144"/>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86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15" name="Shape 15"/>
          <p:cNvSpPr/>
          <p:nvPr/>
        </p:nvSpPr>
        <p:spPr>
          <a:xfrm>
            <a:off x="22253045" y="5475144"/>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86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16" name="Shape 16"/>
          <p:cNvSpPr/>
          <p:nvPr/>
        </p:nvSpPr>
        <p:spPr>
          <a:xfrm>
            <a:off x="32918400" y="5475144"/>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86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grpSp>
        <p:nvGrpSpPr>
          <p:cNvPr id="17" name="Shape 17"/>
          <p:cNvGrpSpPr/>
          <p:nvPr/>
        </p:nvGrpSpPr>
        <p:grpSpPr>
          <a:xfrm>
            <a:off x="-11225189" y="0"/>
            <a:ext cx="11018753" cy="32918400"/>
            <a:chOff x="-11225189" y="0"/>
            <a:chExt cx="11018753" cy="32918400"/>
          </a:xfrm>
        </p:grpSpPr>
        <p:sp>
          <p:nvSpPr>
            <p:cNvPr id="18" name="Shape 18"/>
            <p:cNvSpPr/>
            <p:nvPr/>
          </p:nvSpPr>
          <p:spPr>
            <a:xfrm>
              <a:off x="-11216135" y="0"/>
              <a:ext cx="11009700" cy="329184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0000"/>
                </a:buClr>
                <a:buSzPct val="25000"/>
                <a:buFont typeface="Trebuchet MS"/>
                <a:buNone/>
              </a:pPr>
              <a:r>
                <a:rPr lang="en-US" sz="3200" b="1" i="0" u="none" strike="noStrike" cap="none">
                  <a:solidFill>
                    <a:srgbClr val="FF0000"/>
                  </a:solidFill>
                  <a:latin typeface="Trebuchet MS"/>
                  <a:ea typeface="Trebuchet MS"/>
                  <a:cs typeface="Trebuchet MS"/>
                  <a:sym typeface="Trebuchet MS"/>
                </a:rPr>
                <a:t>(—THIS SIDEBAR DOES NOT PRINT—)</a:t>
              </a:r>
            </a:p>
            <a:p>
              <a:pPr marL="0" marR="0" lvl="0" indent="0" algn="ctr" rtl="0">
                <a:lnSpc>
                  <a:spcPct val="100000"/>
                </a:lnSpc>
                <a:spcBef>
                  <a:spcPts val="0"/>
                </a:spcBef>
                <a:spcAft>
                  <a:spcPts val="0"/>
                </a:spcAft>
                <a:buClr>
                  <a:schemeClr val="lt1"/>
                </a:buClr>
                <a:buSzPct val="25000"/>
                <a:buFont typeface="Trebuchet MS"/>
                <a:buNone/>
              </a:pPr>
              <a:r>
                <a:rPr lang="en-US" sz="4000" b="1" i="0" u="none" strike="noStrike" cap="none">
                  <a:solidFill>
                    <a:schemeClr val="lt1"/>
                  </a:solidFill>
                  <a:latin typeface="Trebuchet MS"/>
                  <a:ea typeface="Trebuchet MS"/>
                  <a:cs typeface="Trebuchet MS"/>
                  <a:sym typeface="Trebuchet MS"/>
                </a:rPr>
                <a:t>DESIGN GUIDE</a:t>
              </a:r>
            </a:p>
            <a:p>
              <a:pPr marL="0" marR="0" lvl="0" indent="0" algn="ctr"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lt1"/>
                </a:buClr>
                <a:buSzPct val="25000"/>
                <a:buFont typeface="Trebuchet MS"/>
                <a:buNone/>
              </a:pPr>
              <a:r>
                <a:rPr lang="en-US" sz="2800" b="0" i="0" u="none" strike="noStrike" cap="none">
                  <a:solidFill>
                    <a:schemeClr val="lt1"/>
                  </a:solidFill>
                  <a:latin typeface="Trebuchet MS"/>
                  <a:ea typeface="Trebuchet MS"/>
                  <a:cs typeface="Trebuchet MS"/>
                  <a:sym typeface="Trebuchet MS"/>
                </a:rPr>
                <a:t>This PowerPoint 2007 template produces a 36”x48” presentation poster. You can use it to create your research poster and save valuable time placing titles, subtitles, text, and graphics. </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lt1"/>
                </a:buClr>
                <a:buSzPct val="25000"/>
                <a:buFont typeface="Trebuchet MS"/>
                <a:buNone/>
              </a:pPr>
              <a:r>
                <a:rPr lang="en-US" sz="2800" b="0" i="0" u="none" strike="noStrike" cap="none">
                  <a:solidFill>
                    <a:schemeClr val="lt1"/>
                  </a:solidFill>
                  <a:latin typeface="Trebuchet MS"/>
                  <a:ea typeface="Trebuchet MS"/>
                  <a:cs typeface="Trebuchet MS"/>
                  <a:sym typeface="Trebuchet MS"/>
                </a:rPr>
                <a:t>We provide a series of online tutorials that will guide you through the poster design process and answer your poster production questions. To view our template tutorials, go online to </a:t>
              </a:r>
              <a:r>
                <a:rPr lang="en-US" sz="2800" b="1" i="0" u="none" strike="noStrike" cap="none">
                  <a:solidFill>
                    <a:srgbClr val="FFC000"/>
                  </a:solidFill>
                  <a:latin typeface="Trebuchet MS"/>
                  <a:ea typeface="Trebuchet MS"/>
                  <a:cs typeface="Trebuchet MS"/>
                  <a:sym typeface="Trebuchet MS"/>
                </a:rPr>
                <a:t>PosterPresentations.com</a:t>
              </a:r>
              <a:r>
                <a:rPr lang="en-US" sz="2800" b="1" i="0" u="none" strike="noStrike" cap="none">
                  <a:solidFill>
                    <a:schemeClr val="lt1"/>
                  </a:solidFill>
                  <a:latin typeface="Trebuchet MS"/>
                  <a:ea typeface="Trebuchet MS"/>
                  <a:cs typeface="Trebuchet MS"/>
                  <a:sym typeface="Trebuchet MS"/>
                </a:rPr>
                <a:t> </a:t>
              </a:r>
              <a:r>
                <a:rPr lang="en-US" sz="2800" b="0" i="0" u="none" strike="noStrike" cap="none">
                  <a:solidFill>
                    <a:schemeClr val="lt1"/>
                  </a:solidFill>
                  <a:latin typeface="Trebuchet MS"/>
                  <a:ea typeface="Trebuchet MS"/>
                  <a:cs typeface="Trebuchet MS"/>
                  <a:sym typeface="Trebuchet MS"/>
                </a:rPr>
                <a:t>and click on HELP DESK.</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lt1"/>
                </a:buClr>
                <a:buSzPct val="25000"/>
                <a:buFont typeface="Trebuchet MS"/>
                <a:buNone/>
              </a:pPr>
              <a:r>
                <a:rPr lang="en-US" sz="2800" b="0" i="0" u="none" strike="noStrike" cap="none">
                  <a:solidFill>
                    <a:schemeClr val="lt1"/>
                  </a:solidFill>
                  <a:latin typeface="Trebuchet MS"/>
                  <a:ea typeface="Trebuchet MS"/>
                  <a:cs typeface="Trebuchet MS"/>
                  <a:sym typeface="Trebuchet MS"/>
                </a:rPr>
                <a:t>When you are ready to print your poster, go online to PosterPresentations.com</a:t>
              </a:r>
              <a:br>
                <a:rPr lang="en-US" sz="2800" b="0" i="0" u="none" strike="noStrike" cap="none">
                  <a:solidFill>
                    <a:schemeClr val="lt1"/>
                  </a:solidFill>
                  <a:latin typeface="Trebuchet MS"/>
                  <a:ea typeface="Trebuchet MS"/>
                  <a:cs typeface="Trebuchet MS"/>
                  <a:sym typeface="Trebuchet MS"/>
                </a:rPr>
              </a:br>
              <a:endParaRPr lang="en-US" sz="2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lt1"/>
                </a:buClr>
                <a:buSzPct val="25000"/>
                <a:buFont typeface="Trebuchet MS"/>
                <a:buNone/>
              </a:pPr>
              <a:r>
                <a:rPr lang="en-US" sz="2800" b="0" i="0" u="none" strike="noStrike" cap="none">
                  <a:solidFill>
                    <a:schemeClr val="lt1"/>
                  </a:solidFill>
                  <a:latin typeface="Trebuchet MS"/>
                  <a:ea typeface="Trebuchet MS"/>
                  <a:cs typeface="Trebuchet MS"/>
                  <a:sym typeface="Trebuchet MS"/>
                </a:rPr>
                <a:t>Need assistance? Call us at </a:t>
              </a:r>
              <a:r>
                <a:rPr lang="en-US" sz="2800" b="0" i="0" u="none" strike="noStrike" cap="none">
                  <a:solidFill>
                    <a:srgbClr val="FFC000"/>
                  </a:solidFill>
                  <a:latin typeface="Trebuchet MS"/>
                  <a:ea typeface="Trebuchet MS"/>
                  <a:cs typeface="Trebuchet MS"/>
                  <a:sym typeface="Trebuchet MS"/>
                </a:rPr>
                <a:t>1.510.649.3001</a:t>
              </a:r>
            </a:p>
            <a:p>
              <a:pPr marL="0" marR="0" lvl="0" indent="0" algn="l" rtl="0">
                <a:lnSpc>
                  <a:spcPct val="100000"/>
                </a:lnSpc>
                <a:spcBef>
                  <a:spcPts val="0"/>
                </a:spcBef>
                <a:spcAft>
                  <a:spcPts val="0"/>
                </a:spcAft>
                <a:buClr>
                  <a:srgbClr val="000000"/>
                </a:buClr>
                <a:buFont typeface="Arial"/>
                <a:buNone/>
              </a:pPr>
              <a:endParaRPr sz="3600" b="1" i="0" u="none" strike="noStrike" cap="none">
                <a:solidFill>
                  <a:srgbClr val="FFFF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400" b="1"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lt1"/>
                </a:buClr>
                <a:buSzPct val="25000"/>
                <a:buFont typeface="Trebuchet MS"/>
                <a:buNone/>
              </a:pPr>
              <a:r>
                <a:rPr lang="en-US" sz="4000" b="1" i="0" u="none" strike="noStrike" cap="none">
                  <a:solidFill>
                    <a:schemeClr val="lt1"/>
                  </a:solidFill>
                  <a:latin typeface="Trebuchet MS"/>
                  <a:ea typeface="Trebuchet MS"/>
                  <a:cs typeface="Trebuchet MS"/>
                  <a:sym typeface="Trebuchet MS"/>
                </a:rPr>
                <a:t>QUICK START</a:t>
              </a:r>
            </a:p>
            <a:p>
              <a:pPr marL="0" marR="0" lvl="0" indent="0" algn="ctr" rtl="0">
                <a:lnSpc>
                  <a:spcPct val="100000"/>
                </a:lnSpc>
                <a:spcBef>
                  <a:spcPts val="0"/>
                </a:spcBef>
                <a:spcAft>
                  <a:spcPts val="0"/>
                </a:spcAft>
                <a:buClr>
                  <a:srgbClr val="000000"/>
                </a:buClr>
                <a:buFont typeface="Arial"/>
                <a:buNone/>
              </a:pPr>
              <a:endParaRPr sz="3200" b="1"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Zoom in and out</a:t>
              </a:r>
            </a:p>
            <a:p>
              <a:pPr marL="1892300" marR="0" lvl="0" indent="-1892300" algn="l" rtl="0">
                <a:lnSpc>
                  <a:spcPct val="100000"/>
                </a:lnSpc>
                <a:spcBef>
                  <a:spcPts val="0"/>
                </a:spcBef>
                <a:spcAft>
                  <a:spcPts val="0"/>
                </a:spcAft>
                <a:buClr>
                  <a:schemeClr val="lt1"/>
                </a:buClr>
                <a:buSzPct val="25000"/>
                <a:buFont typeface="Trebuchet MS"/>
                <a:buNone/>
              </a:pPr>
              <a:r>
                <a:rPr lang="en-US" sz="2400" b="0" i="0" u="none" strike="noStrike" cap="none">
                  <a:solidFill>
                    <a:schemeClr val="lt1"/>
                  </a:solidFill>
                  <a:latin typeface="Trebuchet MS"/>
                  <a:ea typeface="Trebuchet MS"/>
                  <a:cs typeface="Trebuchet MS"/>
                  <a:sym typeface="Trebuchet MS"/>
                </a:rPr>
                <a:t>	</a:t>
              </a:r>
              <a:r>
                <a:rPr lang="en-US" sz="2400" b="0" i="0" u="none" strike="noStrike" cap="none">
                  <a:solidFill>
                    <a:srgbClr val="BFBFBF"/>
                  </a:solidFill>
                  <a:latin typeface="Trebuchet MS"/>
                  <a:ea typeface="Trebuchet MS"/>
                  <a:cs typeface="Trebuchet MS"/>
                  <a:sym typeface="Trebuchet MS"/>
                </a:rPr>
                <a:t>As you work on your poster zoom in and out to the level that is more comfortable to you. </a:t>
              </a:r>
            </a:p>
            <a:p>
              <a:pPr marL="1892300" marR="0" lvl="0" indent="-1892300" algn="l" rtl="0">
                <a:lnSpc>
                  <a:spcPct val="100000"/>
                </a:lnSpc>
                <a:spcBef>
                  <a:spcPts val="0"/>
                </a:spcBef>
                <a:spcAft>
                  <a:spcPts val="0"/>
                </a:spcAft>
                <a:buClr>
                  <a:srgbClr val="BFBFBF"/>
                </a:buClr>
                <a:buSzPct val="25000"/>
                <a:buFont typeface="Trebuchet MS"/>
                <a:buNone/>
              </a:pPr>
              <a:r>
                <a:rPr lang="en-US" sz="2400" b="1" i="0" u="none" strike="noStrike" cap="none">
                  <a:solidFill>
                    <a:srgbClr val="BFBFBF"/>
                  </a:solidFill>
                  <a:latin typeface="Trebuchet MS"/>
                  <a:ea typeface="Trebuchet MS"/>
                  <a:cs typeface="Trebuchet MS"/>
                  <a:sym typeface="Trebuchet MS"/>
                </a:rPr>
                <a:t>	</a:t>
              </a:r>
              <a:r>
                <a:rPr lang="en-US" sz="2400" b="0" i="0" u="none" strike="noStrike" cap="none">
                  <a:solidFill>
                    <a:srgbClr val="BFBFBF"/>
                  </a:solidFill>
                  <a:latin typeface="Trebuchet MS"/>
                  <a:ea typeface="Trebuchet MS"/>
                  <a:cs typeface="Trebuchet MS"/>
                  <a:sym typeface="Trebuchet MS"/>
                </a:rPr>
                <a:t>Go to VIEW &gt; ZOOM.</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Title, Authors, and Affiliations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C000"/>
                </a:buClr>
                <a:buSzPct val="25000"/>
                <a:buFont typeface="Trebuchet MS"/>
                <a:buNone/>
              </a:pPr>
              <a:r>
                <a:rPr lang="en-US" sz="2400" b="1" i="0" u="none" strike="noStrike" cap="none">
                  <a:solidFill>
                    <a:srgbClr val="FFC000"/>
                  </a:solidFill>
                  <a:latin typeface="Trebuchet MS"/>
                  <a:ea typeface="Trebuchet MS"/>
                  <a:cs typeface="Trebuchet MS"/>
                  <a:sym typeface="Trebuchet MS"/>
                </a:rPr>
                <a:t>TIP: </a:t>
              </a:r>
              <a:r>
                <a:rPr lang="en-US" sz="2400" b="0" i="0" u="none" strike="noStrike" cap="none">
                  <a:solidFill>
                    <a:srgbClr val="BFBFBF"/>
                  </a:solidFill>
                  <a:latin typeface="Trebuchet MS"/>
                  <a:ea typeface="Trebuchet MS"/>
                  <a:cs typeface="Trebuchet MS"/>
                  <a:sym typeface="Trebuchet MS"/>
                </a:rPr>
                <a:t>The font size of your title should be bigger than your name(s) and institution name(s).</a:t>
              </a:r>
            </a:p>
            <a:p>
              <a:pPr marL="0" marR="0" lvl="0" indent="0" algn="l" rtl="0">
                <a:lnSpc>
                  <a:spcPct val="100000"/>
                </a:lnSpc>
                <a:spcBef>
                  <a:spcPts val="0"/>
                </a:spcBef>
                <a:spcAft>
                  <a:spcPts val="0"/>
                </a:spcAft>
                <a:buClr>
                  <a:schemeClr val="lt1"/>
                </a:buClr>
                <a:buSzPct val="25000"/>
                <a:buFont typeface="Trebuchet MS"/>
                <a:buNone/>
              </a:pPr>
              <a:r>
                <a:rPr lang="en-US" sz="2800" b="1" i="0" u="none" strike="noStrike" cap="none">
                  <a:solidFill>
                    <a:schemeClr val="lt1"/>
                  </a:solidFill>
                  <a:latin typeface="Trebuchet MS"/>
                  <a:ea typeface="Trebuchet MS"/>
                  <a:cs typeface="Trebuchet MS"/>
                  <a:sym typeface="Trebuchet MS"/>
                </a:rPr>
                <a:t/>
              </a:r>
              <a:br>
                <a:rPr lang="en-US" sz="2800" b="1" i="0" u="none" strike="noStrike" cap="none">
                  <a:solidFill>
                    <a:schemeClr val="lt1"/>
                  </a:solidFill>
                  <a:latin typeface="Trebuchet MS"/>
                  <a:ea typeface="Trebuchet MS"/>
                  <a:cs typeface="Trebuchet MS"/>
                  <a:sym typeface="Trebuchet MS"/>
                </a:rPr>
              </a:br>
              <a:endParaRPr lang="en-US" sz="2800" b="1"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Adding Logos / Seals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C000"/>
                </a:buClr>
                <a:buSzPct val="25000"/>
                <a:buFont typeface="Trebuchet MS"/>
                <a:buNone/>
              </a:pPr>
              <a:r>
                <a:rPr lang="en-US" sz="2400" b="1" i="0" u="none" strike="noStrike" cap="none">
                  <a:solidFill>
                    <a:srgbClr val="FFC000"/>
                  </a:solidFill>
                  <a:latin typeface="Trebuchet MS"/>
                  <a:ea typeface="Trebuchet MS"/>
                  <a:cs typeface="Trebuchet MS"/>
                  <a:sym typeface="Trebuchet MS"/>
                </a:rPr>
                <a:t>TIP: </a:t>
              </a:r>
              <a:r>
                <a:rPr lang="en-US" sz="2400" b="0" i="0" u="none" strike="noStrike" cap="none">
                  <a:solidFill>
                    <a:srgbClr val="BFBFBF"/>
                  </a:solidFill>
                  <a:latin typeface="Trebuchet MS"/>
                  <a:ea typeface="Trebuchet MS"/>
                  <a:cs typeface="Trebuchet MS"/>
                  <a:sym typeface="Trebuchet MS"/>
                </a:rPr>
                <a:t>See if your school’s logo is available on our free poster templates page.</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Photographs / Graphics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Image Quality Check</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Zoom in and look at your images at 100% magnification. If they look good they will print well. </a:t>
              </a:r>
            </a:p>
          </p:txBody>
        </p:sp>
        <p:cxnSp>
          <p:nvCxnSpPr>
            <p:cNvPr id="19" name="Shape 19"/>
            <p:cNvCxnSpPr/>
            <p:nvPr/>
          </p:nvCxnSpPr>
          <p:spPr>
            <a:xfrm>
              <a:off x="-11225189" y="8422500"/>
              <a:ext cx="10999800" cy="3300"/>
            </a:xfrm>
            <a:prstGeom prst="straightConnector1">
              <a:avLst/>
            </a:prstGeom>
            <a:noFill/>
            <a:ln w="9525" cap="flat" cmpd="sng">
              <a:solidFill>
                <a:srgbClr val="FFC000"/>
              </a:solidFill>
              <a:prstDash val="solid"/>
              <a:round/>
              <a:headEnd type="none" w="med" len="med"/>
              <a:tailEnd type="none" w="med" len="med"/>
            </a:ln>
          </p:spPr>
        </p:cxnSp>
        <p:pic>
          <p:nvPicPr>
            <p:cNvPr id="20" name="Shape 20"/>
            <p:cNvPicPr preferRelativeResize="0"/>
            <p:nvPr/>
          </p:nvPicPr>
          <p:blipFill rotWithShape="1">
            <a:blip r:embed="rId3">
              <a:alphaModFix/>
            </a:blip>
            <a:srcRect/>
            <a:stretch/>
          </p:blipFill>
          <p:spPr>
            <a:xfrm>
              <a:off x="-10740739" y="10261717"/>
              <a:ext cx="1597800" cy="1201800"/>
            </a:xfrm>
            <a:prstGeom prst="rect">
              <a:avLst/>
            </a:prstGeom>
            <a:noFill/>
            <a:ln>
              <a:noFill/>
            </a:ln>
          </p:spPr>
        </p:pic>
        <p:pic>
          <p:nvPicPr>
            <p:cNvPr id="21" name="Shape 21"/>
            <p:cNvPicPr preferRelativeResize="0"/>
            <p:nvPr/>
          </p:nvPicPr>
          <p:blipFill rotWithShape="1">
            <a:blip r:embed="rId4">
              <a:alphaModFix/>
            </a:blip>
            <a:srcRect/>
            <a:stretch/>
          </p:blipFill>
          <p:spPr>
            <a:xfrm>
              <a:off x="-10732764" y="15696926"/>
              <a:ext cx="9986700" cy="1053600"/>
            </a:xfrm>
            <a:prstGeom prst="rect">
              <a:avLst/>
            </a:prstGeom>
            <a:noFill/>
            <a:ln>
              <a:noFill/>
            </a:ln>
          </p:spPr>
        </p:pic>
        <p:grpSp>
          <p:nvGrpSpPr>
            <p:cNvPr id="22" name="Shape 22"/>
            <p:cNvGrpSpPr/>
            <p:nvPr/>
          </p:nvGrpSpPr>
          <p:grpSpPr>
            <a:xfrm>
              <a:off x="-9745086" y="23541498"/>
              <a:ext cx="7531153" cy="2120418"/>
              <a:chOff x="-4470426" y="11016657"/>
              <a:chExt cx="3470737" cy="974188"/>
            </a:xfrm>
          </p:grpSpPr>
          <p:grpSp>
            <p:nvGrpSpPr>
              <p:cNvPr id="23" name="Shape 23"/>
              <p:cNvGrpSpPr/>
              <p:nvPr/>
            </p:nvGrpSpPr>
            <p:grpSpPr>
              <a:xfrm>
                <a:off x="-2783366" y="11060438"/>
                <a:ext cx="624484" cy="893562"/>
                <a:chOff x="-3958696" y="11117435"/>
                <a:chExt cx="779435" cy="1280542"/>
              </a:xfrm>
            </p:grpSpPr>
            <p:pic>
              <p:nvPicPr>
                <p:cNvPr id="24" name="Shape 24"/>
                <p:cNvPicPr preferRelativeResize="0"/>
                <p:nvPr/>
              </p:nvPicPr>
              <p:blipFill rotWithShape="1">
                <a:blip r:embed="rId5">
                  <a:alphaModFix/>
                </a:blip>
                <a:srcRect/>
                <a:stretch/>
              </p:blipFill>
              <p:spPr>
                <a:xfrm>
                  <a:off x="-3948160" y="11117435"/>
                  <a:ext cx="768900" cy="1090800"/>
                </a:xfrm>
                <a:prstGeom prst="rect">
                  <a:avLst/>
                </a:prstGeom>
                <a:noFill/>
                <a:ln>
                  <a:noFill/>
                </a:ln>
              </p:spPr>
            </p:pic>
            <p:sp>
              <p:nvSpPr>
                <p:cNvPr id="25" name="Shape 25"/>
                <p:cNvSpPr txBox="1"/>
                <p:nvPr/>
              </p:nvSpPr>
              <p:spPr>
                <a:xfrm>
                  <a:off x="-3958696" y="12114178"/>
                  <a:ext cx="779400" cy="283800"/>
                </a:xfrm>
                <a:prstGeom prst="rect">
                  <a:avLst/>
                </a:prstGeom>
                <a:solidFill>
                  <a:schemeClr val="accent1"/>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600" b="1" i="0" u="none" strike="noStrike" cap="none">
                      <a:solidFill>
                        <a:schemeClr val="dk1"/>
                      </a:solidFill>
                      <a:latin typeface="Calibri"/>
                      <a:ea typeface="Calibri"/>
                      <a:cs typeface="Calibri"/>
                      <a:sym typeface="Calibri"/>
                    </a:rPr>
                    <a:t>ORIGINAL</a:t>
                  </a:r>
                </a:p>
              </p:txBody>
            </p:sp>
          </p:grpSp>
          <p:grpSp>
            <p:nvGrpSpPr>
              <p:cNvPr id="26" name="Shape 26"/>
              <p:cNvGrpSpPr/>
              <p:nvPr/>
            </p:nvGrpSpPr>
            <p:grpSpPr>
              <a:xfrm>
                <a:off x="-2033202" y="11061039"/>
                <a:ext cx="1033513" cy="893535"/>
                <a:chOff x="-2921738" y="11200127"/>
                <a:chExt cx="1420247" cy="1227889"/>
              </a:xfrm>
            </p:grpSpPr>
            <p:pic>
              <p:nvPicPr>
                <p:cNvPr id="27" name="Shape 27"/>
                <p:cNvPicPr preferRelativeResize="0"/>
                <p:nvPr/>
              </p:nvPicPr>
              <p:blipFill rotWithShape="1">
                <a:blip r:embed="rId5">
                  <a:alphaModFix/>
                </a:blip>
                <a:srcRect/>
                <a:stretch/>
              </p:blipFill>
              <p:spPr>
                <a:xfrm>
                  <a:off x="-2921738" y="11200127"/>
                  <a:ext cx="1420200" cy="1029600"/>
                </a:xfrm>
                <a:prstGeom prst="rect">
                  <a:avLst/>
                </a:prstGeom>
                <a:noFill/>
                <a:ln>
                  <a:noFill/>
                </a:ln>
              </p:spPr>
            </p:pic>
            <p:sp>
              <p:nvSpPr>
                <p:cNvPr id="28" name="Shape 28"/>
                <p:cNvSpPr txBox="1"/>
                <p:nvPr/>
              </p:nvSpPr>
              <p:spPr>
                <a:xfrm>
                  <a:off x="-2918991" y="12175417"/>
                  <a:ext cx="1417500" cy="252600"/>
                </a:xfrm>
                <a:prstGeom prst="rect">
                  <a:avLst/>
                </a:prstGeom>
                <a:solidFill>
                  <a:srgbClr val="FF0000"/>
                </a:solidFill>
                <a:ln>
                  <a:noFill/>
                </a:ln>
              </p:spPr>
              <p:txBody>
                <a:bodyPr lIns="457200" tIns="91425" rIns="457200" bIns="91425"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400" b="1" i="0" u="none" strike="noStrike" cap="none">
                      <a:solidFill>
                        <a:schemeClr val="lt1"/>
                      </a:solidFill>
                      <a:latin typeface="Calibri"/>
                      <a:ea typeface="Calibri"/>
                      <a:cs typeface="Calibri"/>
                      <a:sym typeface="Calibri"/>
                    </a:rPr>
                    <a:t>DISTORTED</a:t>
                  </a:r>
                </a:p>
              </p:txBody>
            </p:sp>
          </p:grpSp>
          <p:pic>
            <p:nvPicPr>
              <p:cNvPr id="29" name="Shape 29"/>
              <p:cNvPicPr preferRelativeResize="0"/>
              <p:nvPr/>
            </p:nvPicPr>
            <p:blipFill rotWithShape="1">
              <a:blip r:embed="rId6">
                <a:alphaModFix/>
              </a:blip>
              <a:srcRect/>
              <a:stretch/>
            </p:blipFill>
            <p:spPr>
              <a:xfrm>
                <a:off x="-4470426" y="11016657"/>
                <a:ext cx="1098600" cy="847800"/>
              </a:xfrm>
              <a:prstGeom prst="rect">
                <a:avLst/>
              </a:prstGeom>
              <a:noFill/>
              <a:ln>
                <a:noFill/>
              </a:ln>
            </p:spPr>
          </p:pic>
          <p:sp>
            <p:nvSpPr>
              <p:cNvPr id="30" name="Shape 30"/>
              <p:cNvSpPr txBox="1"/>
              <p:nvPr/>
            </p:nvSpPr>
            <p:spPr>
              <a:xfrm>
                <a:off x="-4440600" y="11665645"/>
                <a:ext cx="1035600" cy="325200"/>
              </a:xfrm>
              <a:prstGeom prst="rect">
                <a:avLst/>
              </a:prstGeom>
              <a:noFill/>
              <a:ln>
                <a:noFill/>
              </a:ln>
            </p:spPr>
            <p:txBody>
              <a:bodyPr lIns="457200" tIns="457200" rIns="457200" bIns="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600" b="0" i="0" u="none" strike="noStrike" cap="none">
                    <a:solidFill>
                      <a:schemeClr val="lt1"/>
                    </a:solidFill>
                    <a:latin typeface="Calibri"/>
                    <a:ea typeface="Calibri"/>
                    <a:cs typeface="Calibri"/>
                    <a:sym typeface="Calibri"/>
                  </a:rPr>
                  <a:t>Corner handles</a:t>
                </a:r>
              </a:p>
            </p:txBody>
          </p:sp>
        </p:grpSp>
        <p:grpSp>
          <p:nvGrpSpPr>
            <p:cNvPr id="31" name="Shape 31"/>
            <p:cNvGrpSpPr/>
            <p:nvPr/>
          </p:nvGrpSpPr>
          <p:grpSpPr>
            <a:xfrm>
              <a:off x="-10398893" y="27752012"/>
              <a:ext cx="9323053" cy="2453293"/>
              <a:chOff x="-4754996" y="12734142"/>
              <a:chExt cx="4296536" cy="1127121"/>
            </a:xfrm>
          </p:grpSpPr>
          <p:pic>
            <p:nvPicPr>
              <p:cNvPr id="32" name="Shape 32"/>
              <p:cNvPicPr preferRelativeResize="0"/>
              <p:nvPr/>
            </p:nvPicPr>
            <p:blipFill rotWithShape="1">
              <a:blip r:embed="rId7">
                <a:alphaModFix/>
              </a:blip>
              <a:srcRect/>
              <a:stretch/>
            </p:blipFill>
            <p:spPr>
              <a:xfrm>
                <a:off x="-4533346" y="12734142"/>
                <a:ext cx="1828800" cy="1117500"/>
              </a:xfrm>
              <a:prstGeom prst="rect">
                <a:avLst/>
              </a:prstGeom>
              <a:noFill/>
              <a:ln>
                <a:noFill/>
              </a:ln>
            </p:spPr>
          </p:pic>
          <p:pic>
            <p:nvPicPr>
              <p:cNvPr id="33" name="Shape 33"/>
              <p:cNvPicPr preferRelativeResize="0"/>
              <p:nvPr/>
            </p:nvPicPr>
            <p:blipFill rotWithShape="1">
              <a:blip r:embed="rId8">
                <a:alphaModFix/>
              </a:blip>
              <a:srcRect/>
              <a:stretch/>
            </p:blipFill>
            <p:spPr>
              <a:xfrm>
                <a:off x="-2456641" y="12737835"/>
                <a:ext cx="1828800" cy="1117499"/>
              </a:xfrm>
              <a:prstGeom prst="rect">
                <a:avLst/>
              </a:prstGeom>
              <a:noFill/>
              <a:ln>
                <a:noFill/>
              </a:ln>
            </p:spPr>
          </p:pic>
          <p:sp>
            <p:nvSpPr>
              <p:cNvPr id="34" name="Shape 34"/>
              <p:cNvSpPr txBox="1"/>
              <p:nvPr/>
            </p:nvSpPr>
            <p:spPr>
              <a:xfrm rot="-5400000">
                <a:off x="-5235746" y="13214987"/>
                <a:ext cx="1117500" cy="156000"/>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92D050"/>
                  </a:buClr>
                  <a:buSzPct val="25000"/>
                  <a:buFont typeface="Calibri"/>
                  <a:buNone/>
                </a:pPr>
                <a:r>
                  <a:rPr lang="en-US" sz="1600" b="0" i="0" u="none" strike="noStrike" cap="none">
                    <a:solidFill>
                      <a:srgbClr val="92D050"/>
                    </a:solidFill>
                    <a:latin typeface="Calibri"/>
                    <a:ea typeface="Calibri"/>
                    <a:cs typeface="Calibri"/>
                    <a:sym typeface="Calibri"/>
                  </a:rPr>
                  <a:t>Good </a:t>
                </a:r>
                <a:r>
                  <a:rPr lang="en-US" sz="1600" b="0" i="0" u="none" strike="noStrike" cap="none">
                    <a:solidFill>
                      <a:schemeClr val="lt1"/>
                    </a:solidFill>
                    <a:latin typeface="Calibri"/>
                    <a:ea typeface="Calibri"/>
                    <a:cs typeface="Calibri"/>
                    <a:sym typeface="Calibri"/>
                  </a:rPr>
                  <a:t>printing quality</a:t>
                </a:r>
              </a:p>
            </p:txBody>
          </p:sp>
          <p:sp>
            <p:nvSpPr>
              <p:cNvPr id="35" name="Shape 35"/>
              <p:cNvSpPr txBox="1"/>
              <p:nvPr/>
            </p:nvSpPr>
            <p:spPr>
              <a:xfrm rot="-5400000">
                <a:off x="-1095210" y="13224514"/>
                <a:ext cx="1117500" cy="156000"/>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1600" b="0" i="0" u="none" strike="noStrike" cap="none">
                    <a:solidFill>
                      <a:srgbClr val="FF0000"/>
                    </a:solidFill>
                    <a:latin typeface="Calibri"/>
                    <a:ea typeface="Calibri"/>
                    <a:cs typeface="Calibri"/>
                    <a:sym typeface="Calibri"/>
                  </a:rPr>
                  <a:t>Bad </a:t>
                </a:r>
                <a:r>
                  <a:rPr lang="en-US" sz="1600" b="0" i="0" u="none" strike="noStrike" cap="none">
                    <a:solidFill>
                      <a:schemeClr val="lt1"/>
                    </a:solidFill>
                    <a:latin typeface="Calibri"/>
                    <a:ea typeface="Calibri"/>
                    <a:cs typeface="Calibri"/>
                    <a:sym typeface="Calibri"/>
                  </a:rPr>
                  <a:t>printing quality</a:t>
                </a:r>
              </a:p>
            </p:txBody>
          </p:sp>
        </p:grpSp>
      </p:grpSp>
      <p:grpSp>
        <p:nvGrpSpPr>
          <p:cNvPr id="36" name="Shape 36"/>
          <p:cNvGrpSpPr/>
          <p:nvPr/>
        </p:nvGrpSpPr>
        <p:grpSpPr>
          <a:xfrm>
            <a:off x="44157837" y="-55065"/>
            <a:ext cx="11062200" cy="32973600"/>
            <a:chOff x="44157837" y="-55065"/>
            <a:chExt cx="11062200" cy="32973600"/>
          </a:xfrm>
        </p:grpSpPr>
        <p:sp>
          <p:nvSpPr>
            <p:cNvPr id="37" name="Shape 37"/>
            <p:cNvSpPr/>
            <p:nvPr/>
          </p:nvSpPr>
          <p:spPr>
            <a:xfrm>
              <a:off x="44157837" y="-55065"/>
              <a:ext cx="11062200" cy="329736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US" sz="4000" b="1" i="0" u="none" strike="noStrike" cap="none">
                  <a:solidFill>
                    <a:schemeClr val="lt1"/>
                  </a:solidFill>
                  <a:latin typeface="Trebuchet MS"/>
                  <a:ea typeface="Trebuchet MS"/>
                  <a:cs typeface="Trebuchet MS"/>
                  <a:sym typeface="Trebuchet MS"/>
                </a:rPr>
                <a:t>QUICK START (cont.)</a:t>
              </a:r>
            </a:p>
            <a:p>
              <a:pPr marL="0" marR="0" lvl="0" indent="0" algn="ctr" rtl="0">
                <a:lnSpc>
                  <a:spcPct val="100000"/>
                </a:lnSpc>
                <a:spcBef>
                  <a:spcPts val="0"/>
                </a:spcBef>
                <a:spcAft>
                  <a:spcPts val="0"/>
                </a:spcAft>
                <a:buClr>
                  <a:srgbClr val="000000"/>
                </a:buClr>
                <a:buFont typeface="Arial"/>
                <a:buNone/>
              </a:pPr>
              <a:endParaRPr sz="3600" b="1"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change the template color theme</a:t>
              </a:r>
            </a:p>
            <a:p>
              <a:pPr marL="0" marR="0" lvl="2"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easily change the color theme of your poster by going to the DESIGN menu, click on COLORS, and choose the color theme of your choice. You can also create your own color theme.</a:t>
              </a:r>
            </a:p>
            <a:p>
              <a:pPr marL="0" marR="0" lvl="2"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also manually change the color of your background by going to VIEW &gt; SLIDE MASTER.  After you finish working on the master be sure to go to VIEW &gt; NORMAL to continue working on your poster.</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add Text</a:t>
              </a:r>
            </a:p>
            <a:p>
              <a:pPr marL="3265487" marR="0" lvl="2" indent="-1587"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The template comes with a number of pre-formatted placeholders for headers and text blocks. You can add more blocks by copying and pasting the existing ones or by adding a text box from the HOME menu. </a:t>
              </a:r>
            </a:p>
            <a:p>
              <a:pPr marL="1518339" marR="0" lvl="2" indent="-7039"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 </a:t>
              </a:r>
              <a:r>
                <a:rPr lang="en-US" sz="3200" b="1" i="0" u="none" strike="noStrike" cap="none">
                  <a:solidFill>
                    <a:srgbClr val="FFC000"/>
                  </a:solidFill>
                  <a:latin typeface="Trebuchet MS"/>
                  <a:ea typeface="Trebuchet MS"/>
                  <a:cs typeface="Trebuchet MS"/>
                  <a:sym typeface="Trebuchet MS"/>
                </a:rPr>
                <a:t>Text size</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Adjust the size of your text based on how much content you have to present. The default template text offers a good starting point. Follow the conference requirements.</a:t>
              </a:r>
            </a:p>
            <a:p>
              <a:pPr marL="1518339" marR="0" lvl="2" indent="-7039"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add Tables</a:t>
              </a:r>
            </a:p>
            <a:p>
              <a:pPr marL="1730375" marR="0" lvl="1" indent="-3175"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To add a table from scratch go to the INSERT menu and </a:t>
              </a:r>
              <a:br>
                <a:rPr lang="en-US" sz="2400" b="0" i="0" u="none" strike="noStrike" cap="none">
                  <a:solidFill>
                    <a:srgbClr val="BFBFBF"/>
                  </a:solidFill>
                  <a:latin typeface="Trebuchet MS"/>
                  <a:ea typeface="Trebuchet MS"/>
                  <a:cs typeface="Trebuchet MS"/>
                  <a:sym typeface="Trebuchet MS"/>
                </a:rPr>
              </a:br>
              <a:r>
                <a:rPr lang="en-US" sz="2400" b="0" i="0" u="none" strike="noStrike" cap="none">
                  <a:solidFill>
                    <a:srgbClr val="BFBFBF"/>
                  </a:solidFill>
                  <a:latin typeface="Trebuchet MS"/>
                  <a:ea typeface="Trebuchet MS"/>
                  <a:cs typeface="Trebuchet MS"/>
                  <a:sym typeface="Trebuchet MS"/>
                </a:rPr>
                <a:t>click on TABLE. A drop-down box will help you select rows and columns. </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also copy and a paste a table from Word or another PowerPoint document. A pasted table may need to be re-formatted by RIGHT-CLICK &gt; FORMAT SHAPE, TEXT BOX, Margins.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Graphs / Charts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simply copy and paste charts and graphs from Excel or Word. Some reformatting may be required depending on how the original document has been created.</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change the column configuration</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RIGHT-CLICK on the poster background and select LAYOUT to see the column options available for this template. The poster columns can also be customized on the Master. VIEW &gt; MASTER.</a:t>
              </a:r>
            </a:p>
            <a:p>
              <a:pPr marL="0" marR="0" lvl="0" indent="0" algn="ctr" rtl="0">
                <a:lnSpc>
                  <a:spcPct val="100000"/>
                </a:lnSpc>
                <a:spcBef>
                  <a:spcPts val="0"/>
                </a:spcBef>
                <a:spcAft>
                  <a:spcPts val="0"/>
                </a:spcAft>
                <a:buClr>
                  <a:schemeClr val="lt1"/>
                </a:buClr>
                <a:buFont typeface="Calibri"/>
                <a:buNone/>
              </a:pPr>
              <a:endParaRPr sz="32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remove the info bars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Save your work</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Save your template as a PowerPoint document. For printing, save as PowerPoint of “Print-quality” PDF.</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Print your poster</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rtl="0">
                <a:lnSpc>
                  <a:spcPct val="100000"/>
                </a:lnSpc>
                <a:spcBef>
                  <a:spcPts val="0"/>
                </a:spcBef>
                <a:spcAft>
                  <a:spcPts val="0"/>
                </a:spcAft>
                <a:buClr>
                  <a:schemeClr val="lt1"/>
                </a:buClr>
                <a:buFont typeface="Calibri"/>
                <a:buNone/>
              </a:pPr>
              <a:endParaRPr sz="2800" b="0" i="0" u="none" strike="noStrike" cap="none">
                <a:solidFill>
                  <a:srgbClr val="BFBFBF"/>
                </a:solidFill>
                <a:latin typeface="Trebuchet MS"/>
                <a:ea typeface="Trebuchet MS"/>
                <a:cs typeface="Trebuchet MS"/>
                <a:sym typeface="Trebuchet MS"/>
              </a:endParaRPr>
            </a:p>
          </p:txBody>
        </p:sp>
        <p:pic>
          <p:nvPicPr>
            <p:cNvPr id="38" name="Shape 38"/>
            <p:cNvPicPr preferRelativeResize="0"/>
            <p:nvPr/>
          </p:nvPicPr>
          <p:blipFill rotWithShape="1">
            <a:blip r:embed="rId9">
              <a:alphaModFix/>
            </a:blip>
            <a:srcRect/>
            <a:stretch/>
          </p:blipFill>
          <p:spPr>
            <a:xfrm>
              <a:off x="46915678" y="3349444"/>
              <a:ext cx="5586300" cy="2063700"/>
            </a:xfrm>
            <a:prstGeom prst="rect">
              <a:avLst/>
            </a:prstGeom>
            <a:noFill/>
            <a:ln>
              <a:noFill/>
            </a:ln>
          </p:spPr>
        </p:pic>
        <p:pic>
          <p:nvPicPr>
            <p:cNvPr id="39" name="Shape 39"/>
            <p:cNvPicPr preferRelativeResize="0"/>
            <p:nvPr/>
          </p:nvPicPr>
          <p:blipFill rotWithShape="1">
            <a:blip r:embed="rId10">
              <a:alphaModFix/>
            </a:blip>
            <a:srcRect/>
            <a:stretch/>
          </p:blipFill>
          <p:spPr>
            <a:xfrm>
              <a:off x="44621818" y="7740039"/>
              <a:ext cx="2969700" cy="1370700"/>
            </a:xfrm>
            <a:prstGeom prst="rect">
              <a:avLst/>
            </a:prstGeom>
            <a:noFill/>
            <a:ln>
              <a:noFill/>
            </a:ln>
          </p:spPr>
        </p:pic>
        <p:pic>
          <p:nvPicPr>
            <p:cNvPr id="40" name="Shape 40"/>
            <p:cNvPicPr preferRelativeResize="0"/>
            <p:nvPr/>
          </p:nvPicPr>
          <p:blipFill rotWithShape="1">
            <a:blip r:embed="rId11">
              <a:alphaModFix/>
            </a:blip>
            <a:srcRect/>
            <a:stretch/>
          </p:blipFill>
          <p:spPr>
            <a:xfrm>
              <a:off x="44629618" y="12347263"/>
              <a:ext cx="1482300" cy="992099"/>
            </a:xfrm>
            <a:prstGeom prst="rect">
              <a:avLst/>
            </a:prstGeom>
            <a:noFill/>
            <a:ln>
              <a:noFill/>
            </a:ln>
          </p:spPr>
        </p:pic>
        <p:grpSp>
          <p:nvGrpSpPr>
            <p:cNvPr id="41" name="Shape 41"/>
            <p:cNvGrpSpPr/>
            <p:nvPr/>
          </p:nvGrpSpPr>
          <p:grpSpPr>
            <a:xfrm>
              <a:off x="44485219" y="29413176"/>
              <a:ext cx="10353785" cy="1265416"/>
              <a:chOff x="44200453" y="28362387"/>
              <a:chExt cx="9771409" cy="1090500"/>
            </a:xfrm>
          </p:grpSpPr>
          <p:sp>
            <p:nvSpPr>
              <p:cNvPr id="42" name="Shape 42"/>
              <p:cNvSpPr/>
              <p:nvPr/>
            </p:nvSpPr>
            <p:spPr>
              <a:xfrm>
                <a:off x="44200453" y="28362387"/>
                <a:ext cx="9771300" cy="1090500"/>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pic>
            <p:nvPicPr>
              <p:cNvPr id="43" name="Shape 43" descr="http://t2.gstatic.com/images?q=tbn:ANd9GcR4APHC6TT9w54M2zn_pvCiBxUNcspYPoVxirLRphBoJabfSvu7zw"/>
              <p:cNvPicPr preferRelativeResize="0"/>
              <p:nvPr/>
            </p:nvPicPr>
            <p:blipFill rotWithShape="1">
              <a:blip r:embed="rId12">
                <a:alphaModFix/>
              </a:blip>
              <a:srcRect/>
              <a:stretch/>
            </p:blipFill>
            <p:spPr>
              <a:xfrm>
                <a:off x="44326393" y="28460718"/>
                <a:ext cx="914400" cy="914400"/>
              </a:xfrm>
              <a:prstGeom prst="rect">
                <a:avLst/>
              </a:prstGeom>
              <a:noFill/>
              <a:ln>
                <a:noFill/>
              </a:ln>
            </p:spPr>
          </p:pic>
          <p:sp>
            <p:nvSpPr>
              <p:cNvPr id="44" name="Shape 44"/>
              <p:cNvSpPr txBox="1"/>
              <p:nvPr/>
            </p:nvSpPr>
            <p:spPr>
              <a:xfrm>
                <a:off x="45300662" y="28552306"/>
                <a:ext cx="8671200" cy="71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2400" b="0" i="0" u="none" strike="noStrike" cap="none">
                    <a:solidFill>
                      <a:schemeClr val="dk2"/>
                    </a:solidFill>
                    <a:latin typeface="Trebuchet MS"/>
                    <a:ea typeface="Trebuchet MS"/>
                    <a:cs typeface="Trebuchet MS"/>
                    <a:sym typeface="Trebuchet MS"/>
                  </a:rPr>
                  <a:t>Student discounts are available on our Facebook page.</a:t>
                </a:r>
                <a:br>
                  <a:rPr lang="en-US" sz="2400" b="0" i="0" u="none" strike="noStrike" cap="none">
                    <a:solidFill>
                      <a:schemeClr val="dk2"/>
                    </a:solidFill>
                    <a:latin typeface="Trebuchet MS"/>
                    <a:ea typeface="Trebuchet MS"/>
                    <a:cs typeface="Trebuchet MS"/>
                    <a:sym typeface="Trebuchet MS"/>
                  </a:rPr>
                </a:br>
                <a:r>
                  <a:rPr lang="en-US" sz="2400" b="0" i="0" u="none" strike="noStrike" cap="none">
                    <a:solidFill>
                      <a:schemeClr val="dk2"/>
                    </a:solidFill>
                    <a:latin typeface="Trebuchet MS"/>
                    <a:ea typeface="Trebuchet MS"/>
                    <a:cs typeface="Trebuchet MS"/>
                    <a:sym typeface="Trebuchet MS"/>
                  </a:rPr>
                  <a:t>Go to </a:t>
                </a:r>
                <a:r>
                  <a:rPr lang="en-US" sz="2400" b="0" i="0" u="sng" strike="noStrike" cap="none">
                    <a:solidFill>
                      <a:schemeClr val="dk2"/>
                    </a:solidFill>
                    <a:latin typeface="Trebuchet MS"/>
                    <a:ea typeface="Trebuchet MS"/>
                    <a:cs typeface="Trebuchet MS"/>
                    <a:sym typeface="Trebuchet MS"/>
                  </a:rPr>
                  <a:t>PosterPresentations.com</a:t>
                </a:r>
                <a:r>
                  <a:rPr lang="en-US" sz="2400" b="0" i="0" u="none" strike="noStrike" cap="none">
                    <a:solidFill>
                      <a:schemeClr val="dk2"/>
                    </a:solidFill>
                    <a:latin typeface="Trebuchet MS"/>
                    <a:ea typeface="Trebuchet MS"/>
                    <a:cs typeface="Trebuchet MS"/>
                    <a:sym typeface="Trebuchet MS"/>
                  </a:rPr>
                  <a:t> and click on the FB icon. </a:t>
                </a:r>
              </a:p>
            </p:txBody>
          </p:sp>
        </p:grpSp>
        <p:sp>
          <p:nvSpPr>
            <p:cNvPr id="45" name="Shape 45"/>
            <p:cNvSpPr txBox="1"/>
            <p:nvPr/>
          </p:nvSpPr>
          <p:spPr>
            <a:xfrm>
              <a:off x="44262809" y="31169781"/>
              <a:ext cx="6870300" cy="1399500"/>
            </a:xfrm>
            <a:prstGeom prst="rect">
              <a:avLst/>
            </a:prstGeom>
            <a:noFill/>
            <a:ln>
              <a:noFill/>
            </a:ln>
          </p:spPr>
          <p:txBody>
            <a:bodyPr lIns="65300" tIns="32650" rIns="65300" bIns="32650" anchor="t" anchorCtr="0">
              <a:noAutofit/>
            </a:bodyPr>
            <a:lstStyle/>
            <a:p>
              <a:pPr marL="0" marR="0" lvl="0" indent="0" algn="l" rtl="0">
                <a:lnSpc>
                  <a:spcPct val="92857"/>
                </a:lnSpc>
                <a:spcBef>
                  <a:spcPts val="0"/>
                </a:spcBef>
                <a:spcAft>
                  <a:spcPts val="0"/>
                </a:spcAft>
                <a:buClr>
                  <a:schemeClr val="lt1"/>
                </a:buClr>
                <a:buSzPct val="25000"/>
                <a:buFont typeface="Calibri"/>
                <a:buNone/>
              </a:pPr>
              <a:r>
                <a:rPr lang="en-US" sz="2800" b="0" i="0" u="none" strike="noStrike" cap="none">
                  <a:solidFill>
                    <a:schemeClr val="lt1"/>
                  </a:solidFill>
                  <a:latin typeface="Calibri"/>
                  <a:ea typeface="Calibri"/>
                  <a:cs typeface="Calibri"/>
                  <a:sym typeface="Calibri"/>
                </a:rPr>
                <a:t>© 2013 PosterPresentations.com</a:t>
              </a:r>
              <a:br>
                <a:rPr lang="en-US" sz="2800" b="0" i="0" u="none" strike="noStrike" cap="none">
                  <a:solidFill>
                    <a:schemeClr val="lt1"/>
                  </a:solidFill>
                  <a:latin typeface="Calibri"/>
                  <a:ea typeface="Calibri"/>
                  <a:cs typeface="Calibri"/>
                  <a:sym typeface="Calibri"/>
                </a:rPr>
              </a:br>
              <a:r>
                <a:rPr lang="en-US" sz="2800" b="0" i="0" u="none" strike="noStrike" cap="none">
                  <a:solidFill>
                    <a:schemeClr val="lt1"/>
                  </a:solidFill>
                  <a:latin typeface="Calibri"/>
                  <a:ea typeface="Calibri"/>
                  <a:cs typeface="Calibri"/>
                  <a:sym typeface="Calibri"/>
                </a:rPr>
                <a:t>    </a:t>
              </a:r>
              <a:r>
                <a:rPr lang="en-US" sz="2400" b="0" i="0" u="none" strike="noStrike" cap="none">
                  <a:solidFill>
                    <a:schemeClr val="lt1"/>
                  </a:solidFill>
                  <a:latin typeface="Calibri"/>
                  <a:ea typeface="Calibri"/>
                  <a:cs typeface="Calibri"/>
                  <a:sym typeface="Calibri"/>
                </a:rPr>
                <a:t>2117 Fourth Street , Unit C        </a:t>
              </a:r>
            </a:p>
            <a:p>
              <a:pPr marL="0" marR="0" lvl="0" indent="0" algn="l" rtl="0">
                <a:lnSpc>
                  <a:spcPct val="108333"/>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     Berkeley CA </a:t>
              </a:r>
              <a:r>
                <a:rPr lang="en-US" sz="2000" b="0" i="0" u="none" strike="noStrike" cap="none">
                  <a:solidFill>
                    <a:schemeClr val="lt1"/>
                  </a:solidFill>
                  <a:latin typeface="Calibri"/>
                  <a:ea typeface="Calibri"/>
                  <a:cs typeface="Calibri"/>
                  <a:sym typeface="Calibri"/>
                </a:rPr>
                <a:t>94710</a:t>
              </a:r>
              <a:r>
                <a:rPr lang="en-US" sz="2400" b="0" i="0" u="none" strike="noStrike" cap="none">
                  <a:solidFill>
                    <a:schemeClr val="lt1"/>
                  </a:solidFill>
                  <a:latin typeface="Calibri"/>
                  <a:ea typeface="Calibri"/>
                  <a:cs typeface="Calibri"/>
                  <a:sym typeface="Calibri"/>
                </a:rPr>
                <a:t/>
              </a:r>
              <a:br>
                <a:rPr lang="en-US" sz="2400" b="0" i="0" u="none" strike="noStrike" cap="none">
                  <a:solidFill>
                    <a:schemeClr val="lt1"/>
                  </a:solidFill>
                  <a:latin typeface="Calibri"/>
                  <a:ea typeface="Calibri"/>
                  <a:cs typeface="Calibri"/>
                  <a:sym typeface="Calibri"/>
                </a:rPr>
              </a:br>
              <a:r>
                <a:rPr lang="en-US" sz="2400" b="0" i="0" u="none" strike="noStrike" cap="none">
                  <a:solidFill>
                    <a:schemeClr val="lt1"/>
                  </a:solidFill>
                  <a:latin typeface="Calibri"/>
                  <a:ea typeface="Calibri"/>
                  <a:cs typeface="Calibri"/>
                  <a:sym typeface="Calibri"/>
                </a:rPr>
                <a:t>    </a:t>
              </a:r>
              <a:r>
                <a:rPr lang="en-US" sz="2400" b="1" i="0" u="none" strike="noStrike" cap="none">
                  <a:solidFill>
                    <a:srgbClr val="FFFF00"/>
                  </a:solidFill>
                  <a:latin typeface="Calibri"/>
                  <a:ea typeface="Calibri"/>
                  <a:cs typeface="Calibri"/>
                  <a:sym typeface="Calibri"/>
                </a:rPr>
                <a:t>posterpresenter@gmail.com</a:t>
              </a: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939AC"/>
            </a:gs>
            <a:gs pos="48000">
              <a:srgbClr val="A12DA1"/>
            </a:gs>
            <a:gs pos="100000">
              <a:srgbClr val="E1E7F4"/>
            </a:gs>
          </a:gsLst>
          <a:lin ang="16200038" scaled="0"/>
        </a:gradFill>
        <a:effectLst/>
      </p:bgPr>
    </p:bg>
    <p:spTree>
      <p:nvGrpSpPr>
        <p:cNvPr id="1" name="Shape 64"/>
        <p:cNvGrpSpPr/>
        <p:nvPr/>
      </p:nvGrpSpPr>
      <p:grpSpPr>
        <a:xfrm>
          <a:off x="0" y="0"/>
          <a:ext cx="0" cy="0"/>
          <a:chOff x="0" y="0"/>
          <a:chExt cx="0" cy="0"/>
        </a:xfrm>
      </p:grpSpPr>
      <p:sp>
        <p:nvSpPr>
          <p:cNvPr id="65" name="Shape 65"/>
          <p:cNvSpPr/>
          <p:nvPr/>
        </p:nvSpPr>
        <p:spPr>
          <a:xfrm>
            <a:off x="1" y="2"/>
            <a:ext cx="43891200" cy="4800600"/>
          </a:xfrm>
          <a:prstGeom prst="rect">
            <a:avLst/>
          </a:prstGeom>
          <a:solidFill>
            <a:srgbClr val="425EA9"/>
          </a:solidFill>
          <a:ln w="9525" cap="flat" cmpd="sng">
            <a:solidFill>
              <a:schemeClr val="dk1"/>
            </a:solidFill>
            <a:prstDash val="solid"/>
            <a:miter/>
            <a:headEnd type="none" w="med" len="med"/>
            <a:tailEnd type="none" w="med" len="med"/>
          </a:ln>
        </p:spPr>
        <p:txBody>
          <a:bodyPr lIns="91375" tIns="45675" rIns="91375" bIns="45675" anchor="ctr" anchorCtr="0">
            <a:noAutofit/>
          </a:bodyPr>
          <a:lstStyle/>
          <a:p>
            <a:pPr marL="0" marR="0" lvl="0" indent="0" algn="l" rtl="0">
              <a:lnSpc>
                <a:spcPct val="100000"/>
              </a:lnSpc>
              <a:spcBef>
                <a:spcPts val="0"/>
              </a:spcBef>
              <a:spcAft>
                <a:spcPts val="0"/>
              </a:spcAft>
              <a:buClr>
                <a:srgbClr val="000000"/>
              </a:buClr>
              <a:buFont typeface="Arial"/>
              <a:buNone/>
            </a:pPr>
            <a:endParaRPr sz="8500" b="0" i="0" u="none" strike="noStrike" cap="none">
              <a:solidFill>
                <a:srgbClr val="000000"/>
              </a:solidFill>
              <a:latin typeface="Calibri"/>
              <a:ea typeface="Calibri"/>
              <a:cs typeface="Calibri"/>
              <a:sym typeface="Calibri"/>
            </a:endParaRPr>
          </a:p>
        </p:txBody>
      </p:sp>
      <p:sp>
        <p:nvSpPr>
          <p:cNvPr id="66" name="Shape 66"/>
          <p:cNvSpPr/>
          <p:nvPr/>
        </p:nvSpPr>
        <p:spPr>
          <a:xfrm>
            <a:off x="1" y="4800600"/>
            <a:ext cx="43891200" cy="45600"/>
          </a:xfrm>
          <a:prstGeom prst="rect">
            <a:avLst/>
          </a:prstGeom>
          <a:solidFill>
            <a:srgbClr val="2C3F71"/>
          </a:solidFill>
          <a:ln w="152400" cap="flat" cmpd="sng">
            <a:solidFill>
              <a:srgbClr val="2C3F71"/>
            </a:solidFill>
            <a:prstDash val="solid"/>
            <a:miter/>
            <a:headEnd type="none" w="med" len="med"/>
            <a:tailEnd type="none" w="med" len="med"/>
          </a:ln>
        </p:spPr>
        <p:txBody>
          <a:bodyPr lIns="91375" tIns="45675" rIns="91375" bIns="45675" anchor="ctr" anchorCtr="0">
            <a:noAutofit/>
          </a:bodyPr>
          <a:lstStyle/>
          <a:p>
            <a:pPr marL="0" marR="0" lvl="0" indent="0" algn="l" rtl="0">
              <a:lnSpc>
                <a:spcPct val="100000"/>
              </a:lnSpc>
              <a:spcBef>
                <a:spcPts val="0"/>
              </a:spcBef>
              <a:spcAft>
                <a:spcPts val="0"/>
              </a:spcAft>
              <a:buClr>
                <a:srgbClr val="000000"/>
              </a:buClr>
              <a:buFont typeface="Arial"/>
              <a:buNone/>
            </a:pPr>
            <a:endParaRPr sz="8500" b="0" i="0" u="none" strike="noStrike" cap="none">
              <a:solidFill>
                <a:srgbClr val="000000"/>
              </a:solidFill>
              <a:latin typeface="Calibri"/>
              <a:ea typeface="Calibri"/>
              <a:cs typeface="Calibri"/>
              <a:sym typeface="Calibri"/>
            </a:endParaRPr>
          </a:p>
        </p:txBody>
      </p:sp>
      <p:sp>
        <p:nvSpPr>
          <p:cNvPr id="67" name="Shape 67"/>
          <p:cNvSpPr txBox="1"/>
          <p:nvPr/>
        </p:nvSpPr>
        <p:spPr>
          <a:xfrm>
            <a:off x="1567304" y="32315728"/>
            <a:ext cx="2514599" cy="336900"/>
          </a:xfrm>
          <a:prstGeom prst="rect">
            <a:avLst/>
          </a:prstGeom>
          <a:noFill/>
          <a:ln w="9525" cap="flat" cmpd="sng">
            <a:solidFill>
              <a:srgbClr val="2C3F71"/>
            </a:solidFill>
            <a:prstDash val="solid"/>
            <a:miter/>
            <a:headEnd type="none" w="med" len="med"/>
            <a:tailEnd type="none" w="med" len="med"/>
          </a:ln>
        </p:spPr>
        <p:txBody>
          <a:bodyPr lIns="91200" tIns="45575" rIns="91200" bIns="45575" anchor="t" anchorCtr="0">
            <a:noAutofit/>
          </a:bodyPr>
          <a:lstStyle/>
          <a:p>
            <a:pPr marL="0" marR="0" lvl="0" indent="0" algn="l" rtl="0">
              <a:lnSpc>
                <a:spcPct val="65000"/>
              </a:lnSpc>
              <a:spcBef>
                <a:spcPts val="0"/>
              </a:spcBef>
              <a:spcAft>
                <a:spcPts val="0"/>
              </a:spcAft>
              <a:buClr>
                <a:srgbClr val="BFBFBF"/>
              </a:buClr>
              <a:buSzPct val="25000"/>
              <a:buFont typeface="Arial"/>
              <a:buNone/>
            </a:pPr>
            <a:r>
              <a:rPr lang="en-US" sz="400" b="1" i="0" u="none" strike="noStrike" cap="none">
                <a:solidFill>
                  <a:srgbClr val="BFBFBF"/>
                </a:solidFill>
                <a:latin typeface="Arial"/>
                <a:ea typeface="Arial"/>
                <a:cs typeface="Arial"/>
                <a:sym typeface="Arial"/>
              </a:rPr>
              <a:t>RESEARCH POSTER PRESENTATION DESIGN © 2012</a:t>
            </a:r>
          </a:p>
          <a:p>
            <a:pPr marL="0" marR="0" lvl="0" indent="0" algn="l" rtl="0">
              <a:lnSpc>
                <a:spcPct val="65000"/>
              </a:lnSpc>
              <a:spcBef>
                <a:spcPts val="548"/>
              </a:spcBef>
              <a:spcAft>
                <a:spcPts val="0"/>
              </a:spcAft>
              <a:buClr>
                <a:srgbClr val="BFBFBF"/>
              </a:buClr>
              <a:buSzPct val="25000"/>
              <a:buFont typeface="Arial"/>
              <a:buNone/>
            </a:pPr>
            <a:r>
              <a:rPr lang="en-US" sz="1200" b="1" i="0" u="none" strike="noStrike" cap="none">
                <a:solidFill>
                  <a:srgbClr val="BFBFBF"/>
                </a:solidFill>
                <a:latin typeface="Arial"/>
                <a:ea typeface="Arial"/>
                <a:cs typeface="Arial"/>
                <a:sym typeface="Arial"/>
              </a:rPr>
              <a:t>www.PosterPresentations.com</a:t>
            </a:r>
          </a:p>
        </p:txBody>
      </p:sp>
      <p:sp>
        <p:nvSpPr>
          <p:cNvPr id="68" name="Shape 68"/>
          <p:cNvSpPr/>
          <p:nvPr/>
        </p:nvSpPr>
        <p:spPr>
          <a:xfrm>
            <a:off x="922337" y="5475146"/>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080"/>
              </a:srgbClr>
            </a:solidFill>
            <a:prstDash val="solid"/>
            <a:round/>
            <a:headEnd type="none" w="med" len="med"/>
            <a:tailEnd type="none" w="med" len="med"/>
          </a:ln>
        </p:spPr>
        <p:txBody>
          <a:bodyPr lIns="91375" tIns="45675" rIns="91375" bIns="45675" anchor="ctr" anchorCtr="0">
            <a:noAutofit/>
          </a:bodyPr>
          <a:lstStyle/>
          <a:p>
            <a:pPr marL="0" marR="0" lvl="0" indent="0" algn="ctr" rtl="0">
              <a:lnSpc>
                <a:spcPct val="100000"/>
              </a:lnSpc>
              <a:spcBef>
                <a:spcPts val="0"/>
              </a:spcBef>
              <a:spcAft>
                <a:spcPts val="0"/>
              </a:spcAft>
              <a:buClr>
                <a:srgbClr val="000000"/>
              </a:buClr>
              <a:buFont typeface="Arial"/>
              <a:buNone/>
            </a:pPr>
            <a:endParaRPr sz="8500" b="0" i="0" u="none" strike="noStrike" cap="none">
              <a:solidFill>
                <a:srgbClr val="FFFFFF"/>
              </a:solidFill>
              <a:latin typeface="Calibri"/>
              <a:ea typeface="Calibri"/>
              <a:cs typeface="Calibri"/>
              <a:sym typeface="Calibri"/>
            </a:endParaRPr>
          </a:p>
        </p:txBody>
      </p:sp>
      <p:sp>
        <p:nvSpPr>
          <p:cNvPr id="69" name="Shape 69"/>
          <p:cNvSpPr/>
          <p:nvPr/>
        </p:nvSpPr>
        <p:spPr>
          <a:xfrm>
            <a:off x="11587690" y="5475146"/>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080"/>
              </a:srgbClr>
            </a:solidFill>
            <a:prstDash val="solid"/>
            <a:round/>
            <a:headEnd type="none" w="med" len="med"/>
            <a:tailEnd type="none" w="med" len="med"/>
          </a:ln>
        </p:spPr>
        <p:txBody>
          <a:bodyPr lIns="91375" tIns="45675" rIns="91375" bIns="45675" anchor="ctr" anchorCtr="0">
            <a:noAutofit/>
          </a:bodyPr>
          <a:lstStyle/>
          <a:p>
            <a:pPr marL="0" marR="0" lvl="0" indent="0" algn="ctr" rtl="0">
              <a:lnSpc>
                <a:spcPct val="100000"/>
              </a:lnSpc>
              <a:spcBef>
                <a:spcPts val="0"/>
              </a:spcBef>
              <a:spcAft>
                <a:spcPts val="0"/>
              </a:spcAft>
              <a:buClr>
                <a:srgbClr val="000000"/>
              </a:buClr>
              <a:buFont typeface="Arial"/>
              <a:buNone/>
            </a:pPr>
            <a:endParaRPr sz="8500" b="0" i="0" u="none" strike="noStrike" cap="none">
              <a:solidFill>
                <a:srgbClr val="FFFFFF"/>
              </a:solidFill>
              <a:latin typeface="Calibri"/>
              <a:ea typeface="Calibri"/>
              <a:cs typeface="Calibri"/>
              <a:sym typeface="Calibri"/>
            </a:endParaRPr>
          </a:p>
        </p:txBody>
      </p:sp>
      <p:sp>
        <p:nvSpPr>
          <p:cNvPr id="70" name="Shape 70"/>
          <p:cNvSpPr/>
          <p:nvPr/>
        </p:nvSpPr>
        <p:spPr>
          <a:xfrm>
            <a:off x="22253045" y="5475146"/>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080"/>
              </a:srgbClr>
            </a:solidFill>
            <a:prstDash val="solid"/>
            <a:round/>
            <a:headEnd type="none" w="med" len="med"/>
            <a:tailEnd type="none" w="med" len="med"/>
          </a:ln>
        </p:spPr>
        <p:txBody>
          <a:bodyPr lIns="91375" tIns="45675" rIns="91375" bIns="45675" anchor="ctr" anchorCtr="0">
            <a:noAutofit/>
          </a:bodyPr>
          <a:lstStyle/>
          <a:p>
            <a:pPr marL="0" marR="0" lvl="0" indent="0" algn="ctr" rtl="0">
              <a:lnSpc>
                <a:spcPct val="100000"/>
              </a:lnSpc>
              <a:spcBef>
                <a:spcPts val="0"/>
              </a:spcBef>
              <a:spcAft>
                <a:spcPts val="0"/>
              </a:spcAft>
              <a:buClr>
                <a:srgbClr val="000000"/>
              </a:buClr>
              <a:buFont typeface="Arial"/>
              <a:buNone/>
            </a:pPr>
            <a:endParaRPr sz="8500" b="0" i="0" u="none" strike="noStrike" cap="none">
              <a:solidFill>
                <a:srgbClr val="FFFFFF"/>
              </a:solidFill>
              <a:latin typeface="Calibri"/>
              <a:ea typeface="Calibri"/>
              <a:cs typeface="Calibri"/>
              <a:sym typeface="Calibri"/>
            </a:endParaRPr>
          </a:p>
        </p:txBody>
      </p:sp>
      <p:sp>
        <p:nvSpPr>
          <p:cNvPr id="71" name="Shape 71"/>
          <p:cNvSpPr/>
          <p:nvPr/>
        </p:nvSpPr>
        <p:spPr>
          <a:xfrm>
            <a:off x="32918400" y="5475146"/>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080"/>
              </a:srgbClr>
            </a:solidFill>
            <a:prstDash val="solid"/>
            <a:round/>
            <a:headEnd type="none" w="med" len="med"/>
            <a:tailEnd type="none" w="med" len="med"/>
          </a:ln>
        </p:spPr>
        <p:txBody>
          <a:bodyPr lIns="91375" tIns="45675" rIns="91375" bIns="45675" anchor="ctr" anchorCtr="0">
            <a:noAutofit/>
          </a:bodyPr>
          <a:lstStyle/>
          <a:p>
            <a:pPr marL="0" marR="0" lvl="0" indent="0" algn="ctr" rtl="0">
              <a:lnSpc>
                <a:spcPct val="100000"/>
              </a:lnSpc>
              <a:spcBef>
                <a:spcPts val="0"/>
              </a:spcBef>
              <a:spcAft>
                <a:spcPts val="0"/>
              </a:spcAft>
              <a:buClr>
                <a:srgbClr val="000000"/>
              </a:buClr>
              <a:buFont typeface="Arial"/>
              <a:buNone/>
            </a:pPr>
            <a:endParaRPr sz="8500" b="0" i="0" u="none" strike="noStrike" cap="none">
              <a:solidFill>
                <a:srgbClr val="FFFFFF"/>
              </a:solidFill>
              <a:latin typeface="Calibri"/>
              <a:ea typeface="Calibri"/>
              <a:cs typeface="Calibri"/>
              <a:sym typeface="Calibri"/>
            </a:endParaRPr>
          </a:p>
        </p:txBody>
      </p:sp>
      <p:grpSp>
        <p:nvGrpSpPr>
          <p:cNvPr id="72" name="Shape 72"/>
          <p:cNvGrpSpPr/>
          <p:nvPr/>
        </p:nvGrpSpPr>
        <p:grpSpPr>
          <a:xfrm>
            <a:off x="-11225188" y="0"/>
            <a:ext cx="11018753" cy="32918400"/>
            <a:chOff x="-11225189" y="0"/>
            <a:chExt cx="11018753" cy="32918400"/>
          </a:xfrm>
        </p:grpSpPr>
        <p:sp>
          <p:nvSpPr>
            <p:cNvPr id="73" name="Shape 73"/>
            <p:cNvSpPr/>
            <p:nvPr/>
          </p:nvSpPr>
          <p:spPr>
            <a:xfrm>
              <a:off x="-11216135" y="0"/>
              <a:ext cx="11009700" cy="329184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0000"/>
                </a:buClr>
                <a:buSzPct val="25000"/>
                <a:buFont typeface="Trebuchet MS"/>
                <a:buNone/>
              </a:pPr>
              <a:r>
                <a:rPr lang="en-US" sz="3200" b="1" i="0" u="none" strike="noStrike" cap="none">
                  <a:solidFill>
                    <a:srgbClr val="FF0000"/>
                  </a:solidFill>
                  <a:latin typeface="Trebuchet MS"/>
                  <a:ea typeface="Trebuchet MS"/>
                  <a:cs typeface="Trebuchet MS"/>
                  <a:sym typeface="Trebuchet MS"/>
                </a:rPr>
                <a:t>(—THIS SIDEBAR DOES NOT PRINT—)</a:t>
              </a:r>
            </a:p>
            <a:p>
              <a:pPr marL="0" marR="0" lvl="0" indent="0" algn="ctr" rtl="0">
                <a:lnSpc>
                  <a:spcPct val="100000"/>
                </a:lnSpc>
                <a:spcBef>
                  <a:spcPts val="0"/>
                </a:spcBef>
                <a:spcAft>
                  <a:spcPts val="0"/>
                </a:spcAft>
                <a:buClr>
                  <a:srgbClr val="FFFFFF"/>
                </a:buClr>
                <a:buSzPct val="25000"/>
                <a:buFont typeface="Trebuchet MS"/>
                <a:buNone/>
              </a:pPr>
              <a:r>
                <a:rPr lang="en-US" sz="4000" b="1" i="0" u="none" strike="noStrike" cap="none">
                  <a:solidFill>
                    <a:srgbClr val="FFFFFF"/>
                  </a:solidFill>
                  <a:latin typeface="Trebuchet MS"/>
                  <a:ea typeface="Trebuchet MS"/>
                  <a:cs typeface="Trebuchet MS"/>
                  <a:sym typeface="Trebuchet MS"/>
                </a:rPr>
                <a:t>DESIGN GUIDE</a:t>
              </a: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FFFF"/>
                </a:buClr>
                <a:buSzPct val="25000"/>
                <a:buFont typeface="Trebuchet MS"/>
                <a:buNone/>
              </a:pPr>
              <a:r>
                <a:rPr lang="en-US" sz="2800" b="0" i="0" u="none" strike="noStrike" cap="none">
                  <a:solidFill>
                    <a:srgbClr val="FFFFFF"/>
                  </a:solidFill>
                  <a:latin typeface="Trebuchet MS"/>
                  <a:ea typeface="Trebuchet MS"/>
                  <a:cs typeface="Trebuchet MS"/>
                  <a:sym typeface="Trebuchet MS"/>
                </a:rPr>
                <a:t>This PowerPoint 2007 template produces a 36”x48” presentation poster. You can use it to create your research poster and save valuable time placing titles, subtitles, text, and graphics. </a:t>
              </a:r>
            </a:p>
            <a:p>
              <a:pPr marL="0" marR="0" lvl="0" indent="0" algn="l" rtl="0">
                <a:lnSpc>
                  <a:spcPct val="100000"/>
                </a:lnSpc>
                <a:spcBef>
                  <a:spcPts val="0"/>
                </a:spcBef>
                <a:spcAft>
                  <a:spcPts val="0"/>
                </a:spcAft>
                <a:buClr>
                  <a:srgbClr val="000000"/>
                </a:buClr>
                <a:buFont typeface="Arial"/>
                <a:buNone/>
              </a:pPr>
              <a:endParaRPr sz="28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FFFF"/>
                </a:buClr>
                <a:buSzPct val="25000"/>
                <a:buFont typeface="Trebuchet MS"/>
                <a:buNone/>
              </a:pPr>
              <a:r>
                <a:rPr lang="en-US" sz="2800" b="0" i="0" u="none" strike="noStrike" cap="none">
                  <a:solidFill>
                    <a:srgbClr val="FFFFFF"/>
                  </a:solidFill>
                  <a:latin typeface="Trebuchet MS"/>
                  <a:ea typeface="Trebuchet MS"/>
                  <a:cs typeface="Trebuchet MS"/>
                  <a:sym typeface="Trebuchet MS"/>
                </a:rPr>
                <a:t>We provide a series of online tutorials that will guide you through the poster design process and answer your poster production questions. To view our template tutorials, go online to </a:t>
              </a:r>
              <a:r>
                <a:rPr lang="en-US" sz="2800" b="1" i="0" u="none" strike="noStrike" cap="none">
                  <a:solidFill>
                    <a:srgbClr val="FFC000"/>
                  </a:solidFill>
                  <a:latin typeface="Trebuchet MS"/>
                  <a:ea typeface="Trebuchet MS"/>
                  <a:cs typeface="Trebuchet MS"/>
                  <a:sym typeface="Trebuchet MS"/>
                </a:rPr>
                <a:t>PosterPresentations.com</a:t>
              </a:r>
              <a:r>
                <a:rPr lang="en-US" sz="2800" b="1" i="0" u="none" strike="noStrike" cap="none">
                  <a:solidFill>
                    <a:srgbClr val="FFFFFF"/>
                  </a:solidFill>
                  <a:latin typeface="Trebuchet MS"/>
                  <a:ea typeface="Trebuchet MS"/>
                  <a:cs typeface="Trebuchet MS"/>
                  <a:sym typeface="Trebuchet MS"/>
                </a:rPr>
                <a:t> </a:t>
              </a:r>
              <a:r>
                <a:rPr lang="en-US" sz="2800" b="0" i="0" u="none" strike="noStrike" cap="none">
                  <a:solidFill>
                    <a:srgbClr val="FFFFFF"/>
                  </a:solidFill>
                  <a:latin typeface="Trebuchet MS"/>
                  <a:ea typeface="Trebuchet MS"/>
                  <a:cs typeface="Trebuchet MS"/>
                  <a:sym typeface="Trebuchet MS"/>
                </a:rPr>
                <a:t>and click on HELP DESK.</a:t>
              </a:r>
            </a:p>
            <a:p>
              <a:pPr marL="0" marR="0" lvl="0" indent="0" algn="l" rtl="0">
                <a:lnSpc>
                  <a:spcPct val="100000"/>
                </a:lnSpc>
                <a:spcBef>
                  <a:spcPts val="0"/>
                </a:spcBef>
                <a:spcAft>
                  <a:spcPts val="0"/>
                </a:spcAft>
                <a:buClr>
                  <a:srgbClr val="000000"/>
                </a:buClr>
                <a:buFont typeface="Arial"/>
                <a:buNone/>
              </a:pPr>
              <a:endParaRPr sz="28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FFFF"/>
                </a:buClr>
                <a:buSzPct val="25000"/>
                <a:buFont typeface="Trebuchet MS"/>
                <a:buNone/>
              </a:pPr>
              <a:r>
                <a:rPr lang="en-US" sz="2800" b="0" i="0" u="none" strike="noStrike" cap="none">
                  <a:solidFill>
                    <a:srgbClr val="FFFFFF"/>
                  </a:solidFill>
                  <a:latin typeface="Trebuchet MS"/>
                  <a:ea typeface="Trebuchet MS"/>
                  <a:cs typeface="Trebuchet MS"/>
                  <a:sym typeface="Trebuchet MS"/>
                </a:rPr>
                <a:t>When you are ready to print your poster, go online to PosterPresentations.com</a:t>
              </a:r>
              <a:br>
                <a:rPr lang="en-US" sz="2800" b="0" i="0" u="none" strike="noStrike" cap="none">
                  <a:solidFill>
                    <a:srgbClr val="FFFFFF"/>
                  </a:solidFill>
                  <a:latin typeface="Trebuchet MS"/>
                  <a:ea typeface="Trebuchet MS"/>
                  <a:cs typeface="Trebuchet MS"/>
                  <a:sym typeface="Trebuchet MS"/>
                </a:rPr>
              </a:br>
              <a:endParaRPr lang="en-US" sz="28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FFFF"/>
                </a:buClr>
                <a:buSzPct val="25000"/>
                <a:buFont typeface="Trebuchet MS"/>
                <a:buNone/>
              </a:pPr>
              <a:r>
                <a:rPr lang="en-US" sz="2800" b="0" i="0" u="none" strike="noStrike" cap="none">
                  <a:solidFill>
                    <a:srgbClr val="FFFFFF"/>
                  </a:solidFill>
                  <a:latin typeface="Trebuchet MS"/>
                  <a:ea typeface="Trebuchet MS"/>
                  <a:cs typeface="Trebuchet MS"/>
                  <a:sym typeface="Trebuchet MS"/>
                </a:rPr>
                <a:t>Need assistance? Call us at </a:t>
              </a:r>
              <a:r>
                <a:rPr lang="en-US" sz="2800" b="0" i="0" u="none" strike="noStrike" cap="none">
                  <a:solidFill>
                    <a:srgbClr val="FFC000"/>
                  </a:solidFill>
                  <a:latin typeface="Trebuchet MS"/>
                  <a:ea typeface="Trebuchet MS"/>
                  <a:cs typeface="Trebuchet MS"/>
                  <a:sym typeface="Trebuchet MS"/>
                </a:rPr>
                <a:t>1.510.649.3001</a:t>
              </a:r>
            </a:p>
            <a:p>
              <a:pPr marL="0" marR="0" lvl="0" indent="0" algn="l" rtl="0">
                <a:lnSpc>
                  <a:spcPct val="100000"/>
                </a:lnSpc>
                <a:spcBef>
                  <a:spcPts val="0"/>
                </a:spcBef>
                <a:spcAft>
                  <a:spcPts val="0"/>
                </a:spcAft>
                <a:buClr>
                  <a:srgbClr val="000000"/>
                </a:buClr>
                <a:buFont typeface="Arial"/>
                <a:buNone/>
              </a:pPr>
              <a:endParaRPr sz="3600" b="1" i="0" u="none" strike="noStrike" cap="none">
                <a:solidFill>
                  <a:srgbClr val="FFFF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4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FFFF"/>
                </a:buClr>
                <a:buSzPct val="25000"/>
                <a:buFont typeface="Trebuchet MS"/>
                <a:buNone/>
              </a:pPr>
              <a:r>
                <a:rPr lang="en-US" sz="4000" b="1" i="0" u="none" strike="noStrike" cap="none">
                  <a:solidFill>
                    <a:srgbClr val="FFFFFF"/>
                  </a:solidFill>
                  <a:latin typeface="Trebuchet MS"/>
                  <a:ea typeface="Trebuchet MS"/>
                  <a:cs typeface="Trebuchet MS"/>
                  <a:sym typeface="Trebuchet MS"/>
                </a:rPr>
                <a:t>QUICK START</a:t>
              </a:r>
            </a:p>
            <a:p>
              <a:pPr marL="0" marR="0" lvl="0" indent="0" algn="ctr" rtl="0">
                <a:lnSpc>
                  <a:spcPct val="100000"/>
                </a:lnSpc>
                <a:spcBef>
                  <a:spcPts val="0"/>
                </a:spcBef>
                <a:spcAft>
                  <a:spcPts val="0"/>
                </a:spcAft>
                <a:buClr>
                  <a:srgbClr val="000000"/>
                </a:buClr>
                <a:buFont typeface="Arial"/>
                <a:buNone/>
              </a:pPr>
              <a:endParaRPr sz="32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Zoom in and out</a:t>
              </a:r>
            </a:p>
            <a:p>
              <a:pPr marL="1891696" marR="0" lvl="0" indent="-1891696" algn="l" rtl="0">
                <a:lnSpc>
                  <a:spcPct val="100000"/>
                </a:lnSpc>
                <a:spcBef>
                  <a:spcPts val="0"/>
                </a:spcBef>
                <a:spcAft>
                  <a:spcPts val="0"/>
                </a:spcAft>
                <a:buClr>
                  <a:srgbClr val="FFFFFF"/>
                </a:buClr>
                <a:buSzPct val="25000"/>
                <a:buFont typeface="Trebuchet MS"/>
                <a:buNone/>
              </a:pPr>
              <a:r>
                <a:rPr lang="en-US" sz="2400" b="0" i="0" u="none" strike="noStrike" cap="none">
                  <a:solidFill>
                    <a:srgbClr val="FFFFFF"/>
                  </a:solidFill>
                  <a:latin typeface="Trebuchet MS"/>
                  <a:ea typeface="Trebuchet MS"/>
                  <a:cs typeface="Trebuchet MS"/>
                  <a:sym typeface="Trebuchet MS"/>
                </a:rPr>
                <a:t>	</a:t>
              </a:r>
              <a:r>
                <a:rPr lang="en-US" sz="2400" b="0" i="0" u="none" strike="noStrike" cap="none">
                  <a:solidFill>
                    <a:srgbClr val="BFBFBF"/>
                  </a:solidFill>
                  <a:latin typeface="Trebuchet MS"/>
                  <a:ea typeface="Trebuchet MS"/>
                  <a:cs typeface="Trebuchet MS"/>
                  <a:sym typeface="Trebuchet MS"/>
                </a:rPr>
                <a:t>As you work on your poster zoom in and out to the level that is more comfortable to you. </a:t>
              </a:r>
            </a:p>
            <a:p>
              <a:pPr marL="1891696" marR="0" lvl="0" indent="-1891696" algn="l" rtl="0">
                <a:lnSpc>
                  <a:spcPct val="100000"/>
                </a:lnSpc>
                <a:spcBef>
                  <a:spcPts val="0"/>
                </a:spcBef>
                <a:spcAft>
                  <a:spcPts val="0"/>
                </a:spcAft>
                <a:buClr>
                  <a:srgbClr val="BFBFBF"/>
                </a:buClr>
                <a:buSzPct val="25000"/>
                <a:buFont typeface="Trebuchet MS"/>
                <a:buNone/>
              </a:pPr>
              <a:r>
                <a:rPr lang="en-US" sz="2400" b="1" i="0" u="none" strike="noStrike" cap="none">
                  <a:solidFill>
                    <a:srgbClr val="BFBFBF"/>
                  </a:solidFill>
                  <a:latin typeface="Trebuchet MS"/>
                  <a:ea typeface="Trebuchet MS"/>
                  <a:cs typeface="Trebuchet MS"/>
                  <a:sym typeface="Trebuchet MS"/>
                </a:rPr>
                <a:t>	</a:t>
              </a:r>
              <a:r>
                <a:rPr lang="en-US" sz="2400" b="0" i="0" u="none" strike="noStrike" cap="none">
                  <a:solidFill>
                    <a:srgbClr val="BFBFBF"/>
                  </a:solidFill>
                  <a:latin typeface="Trebuchet MS"/>
                  <a:ea typeface="Trebuchet MS"/>
                  <a:cs typeface="Trebuchet MS"/>
                  <a:sym typeface="Trebuchet MS"/>
                </a:rPr>
                <a:t>Go to VIEW &gt; ZOOM.</a:t>
              </a:r>
            </a:p>
            <a:p>
              <a:pPr marL="0" marR="0" lvl="0" indent="0" algn="l" rtl="0">
                <a:lnSpc>
                  <a:spcPct val="100000"/>
                </a:lnSpc>
                <a:spcBef>
                  <a:spcPts val="0"/>
                </a:spcBef>
                <a:spcAft>
                  <a:spcPts val="0"/>
                </a:spcAft>
                <a:buClr>
                  <a:srgbClr val="000000"/>
                </a:buClr>
                <a:buFont typeface="Arial"/>
                <a:buNone/>
              </a:pPr>
              <a:endParaRPr sz="2800" b="0"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Title, Authors, and Affiliations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C000"/>
                </a:buClr>
                <a:buSzPct val="25000"/>
                <a:buFont typeface="Trebuchet MS"/>
                <a:buNone/>
              </a:pPr>
              <a:r>
                <a:rPr lang="en-US" sz="2400" b="1" i="0" u="none" strike="noStrike" cap="none">
                  <a:solidFill>
                    <a:srgbClr val="FFC000"/>
                  </a:solidFill>
                  <a:latin typeface="Trebuchet MS"/>
                  <a:ea typeface="Trebuchet MS"/>
                  <a:cs typeface="Trebuchet MS"/>
                  <a:sym typeface="Trebuchet MS"/>
                </a:rPr>
                <a:t>TIP: </a:t>
              </a:r>
              <a:r>
                <a:rPr lang="en-US" sz="2400" b="0" i="0" u="none" strike="noStrike" cap="none">
                  <a:solidFill>
                    <a:srgbClr val="BFBFBF"/>
                  </a:solidFill>
                  <a:latin typeface="Trebuchet MS"/>
                  <a:ea typeface="Trebuchet MS"/>
                  <a:cs typeface="Trebuchet MS"/>
                  <a:sym typeface="Trebuchet MS"/>
                </a:rPr>
                <a:t>The font size of your title should be bigger than your name(s) and institution name(s).</a:t>
              </a:r>
            </a:p>
            <a:p>
              <a:pPr marL="0" marR="0" lvl="0" indent="0" algn="l" rtl="0">
                <a:lnSpc>
                  <a:spcPct val="100000"/>
                </a:lnSpc>
                <a:spcBef>
                  <a:spcPts val="0"/>
                </a:spcBef>
                <a:spcAft>
                  <a:spcPts val="0"/>
                </a:spcAft>
                <a:buClr>
                  <a:srgbClr val="FFFFFF"/>
                </a:buClr>
                <a:buSzPct val="25000"/>
                <a:buFont typeface="Trebuchet MS"/>
                <a:buNone/>
              </a:pPr>
              <a:r>
                <a:rPr lang="en-US" sz="2800" b="1" i="0" u="none" strike="noStrike" cap="none">
                  <a:solidFill>
                    <a:srgbClr val="FFFFFF"/>
                  </a:solidFill>
                  <a:latin typeface="Trebuchet MS"/>
                  <a:ea typeface="Trebuchet MS"/>
                  <a:cs typeface="Trebuchet MS"/>
                  <a:sym typeface="Trebuchet MS"/>
                </a:rPr>
                <a:t/>
              </a:r>
              <a:br>
                <a:rPr lang="en-US" sz="2800" b="1" i="0" u="none" strike="noStrike" cap="none">
                  <a:solidFill>
                    <a:srgbClr val="FFFFFF"/>
                  </a:solidFill>
                  <a:latin typeface="Trebuchet MS"/>
                  <a:ea typeface="Trebuchet MS"/>
                  <a:cs typeface="Trebuchet MS"/>
                  <a:sym typeface="Trebuchet MS"/>
                </a:rPr>
              </a:br>
              <a:endParaRPr lang="en-US" sz="28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Adding Logos / Seals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C000"/>
                </a:buClr>
                <a:buSzPct val="25000"/>
                <a:buFont typeface="Trebuchet MS"/>
                <a:buNone/>
              </a:pPr>
              <a:r>
                <a:rPr lang="en-US" sz="2400" b="1" i="0" u="none" strike="noStrike" cap="none">
                  <a:solidFill>
                    <a:srgbClr val="FFC000"/>
                  </a:solidFill>
                  <a:latin typeface="Trebuchet MS"/>
                  <a:ea typeface="Trebuchet MS"/>
                  <a:cs typeface="Trebuchet MS"/>
                  <a:sym typeface="Trebuchet MS"/>
                </a:rPr>
                <a:t>TIP: </a:t>
              </a:r>
              <a:r>
                <a:rPr lang="en-US" sz="2400" b="0" i="0" u="none" strike="noStrike" cap="none">
                  <a:solidFill>
                    <a:srgbClr val="BFBFBF"/>
                  </a:solidFill>
                  <a:latin typeface="Trebuchet MS"/>
                  <a:ea typeface="Trebuchet MS"/>
                  <a:cs typeface="Trebuchet MS"/>
                  <a:sym typeface="Trebuchet MS"/>
                </a:rPr>
                <a:t>See if your school’s logo is available on our free poster templates page.</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Photographs / Graphics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Image Quality Check</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Zoom in and look at your images at 100% magnification. If they look good they will print well. </a:t>
              </a:r>
            </a:p>
          </p:txBody>
        </p:sp>
        <p:cxnSp>
          <p:nvCxnSpPr>
            <p:cNvPr id="74" name="Shape 74"/>
            <p:cNvCxnSpPr/>
            <p:nvPr/>
          </p:nvCxnSpPr>
          <p:spPr>
            <a:xfrm>
              <a:off x="-11225189" y="8422500"/>
              <a:ext cx="10999800" cy="3300"/>
            </a:xfrm>
            <a:prstGeom prst="straightConnector1">
              <a:avLst/>
            </a:prstGeom>
            <a:noFill/>
            <a:ln w="9525" cap="flat" cmpd="sng">
              <a:solidFill>
                <a:srgbClr val="FFC000"/>
              </a:solidFill>
              <a:prstDash val="solid"/>
              <a:round/>
              <a:headEnd type="none" w="med" len="med"/>
              <a:tailEnd type="none" w="med" len="med"/>
            </a:ln>
          </p:spPr>
        </p:cxnSp>
        <p:pic>
          <p:nvPicPr>
            <p:cNvPr id="75" name="Shape 75"/>
            <p:cNvPicPr preferRelativeResize="0"/>
            <p:nvPr/>
          </p:nvPicPr>
          <p:blipFill rotWithShape="1">
            <a:blip r:embed="rId3">
              <a:alphaModFix/>
            </a:blip>
            <a:srcRect/>
            <a:stretch/>
          </p:blipFill>
          <p:spPr>
            <a:xfrm>
              <a:off x="-10740739" y="10261717"/>
              <a:ext cx="1597800" cy="1201800"/>
            </a:xfrm>
            <a:prstGeom prst="rect">
              <a:avLst/>
            </a:prstGeom>
            <a:noFill/>
            <a:ln>
              <a:noFill/>
            </a:ln>
          </p:spPr>
        </p:pic>
        <p:pic>
          <p:nvPicPr>
            <p:cNvPr id="76" name="Shape 76"/>
            <p:cNvPicPr preferRelativeResize="0"/>
            <p:nvPr/>
          </p:nvPicPr>
          <p:blipFill rotWithShape="1">
            <a:blip r:embed="rId4">
              <a:alphaModFix/>
            </a:blip>
            <a:srcRect/>
            <a:stretch/>
          </p:blipFill>
          <p:spPr>
            <a:xfrm>
              <a:off x="-10732764" y="15696926"/>
              <a:ext cx="9986700" cy="1053600"/>
            </a:xfrm>
            <a:prstGeom prst="rect">
              <a:avLst/>
            </a:prstGeom>
            <a:noFill/>
            <a:ln>
              <a:noFill/>
            </a:ln>
          </p:spPr>
        </p:pic>
        <p:grpSp>
          <p:nvGrpSpPr>
            <p:cNvPr id="77" name="Shape 77"/>
            <p:cNvGrpSpPr/>
            <p:nvPr/>
          </p:nvGrpSpPr>
          <p:grpSpPr>
            <a:xfrm>
              <a:off x="-9745085" y="23541493"/>
              <a:ext cx="7531150" cy="2120418"/>
              <a:chOff x="-4470426" y="11016657"/>
              <a:chExt cx="3470736" cy="974188"/>
            </a:xfrm>
          </p:grpSpPr>
          <p:grpSp>
            <p:nvGrpSpPr>
              <p:cNvPr id="78" name="Shape 78"/>
              <p:cNvGrpSpPr/>
              <p:nvPr/>
            </p:nvGrpSpPr>
            <p:grpSpPr>
              <a:xfrm>
                <a:off x="-2783362" y="11060433"/>
                <a:ext cx="624484" cy="893562"/>
                <a:chOff x="-3958696" y="11117435"/>
                <a:chExt cx="779435" cy="1280542"/>
              </a:xfrm>
            </p:grpSpPr>
            <p:pic>
              <p:nvPicPr>
                <p:cNvPr id="79" name="Shape 79"/>
                <p:cNvPicPr preferRelativeResize="0"/>
                <p:nvPr/>
              </p:nvPicPr>
              <p:blipFill rotWithShape="1">
                <a:blip r:embed="rId5">
                  <a:alphaModFix/>
                </a:blip>
                <a:srcRect/>
                <a:stretch/>
              </p:blipFill>
              <p:spPr>
                <a:xfrm>
                  <a:off x="-3948160" y="11117435"/>
                  <a:ext cx="768900" cy="1090800"/>
                </a:xfrm>
                <a:prstGeom prst="rect">
                  <a:avLst/>
                </a:prstGeom>
                <a:noFill/>
                <a:ln>
                  <a:noFill/>
                </a:ln>
              </p:spPr>
            </p:pic>
            <p:sp>
              <p:nvSpPr>
                <p:cNvPr id="80" name="Shape 80"/>
                <p:cNvSpPr txBox="1"/>
                <p:nvPr/>
              </p:nvSpPr>
              <p:spPr>
                <a:xfrm>
                  <a:off x="-3958696" y="12114178"/>
                  <a:ext cx="779400" cy="283800"/>
                </a:xfrm>
                <a:prstGeom prst="rect">
                  <a:avLst/>
                </a:prstGeom>
                <a:solidFill>
                  <a:schemeClr val="accent1"/>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600" b="1" i="0" u="none" strike="noStrike" cap="none">
                      <a:solidFill>
                        <a:srgbClr val="000000"/>
                      </a:solidFill>
                      <a:latin typeface="Calibri"/>
                      <a:ea typeface="Calibri"/>
                      <a:cs typeface="Calibri"/>
                      <a:sym typeface="Calibri"/>
                    </a:rPr>
                    <a:t>ORIGINAL</a:t>
                  </a:r>
                </a:p>
              </p:txBody>
            </p:sp>
          </p:grpSp>
          <p:grpSp>
            <p:nvGrpSpPr>
              <p:cNvPr id="81" name="Shape 81"/>
              <p:cNvGrpSpPr/>
              <p:nvPr/>
            </p:nvGrpSpPr>
            <p:grpSpPr>
              <a:xfrm>
                <a:off x="-2033203" y="11061036"/>
                <a:ext cx="1033513" cy="893535"/>
                <a:chOff x="-2921738" y="11200127"/>
                <a:chExt cx="1420247" cy="1227889"/>
              </a:xfrm>
            </p:grpSpPr>
            <p:pic>
              <p:nvPicPr>
                <p:cNvPr id="82" name="Shape 82"/>
                <p:cNvPicPr preferRelativeResize="0"/>
                <p:nvPr/>
              </p:nvPicPr>
              <p:blipFill rotWithShape="1">
                <a:blip r:embed="rId5">
                  <a:alphaModFix/>
                </a:blip>
                <a:srcRect/>
                <a:stretch/>
              </p:blipFill>
              <p:spPr>
                <a:xfrm>
                  <a:off x="-2921738" y="11200127"/>
                  <a:ext cx="1420200" cy="1029600"/>
                </a:xfrm>
                <a:prstGeom prst="rect">
                  <a:avLst/>
                </a:prstGeom>
                <a:noFill/>
                <a:ln>
                  <a:noFill/>
                </a:ln>
              </p:spPr>
            </p:pic>
            <p:sp>
              <p:nvSpPr>
                <p:cNvPr id="83" name="Shape 83"/>
                <p:cNvSpPr txBox="1"/>
                <p:nvPr/>
              </p:nvSpPr>
              <p:spPr>
                <a:xfrm>
                  <a:off x="-2918991" y="12175417"/>
                  <a:ext cx="1417500" cy="252600"/>
                </a:xfrm>
                <a:prstGeom prst="rect">
                  <a:avLst/>
                </a:prstGeom>
                <a:solidFill>
                  <a:srgbClr val="FF0000"/>
                </a:solidFill>
                <a:ln>
                  <a:noFill/>
                </a:ln>
              </p:spPr>
              <p:txBody>
                <a:bodyPr lIns="457200" tIns="91425" rIns="457200"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1" i="0" u="none" strike="noStrike" cap="none">
                      <a:solidFill>
                        <a:srgbClr val="FFFFFF"/>
                      </a:solidFill>
                      <a:latin typeface="Calibri"/>
                      <a:ea typeface="Calibri"/>
                      <a:cs typeface="Calibri"/>
                      <a:sym typeface="Calibri"/>
                    </a:rPr>
                    <a:t>DISTORTED</a:t>
                  </a:r>
                </a:p>
              </p:txBody>
            </p:sp>
          </p:grpSp>
          <p:pic>
            <p:nvPicPr>
              <p:cNvPr id="84" name="Shape 84"/>
              <p:cNvPicPr preferRelativeResize="0"/>
              <p:nvPr/>
            </p:nvPicPr>
            <p:blipFill rotWithShape="1">
              <a:blip r:embed="rId6">
                <a:alphaModFix/>
              </a:blip>
              <a:srcRect/>
              <a:stretch/>
            </p:blipFill>
            <p:spPr>
              <a:xfrm>
                <a:off x="-4470426" y="11016657"/>
                <a:ext cx="1098600" cy="847800"/>
              </a:xfrm>
              <a:prstGeom prst="rect">
                <a:avLst/>
              </a:prstGeom>
              <a:noFill/>
              <a:ln>
                <a:noFill/>
              </a:ln>
            </p:spPr>
          </p:pic>
          <p:sp>
            <p:nvSpPr>
              <p:cNvPr id="85" name="Shape 85"/>
              <p:cNvSpPr txBox="1"/>
              <p:nvPr/>
            </p:nvSpPr>
            <p:spPr>
              <a:xfrm>
                <a:off x="-4440600" y="11665645"/>
                <a:ext cx="1035600" cy="325200"/>
              </a:xfrm>
              <a:prstGeom prst="rect">
                <a:avLst/>
              </a:prstGeom>
              <a:no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0" i="0" u="none" strike="noStrike" cap="none">
                    <a:solidFill>
                      <a:srgbClr val="FFFFFF"/>
                    </a:solidFill>
                    <a:latin typeface="Calibri"/>
                    <a:ea typeface="Calibri"/>
                    <a:cs typeface="Calibri"/>
                    <a:sym typeface="Calibri"/>
                  </a:rPr>
                  <a:t>Corner handles</a:t>
                </a:r>
              </a:p>
            </p:txBody>
          </p:sp>
        </p:grpSp>
        <p:grpSp>
          <p:nvGrpSpPr>
            <p:cNvPr id="86" name="Shape 86"/>
            <p:cNvGrpSpPr/>
            <p:nvPr/>
          </p:nvGrpSpPr>
          <p:grpSpPr>
            <a:xfrm>
              <a:off x="-10398893" y="27751985"/>
              <a:ext cx="9323053" cy="2453293"/>
              <a:chOff x="-4754996" y="12734142"/>
              <a:chExt cx="4296536" cy="1127121"/>
            </a:xfrm>
          </p:grpSpPr>
          <p:pic>
            <p:nvPicPr>
              <p:cNvPr id="87" name="Shape 87"/>
              <p:cNvPicPr preferRelativeResize="0"/>
              <p:nvPr/>
            </p:nvPicPr>
            <p:blipFill rotWithShape="1">
              <a:blip r:embed="rId7">
                <a:alphaModFix/>
              </a:blip>
              <a:srcRect/>
              <a:stretch/>
            </p:blipFill>
            <p:spPr>
              <a:xfrm>
                <a:off x="-4533346" y="12734142"/>
                <a:ext cx="1828800" cy="1117500"/>
              </a:xfrm>
              <a:prstGeom prst="rect">
                <a:avLst/>
              </a:prstGeom>
              <a:noFill/>
              <a:ln>
                <a:noFill/>
              </a:ln>
            </p:spPr>
          </p:pic>
          <p:pic>
            <p:nvPicPr>
              <p:cNvPr id="88" name="Shape 88"/>
              <p:cNvPicPr preferRelativeResize="0"/>
              <p:nvPr/>
            </p:nvPicPr>
            <p:blipFill rotWithShape="1">
              <a:blip r:embed="rId8">
                <a:alphaModFix/>
              </a:blip>
              <a:srcRect/>
              <a:stretch/>
            </p:blipFill>
            <p:spPr>
              <a:xfrm>
                <a:off x="-2456641" y="12737835"/>
                <a:ext cx="1828800" cy="1117499"/>
              </a:xfrm>
              <a:prstGeom prst="rect">
                <a:avLst/>
              </a:prstGeom>
              <a:noFill/>
              <a:ln>
                <a:noFill/>
              </a:ln>
            </p:spPr>
          </p:pic>
          <p:sp>
            <p:nvSpPr>
              <p:cNvPr id="89" name="Shape 89"/>
              <p:cNvSpPr txBox="1"/>
              <p:nvPr/>
            </p:nvSpPr>
            <p:spPr>
              <a:xfrm rot="-5400000">
                <a:off x="-5235746" y="13214987"/>
                <a:ext cx="1117500" cy="156000"/>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92D050"/>
                  </a:buClr>
                  <a:buSzPct val="25000"/>
                  <a:buFont typeface="Calibri"/>
                  <a:buNone/>
                </a:pPr>
                <a:r>
                  <a:rPr lang="en-US" sz="1600" b="0" i="0" u="none" strike="noStrike" cap="none">
                    <a:solidFill>
                      <a:srgbClr val="92D050"/>
                    </a:solidFill>
                    <a:latin typeface="Calibri"/>
                    <a:ea typeface="Calibri"/>
                    <a:cs typeface="Calibri"/>
                    <a:sym typeface="Calibri"/>
                  </a:rPr>
                  <a:t>Good </a:t>
                </a:r>
                <a:r>
                  <a:rPr lang="en-US" sz="1600" b="0" i="0" u="none" strike="noStrike" cap="none">
                    <a:solidFill>
                      <a:srgbClr val="FFFFFF"/>
                    </a:solidFill>
                    <a:latin typeface="Calibri"/>
                    <a:ea typeface="Calibri"/>
                    <a:cs typeface="Calibri"/>
                    <a:sym typeface="Calibri"/>
                  </a:rPr>
                  <a:t>printing quality</a:t>
                </a:r>
              </a:p>
            </p:txBody>
          </p:sp>
          <p:sp>
            <p:nvSpPr>
              <p:cNvPr id="90" name="Shape 90"/>
              <p:cNvSpPr txBox="1"/>
              <p:nvPr/>
            </p:nvSpPr>
            <p:spPr>
              <a:xfrm rot="-5400000">
                <a:off x="-1095210" y="13224514"/>
                <a:ext cx="1117500" cy="156000"/>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1600" b="0" i="0" u="none" strike="noStrike" cap="none">
                    <a:solidFill>
                      <a:srgbClr val="FF0000"/>
                    </a:solidFill>
                    <a:latin typeface="Calibri"/>
                    <a:ea typeface="Calibri"/>
                    <a:cs typeface="Calibri"/>
                    <a:sym typeface="Calibri"/>
                  </a:rPr>
                  <a:t>Bad </a:t>
                </a:r>
                <a:r>
                  <a:rPr lang="en-US" sz="1600" b="0" i="0" u="none" strike="noStrike" cap="none">
                    <a:solidFill>
                      <a:srgbClr val="FFFFFF"/>
                    </a:solidFill>
                    <a:latin typeface="Calibri"/>
                    <a:ea typeface="Calibri"/>
                    <a:cs typeface="Calibri"/>
                    <a:sym typeface="Calibri"/>
                  </a:rPr>
                  <a:t>printing quality</a:t>
                </a:r>
              </a:p>
            </p:txBody>
          </p:sp>
        </p:grpSp>
      </p:grpSp>
      <p:grpSp>
        <p:nvGrpSpPr>
          <p:cNvPr id="91" name="Shape 91"/>
          <p:cNvGrpSpPr/>
          <p:nvPr/>
        </p:nvGrpSpPr>
        <p:grpSpPr>
          <a:xfrm>
            <a:off x="44157840" y="-55066"/>
            <a:ext cx="11062200" cy="32973600"/>
            <a:chOff x="44157837" y="-55065"/>
            <a:chExt cx="11062200" cy="32973600"/>
          </a:xfrm>
        </p:grpSpPr>
        <p:sp>
          <p:nvSpPr>
            <p:cNvPr id="92" name="Shape 92"/>
            <p:cNvSpPr/>
            <p:nvPr/>
          </p:nvSpPr>
          <p:spPr>
            <a:xfrm>
              <a:off x="44157837" y="-55065"/>
              <a:ext cx="11062200" cy="329736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4000" b="1" i="0" u="none" strike="noStrike" cap="none">
                  <a:solidFill>
                    <a:srgbClr val="FFFFFF"/>
                  </a:solidFill>
                  <a:latin typeface="Trebuchet MS"/>
                  <a:ea typeface="Trebuchet MS"/>
                  <a:cs typeface="Trebuchet MS"/>
                  <a:sym typeface="Trebuchet MS"/>
                </a:rPr>
                <a:t>QUICK START (cont.)</a:t>
              </a:r>
            </a:p>
            <a:p>
              <a:pPr marL="0" marR="0" lvl="0" indent="0" algn="ctr" rtl="0">
                <a:lnSpc>
                  <a:spcPct val="100000"/>
                </a:lnSpc>
                <a:spcBef>
                  <a:spcPts val="0"/>
                </a:spcBef>
                <a:spcAft>
                  <a:spcPts val="0"/>
                </a:spcAft>
                <a:buClr>
                  <a:srgbClr val="000000"/>
                </a:buClr>
                <a:buFont typeface="Arial"/>
                <a:buNone/>
              </a:pPr>
              <a:endParaRPr sz="36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change the template color theme</a:t>
              </a:r>
            </a:p>
            <a:p>
              <a:pPr marL="914400" marR="0" lvl="2"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easily change the color theme of your poster by going to the DESIGN menu, click on COLORS, and choose the color theme of your choice. You can also create your own color theme.</a:t>
              </a:r>
            </a:p>
            <a:p>
              <a:pPr marL="914400" marR="0" lvl="2" indent="0" algn="l" rtl="0">
                <a:lnSpc>
                  <a:spcPct val="100000"/>
                </a:lnSpc>
                <a:spcBef>
                  <a:spcPts val="0"/>
                </a:spcBef>
                <a:spcAft>
                  <a:spcPts val="0"/>
                </a:spcAft>
                <a:buClr>
                  <a:srgbClr val="FFFFFF"/>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also manually change the color of your background by going to VIEW &gt; SLIDE MASTER.  After you finish working on the master be sure to go to VIEW &gt; NORMAL to continue working on your poster.</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add Text</a:t>
              </a:r>
            </a:p>
            <a:p>
              <a:pPr marL="3264446" marR="0" lvl="2" indent="-13246"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The template comes with a number of pre-formatted placeholders for headers and text blocks. You can add more blocks by copying and pasting the existing ones or by adding a text box from the HOME menu. </a:t>
              </a:r>
            </a:p>
            <a:p>
              <a:pPr marL="1517854" marR="0" lvl="2" indent="-19254"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 </a:t>
              </a:r>
              <a:r>
                <a:rPr lang="en-US" sz="3200" b="1" i="0" u="none" strike="noStrike" cap="none">
                  <a:solidFill>
                    <a:srgbClr val="FFC000"/>
                  </a:solidFill>
                  <a:latin typeface="Trebuchet MS"/>
                  <a:ea typeface="Trebuchet MS"/>
                  <a:cs typeface="Trebuchet MS"/>
                  <a:sym typeface="Trebuchet MS"/>
                </a:rPr>
                <a:t>Text size</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Adjust the size of your text based on how much content you have to present. The default template text offers a good starting point. Follow the conference requirements.</a:t>
              </a:r>
            </a:p>
            <a:p>
              <a:pPr marL="1517854" marR="0" lvl="2" indent="-19254"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add Tables</a:t>
              </a:r>
            </a:p>
            <a:p>
              <a:pPr marL="1729823" marR="0" lvl="1" indent="-15323"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To add a table from scratch go to the INSERT menu and </a:t>
              </a:r>
              <a:br>
                <a:rPr lang="en-US" sz="2400" b="0" i="0" u="none" strike="noStrike" cap="none">
                  <a:solidFill>
                    <a:srgbClr val="BFBFBF"/>
                  </a:solidFill>
                  <a:latin typeface="Trebuchet MS"/>
                  <a:ea typeface="Trebuchet MS"/>
                  <a:cs typeface="Trebuchet MS"/>
                  <a:sym typeface="Trebuchet MS"/>
                </a:rPr>
              </a:br>
              <a:r>
                <a:rPr lang="en-US" sz="2400" b="0" i="0" u="none" strike="noStrike" cap="none">
                  <a:solidFill>
                    <a:srgbClr val="BFBFBF"/>
                  </a:solidFill>
                  <a:latin typeface="Trebuchet MS"/>
                  <a:ea typeface="Trebuchet MS"/>
                  <a:cs typeface="Trebuchet MS"/>
                  <a:sym typeface="Trebuchet MS"/>
                </a:rPr>
                <a:t>click on TABLE. A drop-down box will help you select rows and columns. </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also copy and a paste a table from Word or another PowerPoint document. A pasted table may need to be re-formatted by RIGHT-CLICK &gt; FORMAT SHAPE, TEXT BOX, Margins.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Graphs / Charts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simply copy and paste charts and graphs from Excel or Word. Some reformatting may be required depending on how the original document has been created.</a:t>
              </a:r>
            </a:p>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change the column configuration</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RIGHT-CLICK on the poster background and select LAYOUT to see the column options available for this template. The poster columns can also be customized on the Master. VIEW &gt; MASTER.</a:t>
              </a:r>
            </a:p>
            <a:p>
              <a:pPr marL="0" marR="0" lvl="0" indent="0" algn="ctr" rtl="0">
                <a:lnSpc>
                  <a:spcPct val="100000"/>
                </a:lnSpc>
                <a:spcBef>
                  <a:spcPts val="0"/>
                </a:spcBef>
                <a:spcAft>
                  <a:spcPts val="0"/>
                </a:spcAft>
                <a:buClr>
                  <a:srgbClr val="FFFFFF"/>
                </a:buClr>
                <a:buFont typeface="Calibri"/>
                <a:buNone/>
              </a:pPr>
              <a:endParaRPr sz="32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remove the info bars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Save your work</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Save your template as a PowerPoint document. For printing, save as PowerPoint of “Print-quality” PDF.</a:t>
              </a:r>
            </a:p>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Print your poster</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rtl="0">
                <a:lnSpc>
                  <a:spcPct val="100000"/>
                </a:lnSpc>
                <a:spcBef>
                  <a:spcPts val="0"/>
                </a:spcBef>
                <a:spcAft>
                  <a:spcPts val="0"/>
                </a:spcAft>
                <a:buClr>
                  <a:srgbClr val="FFFFFF"/>
                </a:buClr>
                <a:buFont typeface="Calibri"/>
                <a:buNone/>
              </a:pPr>
              <a:endParaRPr sz="2800" b="0" i="0" u="none" strike="noStrike" cap="none">
                <a:solidFill>
                  <a:srgbClr val="BFBFBF"/>
                </a:solidFill>
                <a:latin typeface="Trebuchet MS"/>
                <a:ea typeface="Trebuchet MS"/>
                <a:cs typeface="Trebuchet MS"/>
                <a:sym typeface="Trebuchet MS"/>
              </a:endParaRPr>
            </a:p>
          </p:txBody>
        </p:sp>
        <p:pic>
          <p:nvPicPr>
            <p:cNvPr id="93" name="Shape 93"/>
            <p:cNvPicPr preferRelativeResize="0"/>
            <p:nvPr/>
          </p:nvPicPr>
          <p:blipFill rotWithShape="1">
            <a:blip r:embed="rId9">
              <a:alphaModFix/>
            </a:blip>
            <a:srcRect/>
            <a:stretch/>
          </p:blipFill>
          <p:spPr>
            <a:xfrm>
              <a:off x="46915678" y="3349444"/>
              <a:ext cx="5586300" cy="2063700"/>
            </a:xfrm>
            <a:prstGeom prst="rect">
              <a:avLst/>
            </a:prstGeom>
            <a:noFill/>
            <a:ln>
              <a:noFill/>
            </a:ln>
          </p:spPr>
        </p:pic>
        <p:pic>
          <p:nvPicPr>
            <p:cNvPr id="94" name="Shape 94"/>
            <p:cNvPicPr preferRelativeResize="0"/>
            <p:nvPr/>
          </p:nvPicPr>
          <p:blipFill rotWithShape="1">
            <a:blip r:embed="rId10">
              <a:alphaModFix/>
            </a:blip>
            <a:srcRect/>
            <a:stretch/>
          </p:blipFill>
          <p:spPr>
            <a:xfrm>
              <a:off x="44621818" y="7740039"/>
              <a:ext cx="2969700" cy="1370700"/>
            </a:xfrm>
            <a:prstGeom prst="rect">
              <a:avLst/>
            </a:prstGeom>
            <a:noFill/>
            <a:ln>
              <a:noFill/>
            </a:ln>
          </p:spPr>
        </p:pic>
        <p:pic>
          <p:nvPicPr>
            <p:cNvPr id="95" name="Shape 95"/>
            <p:cNvPicPr preferRelativeResize="0"/>
            <p:nvPr/>
          </p:nvPicPr>
          <p:blipFill rotWithShape="1">
            <a:blip r:embed="rId11">
              <a:alphaModFix/>
            </a:blip>
            <a:srcRect/>
            <a:stretch/>
          </p:blipFill>
          <p:spPr>
            <a:xfrm>
              <a:off x="44629618" y="12347263"/>
              <a:ext cx="1482300" cy="992099"/>
            </a:xfrm>
            <a:prstGeom prst="rect">
              <a:avLst/>
            </a:prstGeom>
            <a:noFill/>
            <a:ln>
              <a:noFill/>
            </a:ln>
          </p:spPr>
        </p:pic>
        <p:grpSp>
          <p:nvGrpSpPr>
            <p:cNvPr id="96" name="Shape 96"/>
            <p:cNvGrpSpPr/>
            <p:nvPr/>
          </p:nvGrpSpPr>
          <p:grpSpPr>
            <a:xfrm>
              <a:off x="44485218" y="29413182"/>
              <a:ext cx="10353785" cy="1265416"/>
              <a:chOff x="44200453" y="28362387"/>
              <a:chExt cx="9771409" cy="1090500"/>
            </a:xfrm>
          </p:grpSpPr>
          <p:sp>
            <p:nvSpPr>
              <p:cNvPr id="97" name="Shape 97"/>
              <p:cNvSpPr/>
              <p:nvPr/>
            </p:nvSpPr>
            <p:spPr>
              <a:xfrm>
                <a:off x="44200453" y="28362387"/>
                <a:ext cx="9771300" cy="1090500"/>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500" b="0" i="0" u="none" strike="noStrike" cap="none">
                  <a:solidFill>
                    <a:srgbClr val="FFFFFF"/>
                  </a:solidFill>
                  <a:latin typeface="Calibri"/>
                  <a:ea typeface="Calibri"/>
                  <a:cs typeface="Calibri"/>
                  <a:sym typeface="Calibri"/>
                </a:endParaRPr>
              </a:p>
            </p:txBody>
          </p:sp>
          <p:pic>
            <p:nvPicPr>
              <p:cNvPr id="98" name="Shape 98" descr="http://t2.gstatic.com/images?q=tbn:ANd9GcR4APHC6TT9w54M2zn_pvCiBxUNcspYPoVxirLRphBoJabfSvu7zw"/>
              <p:cNvPicPr preferRelativeResize="0"/>
              <p:nvPr/>
            </p:nvPicPr>
            <p:blipFill rotWithShape="1">
              <a:blip r:embed="rId12">
                <a:alphaModFix/>
              </a:blip>
              <a:srcRect/>
              <a:stretch/>
            </p:blipFill>
            <p:spPr>
              <a:xfrm>
                <a:off x="44326393" y="28460718"/>
                <a:ext cx="914400" cy="914400"/>
              </a:xfrm>
              <a:prstGeom prst="rect">
                <a:avLst/>
              </a:prstGeom>
              <a:noFill/>
              <a:ln>
                <a:noFill/>
              </a:ln>
            </p:spPr>
          </p:pic>
          <p:sp>
            <p:nvSpPr>
              <p:cNvPr id="99" name="Shape 99"/>
              <p:cNvSpPr txBox="1"/>
              <p:nvPr/>
            </p:nvSpPr>
            <p:spPr>
              <a:xfrm>
                <a:off x="45300662" y="28552306"/>
                <a:ext cx="8671200" cy="71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E5B6F"/>
                  </a:buClr>
                  <a:buSzPct val="25000"/>
                  <a:buFont typeface="Trebuchet MS"/>
                  <a:buNone/>
                </a:pPr>
                <a:r>
                  <a:rPr lang="en-US" sz="2400" b="0" i="0" u="none" strike="noStrike" cap="none">
                    <a:solidFill>
                      <a:srgbClr val="4E5B6F"/>
                    </a:solidFill>
                    <a:latin typeface="Trebuchet MS"/>
                    <a:ea typeface="Trebuchet MS"/>
                    <a:cs typeface="Trebuchet MS"/>
                    <a:sym typeface="Trebuchet MS"/>
                  </a:rPr>
                  <a:t>Student discounts are available on our Facebook page.</a:t>
                </a:r>
                <a:br>
                  <a:rPr lang="en-US" sz="2400" b="0" i="0" u="none" strike="noStrike" cap="none">
                    <a:solidFill>
                      <a:srgbClr val="4E5B6F"/>
                    </a:solidFill>
                    <a:latin typeface="Trebuchet MS"/>
                    <a:ea typeface="Trebuchet MS"/>
                    <a:cs typeface="Trebuchet MS"/>
                    <a:sym typeface="Trebuchet MS"/>
                  </a:rPr>
                </a:br>
                <a:r>
                  <a:rPr lang="en-US" sz="2400" b="0" i="0" u="none" strike="noStrike" cap="none">
                    <a:solidFill>
                      <a:srgbClr val="4E5B6F"/>
                    </a:solidFill>
                    <a:latin typeface="Trebuchet MS"/>
                    <a:ea typeface="Trebuchet MS"/>
                    <a:cs typeface="Trebuchet MS"/>
                    <a:sym typeface="Trebuchet MS"/>
                  </a:rPr>
                  <a:t>Go to </a:t>
                </a:r>
                <a:r>
                  <a:rPr lang="en-US" sz="2400" b="0" i="0" u="sng" strike="noStrike" cap="none">
                    <a:solidFill>
                      <a:srgbClr val="4E5B6F"/>
                    </a:solidFill>
                    <a:latin typeface="Trebuchet MS"/>
                    <a:ea typeface="Trebuchet MS"/>
                    <a:cs typeface="Trebuchet MS"/>
                    <a:sym typeface="Trebuchet MS"/>
                  </a:rPr>
                  <a:t>PosterPresentations.com</a:t>
                </a:r>
                <a:r>
                  <a:rPr lang="en-US" sz="2400" b="0" i="0" u="none" strike="noStrike" cap="none">
                    <a:solidFill>
                      <a:srgbClr val="4E5B6F"/>
                    </a:solidFill>
                    <a:latin typeface="Trebuchet MS"/>
                    <a:ea typeface="Trebuchet MS"/>
                    <a:cs typeface="Trebuchet MS"/>
                    <a:sym typeface="Trebuchet MS"/>
                  </a:rPr>
                  <a:t> and click on the FB icon. </a:t>
                </a:r>
              </a:p>
            </p:txBody>
          </p:sp>
        </p:grpSp>
        <p:sp>
          <p:nvSpPr>
            <p:cNvPr id="100" name="Shape 100"/>
            <p:cNvSpPr txBox="1"/>
            <p:nvPr/>
          </p:nvSpPr>
          <p:spPr>
            <a:xfrm>
              <a:off x="44262809" y="31169781"/>
              <a:ext cx="6870300" cy="1399500"/>
            </a:xfrm>
            <a:prstGeom prst="rect">
              <a:avLst/>
            </a:prstGeom>
            <a:noFill/>
            <a:ln>
              <a:noFill/>
            </a:ln>
          </p:spPr>
          <p:txBody>
            <a:bodyPr lIns="65300" tIns="32650" rIns="65300" bIns="32650" anchor="t" anchorCtr="0">
              <a:noAutofit/>
            </a:bodyPr>
            <a:lstStyle/>
            <a:p>
              <a:pPr marL="0" marR="0" lvl="0" indent="0" algn="l" rtl="0">
                <a:lnSpc>
                  <a:spcPct val="92857"/>
                </a:lnSpc>
                <a:spcBef>
                  <a:spcPts val="0"/>
                </a:spcBef>
                <a:spcAft>
                  <a:spcPts val="0"/>
                </a:spcAft>
                <a:buClr>
                  <a:srgbClr val="FFFFFF"/>
                </a:buClr>
                <a:buSzPct val="25000"/>
                <a:buFont typeface="Calibri"/>
                <a:buNone/>
              </a:pPr>
              <a:r>
                <a:rPr lang="en-US" sz="2800" b="0" i="0" u="none" strike="noStrike" cap="none">
                  <a:solidFill>
                    <a:srgbClr val="FFFFFF"/>
                  </a:solidFill>
                  <a:latin typeface="Calibri"/>
                  <a:ea typeface="Calibri"/>
                  <a:cs typeface="Calibri"/>
                  <a:sym typeface="Calibri"/>
                </a:rPr>
                <a:t>© 2013 PosterPresentations.com</a:t>
              </a:r>
              <a:br>
                <a:rPr lang="en-US" sz="2800" b="0" i="0" u="none" strike="noStrike" cap="none">
                  <a:solidFill>
                    <a:srgbClr val="FFFFFF"/>
                  </a:solidFill>
                  <a:latin typeface="Calibri"/>
                  <a:ea typeface="Calibri"/>
                  <a:cs typeface="Calibri"/>
                  <a:sym typeface="Calibri"/>
                </a:rPr>
              </a:br>
              <a:r>
                <a:rPr lang="en-US" sz="2800" b="0" i="0" u="none" strike="noStrike" cap="none">
                  <a:solidFill>
                    <a:srgbClr val="FFFFFF"/>
                  </a:solidFill>
                  <a:latin typeface="Calibri"/>
                  <a:ea typeface="Calibri"/>
                  <a:cs typeface="Calibri"/>
                  <a:sym typeface="Calibri"/>
                </a:rPr>
                <a:t>    </a:t>
              </a:r>
              <a:r>
                <a:rPr lang="en-US" sz="2400" b="0" i="0" u="none" strike="noStrike" cap="none">
                  <a:solidFill>
                    <a:srgbClr val="FFFFFF"/>
                  </a:solidFill>
                  <a:latin typeface="Calibri"/>
                  <a:ea typeface="Calibri"/>
                  <a:cs typeface="Calibri"/>
                  <a:sym typeface="Calibri"/>
                </a:rPr>
                <a:t>2117 Fourth Street , Unit C        </a:t>
              </a:r>
            </a:p>
            <a:p>
              <a:pPr marL="0" marR="0" lvl="0" indent="0" algn="l" rtl="0">
                <a:lnSpc>
                  <a:spcPct val="108333"/>
                </a:lnSpc>
                <a:spcBef>
                  <a:spcPts val="0"/>
                </a:spcBef>
                <a:spcAft>
                  <a:spcPts val="0"/>
                </a:spcAft>
                <a:buClr>
                  <a:srgbClr val="FFFFFF"/>
                </a:buClr>
                <a:buSzPct val="25000"/>
                <a:buFont typeface="Calibri"/>
                <a:buNone/>
              </a:pPr>
              <a:r>
                <a:rPr lang="en-US" sz="2400" b="0" i="0" u="none" strike="noStrike" cap="none">
                  <a:solidFill>
                    <a:srgbClr val="FFFFFF"/>
                  </a:solidFill>
                  <a:latin typeface="Calibri"/>
                  <a:ea typeface="Calibri"/>
                  <a:cs typeface="Calibri"/>
                  <a:sym typeface="Calibri"/>
                </a:rPr>
                <a:t>     Berkeley CA </a:t>
              </a:r>
              <a:r>
                <a:rPr lang="en-US" sz="2000" b="0" i="0" u="none" strike="noStrike" cap="none">
                  <a:solidFill>
                    <a:srgbClr val="FFFFFF"/>
                  </a:solidFill>
                  <a:latin typeface="Calibri"/>
                  <a:ea typeface="Calibri"/>
                  <a:cs typeface="Calibri"/>
                  <a:sym typeface="Calibri"/>
                </a:rPr>
                <a:t>94710</a:t>
              </a:r>
              <a:r>
                <a:rPr lang="en-US" sz="2400" b="0" i="0" u="none" strike="noStrike" cap="none">
                  <a:solidFill>
                    <a:srgbClr val="FFFFFF"/>
                  </a:solidFill>
                  <a:latin typeface="Calibri"/>
                  <a:ea typeface="Calibri"/>
                  <a:cs typeface="Calibri"/>
                  <a:sym typeface="Calibri"/>
                </a:rPr>
                <a:t/>
              </a:r>
              <a:br>
                <a:rPr lang="en-US" sz="2400" b="0" i="0" u="none" strike="noStrike" cap="none">
                  <a:solidFill>
                    <a:srgbClr val="FFFFFF"/>
                  </a:solidFill>
                  <a:latin typeface="Calibri"/>
                  <a:ea typeface="Calibri"/>
                  <a:cs typeface="Calibri"/>
                  <a:sym typeface="Calibri"/>
                </a:rPr>
              </a:b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00"/>
                  </a:solidFill>
                  <a:latin typeface="Calibri"/>
                  <a:ea typeface="Calibri"/>
                  <a:cs typeface="Calibri"/>
                  <a:sym typeface="Calibri"/>
                </a:rPr>
                <a:t>posterpresenter@gmail.com</a:t>
              </a:r>
            </a:p>
          </p:txBody>
        </p:sp>
      </p:grpSp>
      <p:sp>
        <p:nvSpPr>
          <p:cNvPr id="101" name="Shape 101"/>
          <p:cNvSpPr txBox="1">
            <a:spLocks noGrp="1"/>
          </p:cNvSpPr>
          <p:nvPr>
            <p:ph type="sldNum" idx="12"/>
          </p:nvPr>
        </p:nvSpPr>
        <p:spPr>
          <a:xfrm>
            <a:off x="41072562" y="30399045"/>
            <a:ext cx="2633700" cy="2520000"/>
          </a:xfrm>
          <a:prstGeom prst="rect">
            <a:avLst/>
          </a:prstGeom>
          <a:noFill/>
          <a:ln>
            <a:noFill/>
          </a:ln>
        </p:spPr>
        <p:txBody>
          <a:bodyPr lIns="438850" tIns="438850" rIns="438850" bIns="438850" anchor="ctr" anchorCtr="0">
            <a:noAutofit/>
          </a:bodyPr>
          <a:lstStyle/>
          <a:p>
            <a:pPr lvl="0" algn="r" rtl="0">
              <a:spcBef>
                <a:spcPts val="0"/>
              </a:spcBef>
              <a:buNone/>
            </a:pPr>
            <a:fld id="{00000000-1234-1234-1234-123412341234}" type="slidenum">
              <a:rPr lang="en-US" sz="6200">
                <a:solidFill>
                  <a:schemeClr val="tx1"/>
                </a:solidFill>
              </a:rPr>
              <a:t>‹#›</a:t>
            </a:fld>
            <a:endParaRPr lang="en-US" sz="6200">
              <a:solidFill>
                <a:schemeClr val="tx1"/>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81A5"/>
            </a:gs>
            <a:gs pos="47000">
              <a:srgbClr val="007DEA"/>
            </a:gs>
            <a:gs pos="100000">
              <a:srgbClr val="5DE8D6"/>
            </a:gs>
          </a:gsLst>
          <a:lin ang="16200038" scaled="0"/>
        </a:gradFill>
        <a:effectLst/>
      </p:bgPr>
    </p:bg>
    <p:spTree>
      <p:nvGrpSpPr>
        <p:cNvPr id="1" name="Shape 125"/>
        <p:cNvGrpSpPr/>
        <p:nvPr/>
      </p:nvGrpSpPr>
      <p:grpSpPr>
        <a:xfrm>
          <a:off x="0" y="0"/>
          <a:ext cx="0" cy="0"/>
          <a:chOff x="0" y="0"/>
          <a:chExt cx="0" cy="0"/>
        </a:xfrm>
      </p:grpSpPr>
      <p:sp>
        <p:nvSpPr>
          <p:cNvPr id="126" name="Shape 126"/>
          <p:cNvSpPr/>
          <p:nvPr/>
        </p:nvSpPr>
        <p:spPr>
          <a:xfrm>
            <a:off x="11595028" y="5464901"/>
            <a:ext cx="10047000" cy="26742900"/>
          </a:xfrm>
          <a:prstGeom prst="roundRect">
            <a:avLst>
              <a:gd name="adj" fmla="val 8742"/>
            </a:avLst>
          </a:prstGeom>
          <a:solidFill>
            <a:srgbClr val="FFFFFF"/>
          </a:solidFill>
          <a:ln w="9525" cap="flat" cmpd="sng">
            <a:solidFill>
              <a:schemeClr val="dk2"/>
            </a:solidFill>
            <a:prstDash val="solid"/>
            <a:round/>
            <a:headEnd type="none" w="med" len="med"/>
            <a:tailEnd type="none" w="med" len="med"/>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27" name="Shape 127"/>
          <p:cNvSpPr/>
          <p:nvPr/>
        </p:nvSpPr>
        <p:spPr>
          <a:xfrm>
            <a:off x="22255654" y="5464782"/>
            <a:ext cx="10052100" cy="26751900"/>
          </a:xfrm>
          <a:prstGeom prst="roundRect">
            <a:avLst>
              <a:gd name="adj" fmla="val 8742"/>
            </a:avLst>
          </a:prstGeom>
          <a:solidFill>
            <a:srgbClr val="FFFFFF"/>
          </a:solidFill>
          <a:ln w="9525" cap="flat" cmpd="sng">
            <a:solidFill>
              <a:schemeClr val="dk2"/>
            </a:solidFill>
            <a:prstDash val="solid"/>
            <a:round/>
            <a:headEnd type="none" w="med" len="med"/>
            <a:tailEnd type="none" w="med" len="med"/>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28" name="Shape 128"/>
          <p:cNvSpPr/>
          <p:nvPr/>
        </p:nvSpPr>
        <p:spPr>
          <a:xfrm>
            <a:off x="32921381" y="5464776"/>
            <a:ext cx="10047000" cy="26742900"/>
          </a:xfrm>
          <a:prstGeom prst="roundRect">
            <a:avLst>
              <a:gd name="adj" fmla="val 8742"/>
            </a:avLst>
          </a:prstGeom>
          <a:solidFill>
            <a:srgbClr val="FFFFFF"/>
          </a:solidFill>
          <a:ln w="9525" cap="flat" cmpd="sng">
            <a:solidFill>
              <a:schemeClr val="dk2"/>
            </a:solidFill>
            <a:prstDash val="solid"/>
            <a:round/>
            <a:headEnd type="none" w="med" len="med"/>
            <a:tailEnd type="none" w="med" len="med"/>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29" name="Shape 129"/>
          <p:cNvSpPr/>
          <p:nvPr/>
        </p:nvSpPr>
        <p:spPr>
          <a:xfrm>
            <a:off x="929305" y="5469273"/>
            <a:ext cx="10052100" cy="26742900"/>
          </a:xfrm>
          <a:prstGeom prst="roundRect">
            <a:avLst>
              <a:gd name="adj" fmla="val 8742"/>
            </a:avLst>
          </a:prstGeom>
          <a:solidFill>
            <a:srgbClr val="FFFFFF"/>
          </a:solidFill>
          <a:ln w="9525" cap="flat" cmpd="sng">
            <a:solidFill>
              <a:schemeClr val="dk2"/>
            </a:solidFill>
            <a:prstDash val="solid"/>
            <a:round/>
            <a:headEnd type="none" w="med" len="med"/>
            <a:tailEnd type="none" w="med" len="med"/>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30" name="Shape 130"/>
          <p:cNvSpPr/>
          <p:nvPr/>
        </p:nvSpPr>
        <p:spPr>
          <a:xfrm>
            <a:off x="-2583" y="-104819"/>
            <a:ext cx="43891200" cy="4944300"/>
          </a:xfrm>
          <a:prstGeom prst="rect">
            <a:avLst/>
          </a:prstGeom>
          <a:solidFill>
            <a:srgbClr val="C8F7F1"/>
          </a:solidFill>
          <a:ln w="25400" cap="flat" cmpd="sng">
            <a:solidFill>
              <a:schemeClr val="lt2"/>
            </a:solidFill>
            <a:prstDash val="solid"/>
            <a:round/>
            <a:headEnd type="none" w="med" len="med"/>
            <a:tailEnd type="none" w="med" len="med"/>
          </a:ln>
        </p:spPr>
        <p:txBody>
          <a:bodyPr lIns="91350" tIns="45650" rIns="91350" bIns="45650" anchor="ctr" anchorCtr="0">
            <a:noAutofit/>
          </a:bodyPr>
          <a:lstStyle/>
          <a:p>
            <a:pPr marL="0" marR="0" lvl="0" indent="0" algn="ctr" rtl="0">
              <a:lnSpc>
                <a:spcPct val="100000"/>
              </a:lnSpc>
              <a:spcBef>
                <a:spcPts val="0"/>
              </a:spcBef>
              <a:spcAft>
                <a:spcPts val="0"/>
              </a:spcAft>
              <a:buClr>
                <a:srgbClr val="000000"/>
              </a:buClr>
              <a:buFont typeface="Arial"/>
              <a:buNone/>
            </a:pPr>
            <a:endParaRPr sz="1200" b="1" i="0" u="none" strike="noStrike" cap="none">
              <a:solidFill>
                <a:srgbClr val="00ADDC"/>
              </a:solidFill>
              <a:latin typeface="Arial"/>
              <a:ea typeface="Arial"/>
              <a:cs typeface="Arial"/>
              <a:sym typeface="Arial"/>
            </a:endParaRPr>
          </a:p>
        </p:txBody>
      </p:sp>
      <p:sp>
        <p:nvSpPr>
          <p:cNvPr id="131" name="Shape 131"/>
          <p:cNvSpPr txBox="1">
            <a:spLocks noGrp="1"/>
          </p:cNvSpPr>
          <p:nvPr>
            <p:ph type="body" idx="13"/>
          </p:nvPr>
        </p:nvSpPr>
        <p:spPr>
          <a:xfrm>
            <a:off x="32870228" y="5961603"/>
            <a:ext cx="10047000" cy="753900"/>
          </a:xfrm>
          <a:prstGeom prst="rect">
            <a:avLst/>
          </a:prstGeom>
          <a:noFill/>
          <a:ln>
            <a:noFill/>
          </a:ln>
        </p:spPr>
        <p:txBody>
          <a:bodyPr lIns="91350" tIns="91350" rIns="91350" bIns="91350" anchor="ctr" anchorCtr="0">
            <a:noAutofit/>
          </a:bodyPr>
          <a:lstStyle/>
          <a:p>
            <a:pPr marL="0" marR="0" lvl="0" indent="444500" algn="l" rtl="0">
              <a:lnSpc>
                <a:spcPct val="100000"/>
              </a:lnSpc>
              <a:spcBef>
                <a:spcPts val="0"/>
              </a:spcBef>
              <a:spcAft>
                <a:spcPts val="0"/>
              </a:spcAft>
              <a:buClr>
                <a:srgbClr val="2C3F71"/>
              </a:buClr>
              <a:buSzPct val="25000"/>
              <a:buFont typeface="Arial"/>
              <a:buNone/>
            </a:pPr>
            <a:r>
              <a:rPr lang="en-US" sz="3600" b="1" i="0" u="none" strike="noStrike" cap="none">
                <a:solidFill>
                  <a:srgbClr val="000000"/>
                </a:solidFill>
                <a:latin typeface="Trebuchet MS"/>
                <a:ea typeface="Trebuchet MS"/>
                <a:cs typeface="Trebuchet MS"/>
                <a:sym typeface="Trebuchet MS"/>
              </a:rPr>
              <a:t>6. Results</a:t>
            </a:r>
          </a:p>
        </p:txBody>
      </p:sp>
      <p:sp>
        <p:nvSpPr>
          <p:cNvPr id="132" name="Shape 132"/>
          <p:cNvSpPr txBox="1">
            <a:spLocks noGrp="1"/>
          </p:cNvSpPr>
          <p:nvPr>
            <p:ph type="body" idx="18"/>
          </p:nvPr>
        </p:nvSpPr>
        <p:spPr>
          <a:xfrm>
            <a:off x="5947626" y="1392508"/>
            <a:ext cx="31997400" cy="3551700"/>
          </a:xfrm>
          <a:prstGeom prst="rect">
            <a:avLst/>
          </a:prstGeom>
          <a:noFill/>
          <a:ln>
            <a:noFill/>
          </a:ln>
        </p:spPr>
        <p:txBody>
          <a:bodyPr lIns="91350" tIns="45650" rIns="91350" bIns="45650" anchor="t" anchorCtr="0">
            <a:noAutofit/>
          </a:bodyPr>
          <a:lstStyle/>
          <a:p>
            <a:pPr marL="0" marR="0" lvl="0" indent="0" algn="ctr" rtl="0">
              <a:lnSpc>
                <a:spcPct val="100000"/>
              </a:lnSpc>
              <a:spcBef>
                <a:spcPts val="0"/>
              </a:spcBef>
              <a:spcAft>
                <a:spcPts val="0"/>
              </a:spcAft>
              <a:buClr>
                <a:srgbClr val="888888"/>
              </a:buClr>
              <a:buSzPct val="25000"/>
              <a:buFont typeface="Arial"/>
              <a:buNone/>
            </a:pPr>
            <a:endParaRPr sz="3600" b="0" i="0" u="none" strike="noStrike" cap="none" baseline="30000">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888888"/>
              </a:buClr>
              <a:buSzPct val="25000"/>
              <a:buFont typeface="Arial"/>
              <a:buNone/>
            </a:pPr>
            <a:r>
              <a:rPr lang="en-US" sz="3600" b="0" i="0" u="none" strike="noStrike" cap="none">
                <a:solidFill>
                  <a:schemeClr val="dk1"/>
                </a:solidFill>
                <a:latin typeface="Trebuchet MS"/>
                <a:ea typeface="Trebuchet MS"/>
                <a:cs typeface="Trebuchet MS"/>
                <a:sym typeface="Trebuchet MS"/>
              </a:rPr>
              <a:t>Vladislav Miftakhov</a:t>
            </a:r>
            <a:r>
              <a:rPr lang="en-US" sz="3600" b="0" i="0" u="none" strike="noStrike" cap="none" baseline="30000">
                <a:solidFill>
                  <a:schemeClr val="dk1"/>
                </a:solidFill>
                <a:latin typeface="Trebuchet MS"/>
                <a:ea typeface="Trebuchet MS"/>
                <a:cs typeface="Trebuchet MS"/>
                <a:sym typeface="Trebuchet MS"/>
              </a:rPr>
              <a:t>1</a:t>
            </a:r>
            <a:r>
              <a:rPr lang="en-US" sz="3600" b="0" i="0" u="none" strike="noStrike" cap="none">
                <a:solidFill>
                  <a:schemeClr val="dk1"/>
                </a:solidFill>
                <a:latin typeface="Trebuchet MS"/>
                <a:ea typeface="Trebuchet MS"/>
                <a:cs typeface="Trebuchet MS"/>
                <a:sym typeface="Trebuchet MS"/>
              </a:rPr>
              <a:t>, Cody Del Prato</a:t>
            </a:r>
            <a:r>
              <a:rPr lang="en-US" sz="3600" b="0" i="0" u="none" strike="noStrike" cap="none" baseline="30000">
                <a:solidFill>
                  <a:schemeClr val="dk1"/>
                </a:solidFill>
                <a:latin typeface="Trebuchet MS"/>
                <a:ea typeface="Trebuchet MS"/>
                <a:cs typeface="Trebuchet MS"/>
                <a:sym typeface="Trebuchet MS"/>
              </a:rPr>
              <a:t>1</a:t>
            </a:r>
            <a:r>
              <a:rPr lang="en-US" sz="3600" b="0" i="0" u="none" strike="noStrike" cap="none">
                <a:solidFill>
                  <a:schemeClr val="dk1"/>
                </a:solidFill>
                <a:latin typeface="Trebuchet MS"/>
                <a:ea typeface="Trebuchet MS"/>
                <a:cs typeface="Trebuchet MS"/>
                <a:sym typeface="Trebuchet MS"/>
              </a:rPr>
              <a:t>, Søren Tornøe</a:t>
            </a:r>
            <a:r>
              <a:rPr lang="en-US" sz="3600" b="0" i="0" u="none" strike="noStrike" cap="none" baseline="30000">
                <a:solidFill>
                  <a:schemeClr val="dk1"/>
                </a:solidFill>
                <a:latin typeface="Trebuchet MS"/>
                <a:ea typeface="Trebuchet MS"/>
                <a:cs typeface="Trebuchet MS"/>
                <a:sym typeface="Trebuchet MS"/>
              </a:rPr>
              <a:t>1</a:t>
            </a:r>
            <a:r>
              <a:rPr lang="en-US" sz="3600" b="0" i="0" u="none" strike="noStrike" cap="none">
                <a:solidFill>
                  <a:schemeClr val="dk1"/>
                </a:solidFill>
                <a:latin typeface="Trebuchet MS"/>
                <a:ea typeface="Trebuchet MS"/>
                <a:cs typeface="Trebuchet MS"/>
                <a:sym typeface="Trebuchet MS"/>
              </a:rPr>
              <a:t>, Kwan Lim</a:t>
            </a:r>
            <a:r>
              <a:rPr lang="en-US" sz="3600" b="0" i="0" u="none" strike="noStrike" cap="none" baseline="30000">
                <a:solidFill>
                  <a:schemeClr val="dk1"/>
                </a:solidFill>
                <a:latin typeface="Trebuchet MS"/>
                <a:ea typeface="Trebuchet MS"/>
                <a:cs typeface="Trebuchet MS"/>
                <a:sym typeface="Trebuchet MS"/>
              </a:rPr>
              <a:t>1</a:t>
            </a:r>
          </a:p>
          <a:p>
            <a:pPr marL="0" marR="0" lvl="0" indent="0" algn="ctr" rtl="0">
              <a:lnSpc>
                <a:spcPct val="100000"/>
              </a:lnSpc>
              <a:spcBef>
                <a:spcPts val="0"/>
              </a:spcBef>
              <a:spcAft>
                <a:spcPts val="0"/>
              </a:spcAft>
              <a:buClr>
                <a:srgbClr val="888888"/>
              </a:buClr>
              <a:buSzPct val="25000"/>
              <a:buFont typeface="Arial"/>
              <a:buNone/>
            </a:pPr>
            <a:r>
              <a:rPr lang="en-US" sz="3600" b="0" i="0" u="none" strike="noStrike" cap="none">
                <a:solidFill>
                  <a:schemeClr val="dk1"/>
                </a:solidFill>
                <a:latin typeface="Trebuchet MS"/>
                <a:ea typeface="Trebuchet MS"/>
                <a:cs typeface="Trebuchet MS"/>
                <a:sym typeface="Trebuchet MS"/>
              </a:rPr>
              <a:t>Graduate Mentor: Aliyar Attaran</a:t>
            </a:r>
            <a:r>
              <a:rPr lang="en-US" sz="3600" b="0" i="0" u="none" strike="noStrike" cap="none" baseline="30000">
                <a:solidFill>
                  <a:schemeClr val="dk1"/>
                </a:solidFill>
                <a:latin typeface="Trebuchet MS"/>
                <a:ea typeface="Trebuchet MS"/>
                <a:cs typeface="Trebuchet MS"/>
                <a:sym typeface="Trebuchet MS"/>
              </a:rPr>
              <a:t>2</a:t>
            </a:r>
            <a:r>
              <a:rPr lang="en-US" sz="3600" b="0" i="0" u="none" strike="noStrike" cap="none">
                <a:solidFill>
                  <a:schemeClr val="dk1"/>
                </a:solidFill>
                <a:latin typeface="Trebuchet MS"/>
                <a:ea typeface="Trebuchet MS"/>
                <a:cs typeface="Trebuchet MS"/>
                <a:sym typeface="Trebuchet MS"/>
              </a:rPr>
              <a:t>, Advisor: Hamid Mahmoodi</a:t>
            </a:r>
            <a:r>
              <a:rPr lang="en-US" sz="3600" b="0" i="0" u="none" strike="noStrike" cap="none" baseline="30000">
                <a:solidFill>
                  <a:schemeClr val="dk1"/>
                </a:solidFill>
                <a:latin typeface="Trebuchet MS"/>
                <a:ea typeface="Trebuchet MS"/>
                <a:cs typeface="Trebuchet MS"/>
                <a:sym typeface="Trebuchet MS"/>
              </a:rPr>
              <a:t>2</a:t>
            </a:r>
          </a:p>
          <a:p>
            <a:pPr marL="0" marR="0" lvl="0" indent="0" algn="ctr" rtl="0">
              <a:lnSpc>
                <a:spcPct val="100000"/>
              </a:lnSpc>
              <a:spcBef>
                <a:spcPts val="0"/>
              </a:spcBef>
              <a:spcAft>
                <a:spcPts val="0"/>
              </a:spcAft>
              <a:buClr>
                <a:srgbClr val="888888"/>
              </a:buClr>
              <a:buSzPct val="25000"/>
              <a:buFont typeface="Arial"/>
              <a:buNone/>
            </a:pPr>
            <a:r>
              <a:rPr lang="en-US" sz="3600" b="0" i="0" u="none" strike="noStrike" cap="none" baseline="30000">
                <a:solidFill>
                  <a:schemeClr val="dk1"/>
                </a:solidFill>
                <a:latin typeface="Trebuchet MS"/>
                <a:ea typeface="Trebuchet MS"/>
                <a:cs typeface="Trebuchet MS"/>
                <a:sym typeface="Trebuchet MS"/>
              </a:rPr>
              <a:t>1</a:t>
            </a:r>
            <a:r>
              <a:rPr lang="en-US" sz="3600" b="0" i="0" u="none" strike="noStrike" cap="none">
                <a:solidFill>
                  <a:schemeClr val="dk1"/>
                </a:solidFill>
                <a:latin typeface="Calibri"/>
                <a:ea typeface="Calibri"/>
                <a:cs typeface="Calibri"/>
                <a:sym typeface="Calibri"/>
              </a:rPr>
              <a:t>Cañada College  4200 Farm Hill Blvd. Redwood City, CA 94061</a:t>
            </a:r>
          </a:p>
          <a:p>
            <a:pPr marL="0" marR="0" lvl="0" indent="0" algn="ctr" rtl="0">
              <a:lnSpc>
                <a:spcPct val="115000"/>
              </a:lnSpc>
              <a:spcBef>
                <a:spcPts val="0"/>
              </a:spcBef>
              <a:spcAft>
                <a:spcPts val="0"/>
              </a:spcAft>
              <a:buClr>
                <a:schemeClr val="dk1"/>
              </a:buClr>
              <a:buSzPct val="25000"/>
              <a:buFont typeface="Arial"/>
              <a:buNone/>
            </a:pPr>
            <a:r>
              <a:rPr lang="en-US" sz="3600" b="0" i="0" u="none" strike="noStrike" cap="none" baseline="30000">
                <a:solidFill>
                  <a:schemeClr val="dk1"/>
                </a:solidFill>
                <a:latin typeface="Trebuchet MS"/>
                <a:ea typeface="Trebuchet MS"/>
                <a:cs typeface="Trebuchet MS"/>
                <a:sym typeface="Trebuchet MS"/>
              </a:rPr>
              <a:t>2</a:t>
            </a:r>
            <a:r>
              <a:rPr lang="en-US" sz="3600" b="0" i="0" u="none" strike="noStrike" cap="none">
                <a:solidFill>
                  <a:schemeClr val="dk1"/>
                </a:solidFill>
                <a:latin typeface="Calibri"/>
                <a:ea typeface="Calibri"/>
                <a:cs typeface="Calibri"/>
                <a:sym typeface="Calibri"/>
              </a:rPr>
              <a:t>San Francisco State University: Dept. of Engineering 1600 Holloway Ave. San Francisco, CA 94132</a:t>
            </a:r>
          </a:p>
          <a:p>
            <a:pPr marL="0" marR="0" lvl="0" indent="0" algn="ctr" rtl="0">
              <a:lnSpc>
                <a:spcPct val="100000"/>
              </a:lnSpc>
              <a:spcBef>
                <a:spcPts val="0"/>
              </a:spcBef>
              <a:spcAft>
                <a:spcPts val="0"/>
              </a:spcAft>
              <a:buClr>
                <a:srgbClr val="888888"/>
              </a:buClr>
              <a:buSzPct val="25000"/>
              <a:buFont typeface="Arial"/>
              <a:buNone/>
            </a:pPr>
            <a:endParaRPr sz="3600" b="0" i="0" u="none" strike="noStrike" cap="none">
              <a:solidFill>
                <a:srgbClr val="FFFFFF"/>
              </a:solidFill>
              <a:latin typeface="Calibri"/>
              <a:ea typeface="Calibri"/>
              <a:cs typeface="Calibri"/>
              <a:sym typeface="Calibri"/>
            </a:endParaRPr>
          </a:p>
        </p:txBody>
      </p:sp>
      <p:sp>
        <p:nvSpPr>
          <p:cNvPr id="133" name="Shape 133"/>
          <p:cNvSpPr txBox="1">
            <a:spLocks noGrp="1"/>
          </p:cNvSpPr>
          <p:nvPr>
            <p:ph type="body" idx="20"/>
          </p:nvPr>
        </p:nvSpPr>
        <p:spPr>
          <a:xfrm>
            <a:off x="5416755" y="615358"/>
            <a:ext cx="33052500" cy="1158599"/>
          </a:xfrm>
          <a:prstGeom prst="rect">
            <a:avLst/>
          </a:prstGeom>
          <a:noFill/>
          <a:ln>
            <a:noFill/>
          </a:ln>
        </p:spPr>
        <p:txBody>
          <a:bodyPr lIns="91350" tIns="45650" rIns="91350" bIns="45650" anchor="t" anchorCtr="1">
            <a:noAutofit/>
          </a:bodyPr>
          <a:lstStyle/>
          <a:p>
            <a:pPr marL="0" marR="0" lvl="0" indent="0" algn="ctr" rtl="0">
              <a:lnSpc>
                <a:spcPct val="80000"/>
              </a:lnSpc>
              <a:spcBef>
                <a:spcPts val="0"/>
              </a:spcBef>
              <a:spcAft>
                <a:spcPts val="0"/>
              </a:spcAft>
              <a:buClr>
                <a:schemeClr val="lt1"/>
              </a:buClr>
              <a:buSzPct val="25000"/>
              <a:buFont typeface="Arial"/>
              <a:buNone/>
            </a:pPr>
            <a:r>
              <a:rPr lang="en-US" sz="6500" b="1" i="0" u="none" strike="noStrike" cap="none">
                <a:solidFill>
                  <a:schemeClr val="dk1"/>
                </a:solidFill>
                <a:latin typeface="Trebuchet MS"/>
                <a:ea typeface="Trebuchet MS"/>
                <a:cs typeface="Trebuchet MS"/>
                <a:sym typeface="Trebuchet MS"/>
              </a:rPr>
              <a:t>Design and Optimization of Non-Volatile Latch using Resistive Memory Technology</a:t>
            </a:r>
          </a:p>
          <a:p>
            <a:pPr marL="0" marR="0" lvl="0" indent="0" algn="ctr" rtl="0">
              <a:lnSpc>
                <a:spcPct val="80000"/>
              </a:lnSpc>
              <a:spcBef>
                <a:spcPts val="0"/>
              </a:spcBef>
              <a:spcAft>
                <a:spcPts val="0"/>
              </a:spcAft>
              <a:buClr>
                <a:schemeClr val="lt1"/>
              </a:buClr>
              <a:buSzPct val="25000"/>
              <a:buFont typeface="Arial"/>
              <a:buNone/>
            </a:pPr>
            <a:r>
              <a:rPr lang="en-US" sz="6500" b="1" i="0" u="none" strike="noStrike" cap="none">
                <a:solidFill>
                  <a:schemeClr val="dk1"/>
                </a:solidFill>
                <a:latin typeface="Trebuchet MS"/>
                <a:ea typeface="Trebuchet MS"/>
                <a:cs typeface="Trebuchet MS"/>
                <a:sym typeface="Trebuchet MS"/>
              </a:rPr>
              <a:t/>
            </a:r>
            <a:br>
              <a:rPr lang="en-US" sz="6500" b="1" i="0" u="none" strike="noStrike" cap="none">
                <a:solidFill>
                  <a:schemeClr val="dk1"/>
                </a:solidFill>
                <a:latin typeface="Trebuchet MS"/>
                <a:ea typeface="Trebuchet MS"/>
                <a:cs typeface="Trebuchet MS"/>
                <a:sym typeface="Trebuchet MS"/>
              </a:rPr>
            </a:br>
            <a:endParaRPr lang="en-US" sz="6500" b="1" i="0" u="none" strike="noStrike" cap="none">
              <a:solidFill>
                <a:schemeClr val="dk1"/>
              </a:solidFill>
              <a:latin typeface="Trebuchet MS"/>
              <a:ea typeface="Trebuchet MS"/>
              <a:cs typeface="Trebuchet MS"/>
              <a:sym typeface="Trebuchet MS"/>
            </a:endParaRPr>
          </a:p>
        </p:txBody>
      </p:sp>
      <p:sp>
        <p:nvSpPr>
          <p:cNvPr id="134" name="Shape 134"/>
          <p:cNvSpPr txBox="1"/>
          <p:nvPr/>
        </p:nvSpPr>
        <p:spPr>
          <a:xfrm>
            <a:off x="929305" y="18066781"/>
            <a:ext cx="10052100" cy="753900"/>
          </a:xfrm>
          <a:prstGeom prst="rect">
            <a:avLst/>
          </a:prstGeom>
          <a:noFill/>
          <a:ln>
            <a:noFill/>
          </a:ln>
        </p:spPr>
        <p:txBody>
          <a:bodyPr lIns="91350" tIns="91350" rIns="91350" bIns="91350" anchor="t"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3. Magnetic Tunnel Junction (MTJ)</a:t>
            </a:r>
          </a:p>
        </p:txBody>
      </p:sp>
      <p:sp>
        <p:nvSpPr>
          <p:cNvPr id="135" name="Shape 135"/>
          <p:cNvSpPr txBox="1"/>
          <p:nvPr/>
        </p:nvSpPr>
        <p:spPr>
          <a:xfrm>
            <a:off x="909705" y="19094909"/>
            <a:ext cx="9972000" cy="5340600"/>
          </a:xfrm>
          <a:prstGeom prst="rect">
            <a:avLst/>
          </a:prstGeom>
          <a:noFill/>
          <a:ln>
            <a:noFill/>
          </a:ln>
        </p:spPr>
        <p:txBody>
          <a:bodyPr lIns="91350" tIns="91350" rIns="91350" bIns="91350" anchor="t" anchorCtr="0">
            <a:noAutofit/>
          </a:bodyPr>
          <a:lstStyle/>
          <a:p>
            <a:pPr marL="456910" marR="0" lvl="0" indent="-368010" algn="l" rtl="0">
              <a:lnSpc>
                <a:spcPct val="9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Composed of an oxide layer in</a:t>
            </a:r>
            <a:r>
              <a:rPr lang="en-US" sz="2400">
                <a:latin typeface="Trebuchet MS"/>
                <a:ea typeface="Trebuchet MS"/>
                <a:cs typeface="Trebuchet MS"/>
                <a:sym typeface="Trebuchet MS"/>
              </a:rPr>
              <a:t> </a:t>
            </a:r>
            <a:r>
              <a:rPr lang="en-US" sz="2400" b="0" i="0" u="none" strike="noStrike" cap="none">
                <a:solidFill>
                  <a:srgbClr val="000000"/>
                </a:solidFill>
                <a:latin typeface="Trebuchet MS"/>
                <a:ea typeface="Trebuchet MS"/>
                <a:cs typeface="Trebuchet MS"/>
                <a:sym typeface="Trebuchet MS"/>
              </a:rPr>
              <a:t>between two ferromagnetic layers; one free and one pinned.</a:t>
            </a:r>
          </a:p>
          <a:p>
            <a:pPr marL="0" marR="0" lvl="0" indent="0" algn="l" rtl="0">
              <a:lnSpc>
                <a:spcPct val="9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680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Used to store information</a:t>
            </a:r>
          </a:p>
          <a:p>
            <a:pPr marL="0" marR="0" lvl="0" indent="444500" algn="l" rtl="0">
              <a:lnSpc>
                <a:spcPct val="100000"/>
              </a:lnSpc>
              <a:spcBef>
                <a:spcPts val="0"/>
              </a:spcBef>
              <a:spcAft>
                <a:spcPts val="0"/>
              </a:spcAft>
              <a:buClr>
                <a:srgbClr val="000000"/>
              </a:buClr>
              <a:buSzPct val="25000"/>
              <a:buFont typeface="Trebuchet MS"/>
              <a:buNone/>
            </a:pPr>
            <a:r>
              <a:rPr lang="en-US" sz="2400" b="0" i="0" u="none" strike="noStrike" cap="none">
                <a:solidFill>
                  <a:srgbClr val="000000"/>
                </a:solidFill>
                <a:latin typeface="Trebuchet MS"/>
                <a:ea typeface="Trebuchet MS"/>
                <a:cs typeface="Trebuchet MS"/>
                <a:sym typeface="Trebuchet MS"/>
              </a:rPr>
              <a:t> as binary bit.</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680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Resistance is sensed by  </a:t>
            </a:r>
          </a:p>
          <a:p>
            <a:pPr marL="0" marR="0" lvl="0" indent="0" algn="l" rtl="0">
              <a:lnSpc>
                <a:spcPct val="100000"/>
              </a:lnSpc>
              <a:spcBef>
                <a:spcPts val="0"/>
              </a:spcBef>
              <a:spcAft>
                <a:spcPts val="0"/>
              </a:spcAft>
              <a:buClr>
                <a:srgbClr val="000000"/>
              </a:buClr>
              <a:buSzPct val="25000"/>
              <a:buFont typeface="Trebuchet MS"/>
              <a:buNone/>
            </a:pPr>
            <a:r>
              <a:rPr lang="en-US" sz="2400" b="0" i="0" u="none" strike="noStrike" cap="none">
                <a:solidFill>
                  <a:srgbClr val="000000"/>
                </a:solidFill>
                <a:latin typeface="Trebuchet MS"/>
                <a:ea typeface="Trebuchet MS"/>
                <a:cs typeface="Trebuchet MS"/>
                <a:sym typeface="Trebuchet MS"/>
              </a:rPr>
              <a:t>     applying a current to </a:t>
            </a:r>
          </a:p>
          <a:p>
            <a:pPr marL="0" marR="0" lvl="0" indent="0" algn="l" rtl="0">
              <a:lnSpc>
                <a:spcPct val="100000"/>
              </a:lnSpc>
              <a:spcBef>
                <a:spcPts val="0"/>
              </a:spcBef>
              <a:spcAft>
                <a:spcPts val="0"/>
              </a:spcAft>
              <a:buClr>
                <a:srgbClr val="000000"/>
              </a:buClr>
              <a:buSzPct val="25000"/>
              <a:buFont typeface="Trebuchet MS"/>
              <a:buNone/>
            </a:pPr>
            <a:r>
              <a:rPr lang="en-US" sz="2400" b="0" i="0" u="none" strike="noStrike" cap="none">
                <a:solidFill>
                  <a:srgbClr val="000000"/>
                </a:solidFill>
                <a:latin typeface="Trebuchet MS"/>
                <a:ea typeface="Trebuchet MS"/>
                <a:cs typeface="Trebuchet MS"/>
                <a:sym typeface="Trebuchet MS"/>
              </a:rPr>
              <a:t>	MTJs layers.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680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Information is sensed </a:t>
            </a:r>
          </a:p>
          <a:p>
            <a:pPr marL="0" marR="0" lvl="0" indent="444500" algn="l" rtl="0">
              <a:lnSpc>
                <a:spcPct val="100000"/>
              </a:lnSpc>
              <a:spcBef>
                <a:spcPts val="0"/>
              </a:spcBef>
              <a:spcAft>
                <a:spcPts val="0"/>
              </a:spcAft>
              <a:buClr>
                <a:srgbClr val="000000"/>
              </a:buClr>
              <a:buSzPct val="25000"/>
              <a:buFont typeface="Trebuchet MS"/>
              <a:buNone/>
            </a:pPr>
            <a:r>
              <a:rPr lang="en-US" sz="2400" b="0" i="0" u="none" strike="noStrike" cap="none">
                <a:solidFill>
                  <a:srgbClr val="000000"/>
                </a:solidFill>
                <a:latin typeface="Trebuchet MS"/>
                <a:ea typeface="Trebuchet MS"/>
                <a:cs typeface="Trebuchet MS"/>
                <a:sym typeface="Trebuchet MS"/>
              </a:rPr>
              <a:t>as resistances.</a:t>
            </a:r>
          </a:p>
          <a:p>
            <a:pPr marL="913819" marR="0" lvl="0" indent="-393119"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Low resistance is logic state 0 &amp; High resistance is logic state 1.</a:t>
            </a:r>
          </a:p>
          <a:p>
            <a:pPr marL="0" marR="0" lvl="0" indent="0" algn="l" rtl="0">
              <a:lnSpc>
                <a:spcPct val="100000"/>
              </a:lnSpc>
              <a:spcBef>
                <a:spcPts val="0"/>
              </a:spcBef>
              <a:spcAft>
                <a:spcPts val="0"/>
              </a:spcAft>
              <a:buClr>
                <a:srgbClr val="000000"/>
              </a:buClr>
              <a:buFont typeface="Arial"/>
              <a:buNone/>
            </a:pPr>
            <a:endParaRPr sz="1600" b="0" i="0" u="none" strike="noStrike" cap="none">
              <a:solidFill>
                <a:srgbClr val="4A86E8"/>
              </a:solidFill>
              <a:latin typeface="Arial"/>
              <a:ea typeface="Arial"/>
              <a:cs typeface="Arial"/>
              <a:sym typeface="Arial"/>
            </a:endParaRPr>
          </a:p>
        </p:txBody>
      </p:sp>
      <p:sp>
        <p:nvSpPr>
          <p:cNvPr id="136" name="Shape 136"/>
          <p:cNvSpPr txBox="1"/>
          <p:nvPr/>
        </p:nvSpPr>
        <p:spPr>
          <a:xfrm>
            <a:off x="941030" y="24629535"/>
            <a:ext cx="10052100" cy="911700"/>
          </a:xfrm>
          <a:prstGeom prst="rect">
            <a:avLst/>
          </a:prstGeom>
          <a:noFill/>
          <a:ln>
            <a:noFill/>
          </a:ln>
        </p:spPr>
        <p:txBody>
          <a:bodyPr lIns="91350" tIns="91350" rIns="91350" bIns="91350" anchor="t"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4. Design and Parameters</a:t>
            </a:r>
          </a:p>
        </p:txBody>
      </p:sp>
      <p:sp>
        <p:nvSpPr>
          <p:cNvPr id="137" name="Shape 137"/>
          <p:cNvSpPr txBox="1"/>
          <p:nvPr/>
        </p:nvSpPr>
        <p:spPr>
          <a:xfrm>
            <a:off x="11543875" y="5902500"/>
            <a:ext cx="10149300" cy="753900"/>
          </a:xfrm>
          <a:prstGeom prst="rect">
            <a:avLst/>
          </a:prstGeom>
          <a:noFill/>
          <a:ln>
            <a:noFill/>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US" sz="2400" b="1" i="0" u="none" strike="noStrike" cap="none">
                <a:solidFill>
                  <a:srgbClr val="000000"/>
                </a:solidFill>
                <a:latin typeface="Trebuchet MS"/>
                <a:ea typeface="Trebuchet MS"/>
                <a:cs typeface="Trebuchet MS"/>
                <a:sym typeface="Trebuchet MS"/>
              </a:rPr>
              <a:t>     Logic</a:t>
            </a:r>
          </a:p>
        </p:txBody>
      </p:sp>
      <p:sp>
        <p:nvSpPr>
          <p:cNvPr id="138" name="Shape 138"/>
          <p:cNvSpPr txBox="1"/>
          <p:nvPr/>
        </p:nvSpPr>
        <p:spPr>
          <a:xfrm>
            <a:off x="11617272" y="6686750"/>
            <a:ext cx="5335199" cy="1638000"/>
          </a:xfrm>
          <a:prstGeom prst="rect">
            <a:avLst/>
          </a:prstGeom>
          <a:noFill/>
          <a:ln>
            <a:noFill/>
          </a:ln>
        </p:spPr>
        <p:txBody>
          <a:bodyPr lIns="91350" tIns="91350" rIns="91350" bIns="91350" anchor="t" anchorCtr="0">
            <a:noAutofit/>
          </a:bodyPr>
          <a:lstStyle/>
          <a:p>
            <a:pPr marL="456910" marR="0" lvl="0" indent="-2410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The control logic is composed of two inverters and two nand gates, and it generates the signals to flip the MTJ.</a:t>
            </a:r>
          </a:p>
          <a:p>
            <a:pPr marL="0" marR="0" lvl="0" indent="0" algn="just" rtl="0">
              <a:lnSpc>
                <a:spcPct val="100000"/>
              </a:lnSpc>
              <a:spcBef>
                <a:spcPts val="200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39" name="Shape 139"/>
          <p:cNvSpPr txBox="1"/>
          <p:nvPr/>
        </p:nvSpPr>
        <p:spPr>
          <a:xfrm>
            <a:off x="11695146" y="10982470"/>
            <a:ext cx="10047000" cy="846300"/>
          </a:xfrm>
          <a:prstGeom prst="rect">
            <a:avLst/>
          </a:prstGeom>
          <a:noFill/>
          <a:ln>
            <a:noFill/>
          </a:ln>
        </p:spPr>
        <p:txBody>
          <a:bodyPr lIns="91350" tIns="91350" rIns="91350" bIns="91350" anchor="t" anchorCtr="0">
            <a:noAutofit/>
          </a:bodyPr>
          <a:lstStyle/>
          <a:p>
            <a:pPr marL="0" marR="0" lvl="0" indent="0" algn="l" rtl="0">
              <a:lnSpc>
                <a:spcPct val="100000"/>
              </a:lnSpc>
              <a:spcBef>
                <a:spcPts val="0"/>
              </a:spcBef>
              <a:spcAft>
                <a:spcPts val="0"/>
              </a:spcAft>
              <a:buClr>
                <a:srgbClr val="FFFFFF"/>
              </a:buClr>
              <a:buSzPct val="25000"/>
              <a:buFont typeface="Trebuchet MS"/>
              <a:buNone/>
            </a:pPr>
            <a:r>
              <a:rPr lang="en-US" sz="2400" b="1" i="0" u="none" strike="noStrike" cap="none">
                <a:solidFill>
                  <a:srgbClr val="000000"/>
                </a:solidFill>
                <a:latin typeface="Trebuchet MS"/>
                <a:ea typeface="Trebuchet MS"/>
                <a:cs typeface="Trebuchet MS"/>
                <a:sym typeface="Trebuchet MS"/>
              </a:rPr>
              <a:t> 	Write and Read  Operations </a:t>
            </a:r>
          </a:p>
          <a:p>
            <a:pPr marL="0" marR="0" lvl="0" indent="0" algn="l" rtl="0">
              <a:lnSpc>
                <a:spcPct val="100000"/>
              </a:lnSpc>
              <a:spcBef>
                <a:spcPts val="0"/>
              </a:spcBef>
              <a:spcAft>
                <a:spcPts val="0"/>
              </a:spcAft>
              <a:buClr>
                <a:srgbClr val="000000"/>
              </a:buClr>
              <a:buFont typeface="Arial"/>
              <a:buNone/>
            </a:pPr>
            <a:endParaRPr sz="1200" b="1" i="0" u="none" strike="noStrike" cap="none">
              <a:solidFill>
                <a:srgbClr val="0000FF"/>
              </a:solidFill>
              <a:latin typeface="Arial"/>
              <a:ea typeface="Arial"/>
              <a:cs typeface="Arial"/>
              <a:sym typeface="Arial"/>
            </a:endParaRPr>
          </a:p>
        </p:txBody>
      </p:sp>
      <p:sp>
        <p:nvSpPr>
          <p:cNvPr id="140" name="Shape 140"/>
          <p:cNvSpPr txBox="1"/>
          <p:nvPr/>
        </p:nvSpPr>
        <p:spPr>
          <a:xfrm>
            <a:off x="816022" y="5994169"/>
            <a:ext cx="10149300" cy="570599"/>
          </a:xfrm>
          <a:prstGeom prst="rect">
            <a:avLst/>
          </a:prstGeom>
          <a:noFill/>
          <a:ln>
            <a:noFill/>
          </a:ln>
        </p:spPr>
        <p:txBody>
          <a:bodyPr lIns="91350" tIns="91350" rIns="91350" bIns="91350" anchor="t"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1. Introduction</a:t>
            </a:r>
          </a:p>
        </p:txBody>
      </p:sp>
      <p:sp>
        <p:nvSpPr>
          <p:cNvPr id="141" name="Shape 141"/>
          <p:cNvSpPr txBox="1">
            <a:spLocks noGrp="1"/>
          </p:cNvSpPr>
          <p:nvPr>
            <p:ph type="body" idx="1"/>
          </p:nvPr>
        </p:nvSpPr>
        <p:spPr>
          <a:xfrm>
            <a:off x="934404" y="11688393"/>
            <a:ext cx="10047000" cy="1407000"/>
          </a:xfrm>
          <a:prstGeom prst="rect">
            <a:avLst/>
          </a:prstGeom>
          <a:noFill/>
          <a:ln>
            <a:noFill/>
          </a:ln>
        </p:spPr>
        <p:txBody>
          <a:bodyPr lIns="228425" tIns="228425" rIns="228425" bIns="228425" anchor="t" anchorCtr="0">
            <a:noAutofit/>
          </a:bodyPr>
          <a:lstStyle/>
          <a:p>
            <a:pPr marL="456910" marR="0" lvl="0" indent="-12410" algn="l" rtl="0">
              <a:lnSpc>
                <a:spcPct val="100000"/>
              </a:lnSpc>
              <a:spcBef>
                <a:spcPts val="0"/>
              </a:spcBef>
              <a:spcAft>
                <a:spcPts val="0"/>
              </a:spcAft>
              <a:buClr>
                <a:schemeClr val="lt1"/>
              </a:buClr>
              <a:buSzPct val="25000"/>
              <a:buFont typeface="Arial"/>
              <a:buNone/>
            </a:pPr>
            <a:r>
              <a:rPr lang="en-US" sz="3600" b="1" i="0" u="none" strike="noStrike" cap="none">
                <a:solidFill>
                  <a:srgbClr val="000000"/>
                </a:solidFill>
                <a:latin typeface="Trebuchet MS"/>
                <a:ea typeface="Trebuchet MS"/>
                <a:cs typeface="Trebuchet MS"/>
                <a:sym typeface="Trebuchet MS"/>
              </a:rPr>
              <a:t>2. Spin Transfer Torque Random Access Memory (STTRAM)</a:t>
            </a:r>
          </a:p>
        </p:txBody>
      </p:sp>
      <p:sp>
        <p:nvSpPr>
          <p:cNvPr id="142" name="Shape 142"/>
          <p:cNvSpPr txBox="1"/>
          <p:nvPr/>
        </p:nvSpPr>
        <p:spPr>
          <a:xfrm>
            <a:off x="933200" y="13392182"/>
            <a:ext cx="5416500" cy="3756300"/>
          </a:xfrm>
          <a:prstGeom prst="rect">
            <a:avLst/>
          </a:prstGeom>
          <a:noFill/>
          <a:ln>
            <a:noFill/>
          </a:ln>
        </p:spPr>
        <p:txBody>
          <a:bodyPr lIns="91350" tIns="91350" rIns="91350" bIns="91350" anchor="t" anchorCtr="0">
            <a:noAutofit/>
          </a:bodyPr>
          <a:lstStyle/>
          <a:p>
            <a:pPr marL="456910" marR="0" lvl="0" indent="-368010" algn="l" rtl="0">
              <a:lnSpc>
                <a:spcPct val="9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Resistive memory technology to replace traditional charge-based memory.</a:t>
            </a:r>
          </a:p>
          <a:p>
            <a:pPr marL="0" marR="0" lvl="0" indent="0" algn="l" rtl="0">
              <a:lnSpc>
                <a:spcPct val="9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68010" algn="l" rtl="0">
              <a:lnSpc>
                <a:spcPct val="9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Information storage by use  of magnetic orientation.</a:t>
            </a:r>
          </a:p>
          <a:p>
            <a:pPr marL="0" marR="0" lvl="0" indent="0" algn="l" rtl="0">
              <a:lnSpc>
                <a:spcPct val="9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68010" algn="l" rtl="0">
              <a:lnSpc>
                <a:spcPct val="9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CMOS compatibility, scalability, non-volatility,</a:t>
            </a:r>
          </a:p>
          <a:p>
            <a:pPr marL="0" marR="0" lvl="0" indent="0" algn="l" rtl="0">
              <a:lnSpc>
                <a:spcPct val="90000"/>
              </a:lnSpc>
              <a:spcBef>
                <a:spcPts val="0"/>
              </a:spcBef>
              <a:spcAft>
                <a:spcPts val="0"/>
              </a:spcAft>
              <a:buClr>
                <a:srgbClr val="000000"/>
              </a:buClr>
              <a:buSzPct val="25000"/>
              <a:buFont typeface="Trebuchet MS"/>
              <a:buNone/>
            </a:pPr>
            <a:r>
              <a:rPr lang="en-US" sz="2400" b="0" i="0" u="none" strike="noStrike" cap="none">
                <a:solidFill>
                  <a:srgbClr val="000000"/>
                </a:solidFill>
                <a:latin typeface="Trebuchet MS"/>
                <a:ea typeface="Trebuchet MS"/>
                <a:cs typeface="Trebuchet MS"/>
                <a:sym typeface="Trebuchet MS"/>
              </a:rPr>
              <a:t>     low power</a:t>
            </a:r>
          </a:p>
          <a:p>
            <a:pPr marL="0" marR="0" lvl="0" indent="0" algn="just"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43" name="Shape 143"/>
          <p:cNvSpPr txBox="1"/>
          <p:nvPr/>
        </p:nvSpPr>
        <p:spPr>
          <a:xfrm>
            <a:off x="22731712" y="14417406"/>
            <a:ext cx="10047000" cy="753900"/>
          </a:xfrm>
          <a:prstGeom prst="rect">
            <a:avLst/>
          </a:prstGeom>
          <a:noFill/>
          <a:ln>
            <a:noFill/>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US" sz="2400" b="1" i="0" u="none" strike="noStrike" cap="none">
                <a:solidFill>
                  <a:srgbClr val="000000"/>
                </a:solidFill>
                <a:latin typeface="Trebuchet MS"/>
                <a:ea typeface="Trebuchet MS"/>
                <a:cs typeface="Trebuchet MS"/>
                <a:sym typeface="Trebuchet MS"/>
              </a:rPr>
              <a:t>Monte Carlo Simulations</a:t>
            </a:r>
          </a:p>
        </p:txBody>
      </p:sp>
      <p:sp>
        <p:nvSpPr>
          <p:cNvPr id="144" name="Shape 144"/>
          <p:cNvSpPr txBox="1"/>
          <p:nvPr/>
        </p:nvSpPr>
        <p:spPr>
          <a:xfrm>
            <a:off x="11603440" y="23980750"/>
            <a:ext cx="10047000" cy="753900"/>
          </a:xfrm>
          <a:prstGeom prst="rect">
            <a:avLst/>
          </a:prstGeom>
          <a:noFill/>
          <a:ln>
            <a:noFill/>
          </a:ln>
        </p:spPr>
        <p:txBody>
          <a:bodyPr lIns="91350" tIns="91350" rIns="91350" bIns="91350" anchor="ctr"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2400" b="1" i="0" u="none" strike="noStrike" cap="none">
                <a:solidFill>
                  <a:srgbClr val="000000"/>
                </a:solidFill>
                <a:latin typeface="Trebuchet MS"/>
                <a:ea typeface="Trebuchet MS"/>
                <a:cs typeface="Trebuchet MS"/>
                <a:sym typeface="Trebuchet MS"/>
              </a:rPr>
              <a:t> Delay Vs Width Sweeps</a:t>
            </a:r>
          </a:p>
        </p:txBody>
      </p:sp>
      <p:sp>
        <p:nvSpPr>
          <p:cNvPr id="145" name="Shape 145"/>
          <p:cNvSpPr txBox="1"/>
          <p:nvPr/>
        </p:nvSpPr>
        <p:spPr>
          <a:xfrm>
            <a:off x="22272489" y="24363451"/>
            <a:ext cx="10047000" cy="687300"/>
          </a:xfrm>
          <a:prstGeom prst="rect">
            <a:avLst/>
          </a:prstGeom>
          <a:noFill/>
          <a:ln>
            <a:noFill/>
          </a:ln>
        </p:spPr>
        <p:txBody>
          <a:bodyPr lIns="91350" tIns="91350" rIns="91350" bIns="91350" anchor="ctr"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2400" b="1" i="0" u="none" strike="noStrike" cap="none">
                <a:solidFill>
                  <a:srgbClr val="000000"/>
                </a:solidFill>
                <a:latin typeface="Trebuchet MS"/>
                <a:ea typeface="Trebuchet MS"/>
                <a:cs typeface="Trebuchet MS"/>
                <a:sym typeface="Trebuchet MS"/>
              </a:rPr>
              <a:t>Layout </a:t>
            </a:r>
          </a:p>
        </p:txBody>
      </p:sp>
      <p:sp>
        <p:nvSpPr>
          <p:cNvPr id="146" name="Shape 146"/>
          <p:cNvSpPr txBox="1"/>
          <p:nvPr/>
        </p:nvSpPr>
        <p:spPr>
          <a:xfrm>
            <a:off x="22243929" y="25050804"/>
            <a:ext cx="10047000" cy="3977100"/>
          </a:xfrm>
          <a:prstGeom prst="rect">
            <a:avLst/>
          </a:prstGeom>
          <a:noFill/>
          <a:ln>
            <a:noFill/>
          </a:ln>
        </p:spPr>
        <p:txBody>
          <a:bodyPr lIns="91350" tIns="91350" rIns="91350" bIns="91350" anchor="t" anchorCtr="0">
            <a:noAutofit/>
          </a:bodyPr>
          <a:lstStyle/>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The goal of the layout was to minimize the area the circuit would take up while still being able to perform as desired.</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The first test we ran once our layout was constructed was the Design Rules Checking (DRC), which checks to make sure our design follows the current rules and conventions used in manufacturing.</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All of the nmos and pmos layers must overlap each other and the </a:t>
            </a:r>
            <a:r>
              <a:rPr lang="en-US" sz="2400" b="0" i="1" u="none" strike="noStrike" cap="none">
                <a:solidFill>
                  <a:srgbClr val="000000"/>
                </a:solidFill>
                <a:latin typeface="Trebuchet MS"/>
                <a:ea typeface="Trebuchet MS"/>
                <a:cs typeface="Trebuchet MS"/>
                <a:sym typeface="Trebuchet MS"/>
              </a:rPr>
              <a:t>VDD</a:t>
            </a:r>
            <a:r>
              <a:rPr lang="en-US" sz="2400" b="0" i="0" u="none" strike="noStrike" cap="none">
                <a:solidFill>
                  <a:srgbClr val="000000"/>
                </a:solidFill>
                <a:latin typeface="Trebuchet MS"/>
                <a:ea typeface="Trebuchet MS"/>
                <a:cs typeface="Trebuchet MS"/>
                <a:sym typeface="Trebuchet MS"/>
              </a:rPr>
              <a:t> and </a:t>
            </a:r>
            <a:r>
              <a:rPr lang="en-US" sz="2400" b="0" i="1" u="none" strike="noStrike" cap="none">
                <a:solidFill>
                  <a:srgbClr val="000000"/>
                </a:solidFill>
                <a:latin typeface="Trebuchet MS"/>
                <a:ea typeface="Trebuchet MS"/>
                <a:cs typeface="Trebuchet MS"/>
                <a:sym typeface="Trebuchet MS"/>
              </a:rPr>
              <a:t>VSS</a:t>
            </a:r>
            <a:r>
              <a:rPr lang="en-US" sz="2400" b="0" i="0" u="none" strike="noStrike" cap="none">
                <a:solidFill>
                  <a:srgbClr val="000000"/>
                </a:solidFill>
                <a:latin typeface="Trebuchet MS"/>
                <a:ea typeface="Trebuchet MS"/>
                <a:cs typeface="Trebuchet MS"/>
                <a:sym typeface="Trebuchet MS"/>
              </a:rPr>
              <a:t> must all be formed into one bar across all instances respectively to create one continuous circuit. </a:t>
            </a:r>
          </a:p>
        </p:txBody>
      </p:sp>
      <p:sp>
        <p:nvSpPr>
          <p:cNvPr id="147" name="Shape 147"/>
          <p:cNvSpPr txBox="1"/>
          <p:nvPr/>
        </p:nvSpPr>
        <p:spPr>
          <a:xfrm>
            <a:off x="22255654" y="15185306"/>
            <a:ext cx="10052100" cy="4362300"/>
          </a:xfrm>
          <a:prstGeom prst="rect">
            <a:avLst/>
          </a:prstGeom>
          <a:noFill/>
          <a:ln>
            <a:noFill/>
          </a:ln>
        </p:spPr>
        <p:txBody>
          <a:bodyPr lIns="91350" tIns="91350" rIns="91350" bIns="91350" anchor="t" anchorCtr="0">
            <a:noAutofit/>
          </a:bodyPr>
          <a:lstStyle/>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A Monte Carlo failure rate netlist program was used to test each set of values recorded in the optimization process.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Each set of our values was run at 1000 iterations to ensure reliability of the circuit to within 0.1% accuracy.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We looked for values that passed simulations with 0% failure rate, which meant a minimum of 99.9% reliability.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The optimization for 100 run Monte Carlo yielded best values that had higher delay, lower reliability, and lower area.</a:t>
            </a:r>
          </a:p>
        </p:txBody>
      </p:sp>
      <p:sp>
        <p:nvSpPr>
          <p:cNvPr id="148" name="Shape 148"/>
          <p:cNvSpPr txBox="1"/>
          <p:nvPr/>
        </p:nvSpPr>
        <p:spPr>
          <a:xfrm>
            <a:off x="11609313" y="24699954"/>
            <a:ext cx="10046999" cy="4124700"/>
          </a:xfrm>
          <a:prstGeom prst="rect">
            <a:avLst/>
          </a:prstGeom>
          <a:noFill/>
          <a:ln>
            <a:noFill/>
          </a:ln>
        </p:spPr>
        <p:txBody>
          <a:bodyPr lIns="91350" tIns="91350" rIns="91350" bIns="91350" anchor="t" anchorCtr="0">
            <a:noAutofit/>
          </a:bodyPr>
          <a:lstStyle/>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Circuit first created as a schematic and exported as HSPICE netlist.</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 Added lines of code to Netlist to measure delay, area, and MTJ orientation.</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Using the netlist, simulations were run of the full circuit where individual transistor widths were adjusted.</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The change in delay due to the changes in transistor widths was then measured for both the Write and Read circuits.</a:t>
            </a:r>
          </a:p>
          <a:p>
            <a:pPr marL="0" marR="0" lvl="0" indent="0" algn="l" rtl="0">
              <a:lnSpc>
                <a:spcPct val="100000"/>
              </a:lnSpc>
              <a:spcBef>
                <a:spcPts val="1000"/>
              </a:spcBef>
              <a:spcAft>
                <a:spcPts val="0"/>
              </a:spcAft>
              <a:buClr>
                <a:srgbClr val="000000"/>
              </a:buClr>
              <a:buSzPct val="25000"/>
              <a:buFont typeface="Trebuchet MS"/>
              <a:buNone/>
            </a:pPr>
            <a:r>
              <a:rPr lang="en-US" sz="2400" b="0" i="0" u="none" strike="noStrike" cap="none">
                <a:solidFill>
                  <a:srgbClr val="000000"/>
                </a:solidFill>
                <a:latin typeface="Trebuchet MS"/>
                <a:ea typeface="Trebuchet MS"/>
                <a:cs typeface="Trebuchet MS"/>
                <a:sym typeface="Trebuchet MS"/>
              </a:rPr>
              <a:t>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p:txBody>
      </p:sp>
      <p:sp>
        <p:nvSpPr>
          <p:cNvPr id="149" name="Shape 149"/>
          <p:cNvSpPr txBox="1"/>
          <p:nvPr/>
        </p:nvSpPr>
        <p:spPr>
          <a:xfrm>
            <a:off x="317477" y="31800621"/>
            <a:ext cx="184800" cy="307800"/>
          </a:xfrm>
          <a:prstGeom prst="rect">
            <a:avLst/>
          </a:prstGeom>
          <a:noFill/>
          <a:ln>
            <a:noFill/>
          </a:ln>
        </p:spPr>
        <p:txBody>
          <a:bodyPr lIns="91350" tIns="45650" rIns="91350" bIns="45650" anchor="t"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pic>
        <p:nvPicPr>
          <p:cNvPr id="150" name="Shape 150"/>
          <p:cNvPicPr preferRelativeResize="0"/>
          <p:nvPr/>
        </p:nvPicPr>
        <p:blipFill rotWithShape="1">
          <a:blip r:embed="rId3">
            <a:alphaModFix/>
          </a:blip>
          <a:srcRect/>
          <a:stretch/>
        </p:blipFill>
        <p:spPr>
          <a:xfrm>
            <a:off x="440579" y="607224"/>
            <a:ext cx="2876100" cy="2876100"/>
          </a:xfrm>
          <a:prstGeom prst="ellipse">
            <a:avLst/>
          </a:prstGeom>
          <a:noFill/>
          <a:ln w="63500" cap="rnd" cmpd="sng">
            <a:solidFill>
              <a:srgbClr val="333333"/>
            </a:solidFill>
            <a:prstDash val="solid"/>
            <a:round/>
            <a:headEnd type="none" w="med" len="med"/>
            <a:tailEnd type="none" w="med" len="med"/>
          </a:ln>
          <a:effectLst>
            <a:outerShdw blurRad="381000" dist="292100" dir="5400000" sx="-80000" sy="-18000" rotWithShape="0">
              <a:srgbClr val="000000">
                <a:alpha val="20390"/>
              </a:srgbClr>
            </a:outerShdw>
          </a:effectLst>
        </p:spPr>
      </p:pic>
      <p:pic>
        <p:nvPicPr>
          <p:cNvPr id="151" name="Shape 151"/>
          <p:cNvPicPr preferRelativeResize="0"/>
          <p:nvPr/>
        </p:nvPicPr>
        <p:blipFill rotWithShape="1">
          <a:blip r:embed="rId4">
            <a:alphaModFix/>
          </a:blip>
          <a:srcRect/>
          <a:stretch/>
        </p:blipFill>
        <p:spPr>
          <a:xfrm>
            <a:off x="40574528" y="607224"/>
            <a:ext cx="2876100" cy="2876100"/>
          </a:xfrm>
          <a:prstGeom prst="ellipse">
            <a:avLst/>
          </a:prstGeom>
          <a:noFill/>
          <a:ln w="63500" cap="rnd" cmpd="sng">
            <a:solidFill>
              <a:srgbClr val="333333"/>
            </a:solidFill>
            <a:prstDash val="solid"/>
            <a:round/>
            <a:headEnd type="none" w="med" len="med"/>
            <a:tailEnd type="none" w="med" len="med"/>
          </a:ln>
          <a:effectLst>
            <a:outerShdw blurRad="381000" dist="292100" dir="5400000" sx="-80000" sy="-18000" rotWithShape="0">
              <a:srgbClr val="000000">
                <a:alpha val="20390"/>
              </a:srgbClr>
            </a:outerShdw>
          </a:effectLst>
        </p:spPr>
      </p:pic>
      <p:sp>
        <p:nvSpPr>
          <p:cNvPr id="152" name="Shape 152"/>
          <p:cNvSpPr/>
          <p:nvPr/>
        </p:nvSpPr>
        <p:spPr>
          <a:xfrm>
            <a:off x="317482" y="0"/>
            <a:ext cx="2652900" cy="45600"/>
          </a:xfrm>
          <a:prstGeom prst="rect">
            <a:avLst/>
          </a:prstGeom>
          <a:solidFill>
            <a:schemeClr val="accent1"/>
          </a:solidFill>
          <a:ln w="25400" cap="flat" cmpd="sng">
            <a:solidFill>
              <a:srgbClr val="5C982B"/>
            </a:solidFill>
            <a:prstDash val="solid"/>
            <a:round/>
            <a:headEnd type="none" w="med" len="med"/>
            <a:tailEnd type="none" w="med" len="med"/>
          </a:ln>
        </p:spPr>
        <p:txBody>
          <a:bodyPr lIns="91350" tIns="45650" rIns="91350" bIns="4565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rgbClr val="FFFFFF"/>
              </a:solidFill>
              <a:latin typeface="Arial"/>
              <a:ea typeface="Arial"/>
              <a:cs typeface="Arial"/>
              <a:sym typeface="Arial"/>
            </a:endParaRPr>
          </a:p>
        </p:txBody>
      </p:sp>
      <p:sp>
        <p:nvSpPr>
          <p:cNvPr id="153" name="Shape 153"/>
          <p:cNvSpPr txBox="1"/>
          <p:nvPr/>
        </p:nvSpPr>
        <p:spPr>
          <a:xfrm>
            <a:off x="6349748" y="12420975"/>
            <a:ext cx="4128000" cy="3215700"/>
          </a:xfrm>
          <a:prstGeom prst="rect">
            <a:avLst/>
          </a:prstGeom>
          <a:noFill/>
          <a:ln>
            <a:noFill/>
          </a:ln>
        </p:spPr>
        <p:txBody>
          <a:bodyPr lIns="91350" tIns="91350" rIns="91350" bIns="91350" anchor="t"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54" name="Shape 154"/>
          <p:cNvSpPr txBox="1"/>
          <p:nvPr/>
        </p:nvSpPr>
        <p:spPr>
          <a:xfrm>
            <a:off x="946129" y="25601298"/>
            <a:ext cx="10047000" cy="2876100"/>
          </a:xfrm>
          <a:prstGeom prst="rect">
            <a:avLst/>
          </a:prstGeom>
          <a:noFill/>
          <a:ln>
            <a:noFill/>
          </a:ln>
        </p:spPr>
        <p:txBody>
          <a:bodyPr lIns="91350" tIns="91350" rIns="91350" bIns="91350" anchor="t" anchorCtr="0">
            <a:noAutofit/>
          </a:bodyPr>
          <a:lstStyle/>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The precharge latch consists of  two MTJs as resistive memory cells to hold our data as binary one or zero.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The outputs are the voltage out referenced as Q for the left side of the circuit and Q’ for the right side of the circuit.  There are four inputs for the write; WEN1, WEN2, WEN3, and WEN4.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p:txBody>
      </p:sp>
      <p:pic>
        <p:nvPicPr>
          <p:cNvPr id="155" name="Shape 155"/>
          <p:cNvPicPr preferRelativeResize="0"/>
          <p:nvPr/>
        </p:nvPicPr>
        <p:blipFill rotWithShape="1">
          <a:blip r:embed="rId5">
            <a:alphaModFix/>
          </a:blip>
          <a:srcRect l="1447" t="4609" r="2074" b="3941"/>
          <a:stretch/>
        </p:blipFill>
        <p:spPr>
          <a:xfrm>
            <a:off x="5546500" y="19867975"/>
            <a:ext cx="5335200" cy="3354600"/>
          </a:xfrm>
          <a:prstGeom prst="rect">
            <a:avLst/>
          </a:prstGeom>
          <a:noFill/>
          <a:ln>
            <a:noFill/>
          </a:ln>
        </p:spPr>
      </p:pic>
      <p:graphicFrame>
        <p:nvGraphicFramePr>
          <p:cNvPr id="156" name="Shape 156"/>
          <p:cNvGraphicFramePr/>
          <p:nvPr/>
        </p:nvGraphicFramePr>
        <p:xfrm>
          <a:off x="13010679" y="8478854"/>
          <a:ext cx="6858675" cy="2372360"/>
        </p:xfrm>
        <a:graphic>
          <a:graphicData uri="http://schemas.openxmlformats.org/drawingml/2006/table">
            <a:tbl>
              <a:tblPr>
                <a:noFill/>
                <a:tableStyleId>{ED43B4AC-57BE-4063-B168-3C789BC2168E}</a:tableStyleId>
              </a:tblPr>
              <a:tblGrid>
                <a:gridCol w="1252975"/>
                <a:gridCol w="1033200"/>
                <a:gridCol w="1143125"/>
                <a:gridCol w="1143125"/>
                <a:gridCol w="1143125"/>
                <a:gridCol w="1143125"/>
              </a:tblGrid>
              <a:tr h="642250">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b="1" u="none" strike="noStrike" cap="none">
                          <a:latin typeface="Times New Roman"/>
                          <a:ea typeface="Times New Roman"/>
                          <a:cs typeface="Times New Roman"/>
                          <a:sym typeface="Times New Roman"/>
                        </a:rPr>
                        <a:t>Bit-Line (Data) </a:t>
                      </a:r>
                    </a:p>
                  </a:txBody>
                  <a:tcPr marL="63500" marR="63500" marT="63500" marB="63500">
                    <a:solidFill>
                      <a:srgbClr val="FFE599"/>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b="1" u="none" strike="noStrike" cap="none">
                          <a:latin typeface="Times New Roman"/>
                          <a:ea typeface="Times New Roman"/>
                          <a:cs typeface="Times New Roman"/>
                          <a:sym typeface="Times New Roman"/>
                        </a:rPr>
                        <a:t>Wen</a:t>
                      </a:r>
                    </a:p>
                  </a:txBody>
                  <a:tcPr marL="63500" marR="63500" marT="63500" marB="63500">
                    <a:solidFill>
                      <a:srgbClr val="FFE599"/>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WEN1</a:t>
                      </a:r>
                    </a:p>
                  </a:txBody>
                  <a:tcPr marL="63500" marR="63500" marT="63500" marB="63500">
                    <a:solidFill>
                      <a:srgbClr val="FFE599"/>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WEN2</a:t>
                      </a:r>
                    </a:p>
                  </a:txBody>
                  <a:tcPr marL="63500" marR="63500" marT="63500" marB="63500">
                    <a:solidFill>
                      <a:srgbClr val="FFE599"/>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WEN3</a:t>
                      </a:r>
                    </a:p>
                  </a:txBody>
                  <a:tcPr marL="63500" marR="63500" marT="63500" marB="63500">
                    <a:solidFill>
                      <a:srgbClr val="FFE599"/>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WEN4</a:t>
                      </a:r>
                    </a:p>
                  </a:txBody>
                  <a:tcPr marL="63500" marR="63500" marT="63500" marB="63500">
                    <a:solidFill>
                      <a:srgbClr val="FFE599"/>
                    </a:solidFill>
                  </a:tcPr>
                </a:tc>
              </a:tr>
              <a:tr h="379525">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b="1" u="none" strike="noStrike" cap="none">
                          <a:latin typeface="Times New Roman"/>
                          <a:ea typeface="Times New Roman"/>
                          <a:cs typeface="Times New Roman"/>
                          <a:sym typeface="Times New Roman"/>
                        </a:rPr>
                        <a:t>0</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b="1" u="none" strike="noStrike" cap="none">
                          <a:latin typeface="Times New Roman"/>
                          <a:ea typeface="Times New Roman"/>
                          <a:cs typeface="Times New Roman"/>
                          <a:sym typeface="Times New Roman"/>
                        </a:rPr>
                        <a:t>0</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1</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0</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1</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0</a:t>
                      </a:r>
                    </a:p>
                  </a:txBody>
                  <a:tcPr marL="63500" marR="63500" marT="63500" marB="63500">
                    <a:solidFill>
                      <a:srgbClr val="FFF2CC"/>
                    </a:solidFill>
                  </a:tcPr>
                </a:tc>
              </a:tr>
              <a:tr h="379525">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b="1" u="none" strike="noStrike" cap="none">
                          <a:latin typeface="Times New Roman"/>
                          <a:ea typeface="Times New Roman"/>
                          <a:cs typeface="Times New Roman"/>
                          <a:sym typeface="Times New Roman"/>
                        </a:rPr>
                        <a:t>0</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b="1" u="none" strike="noStrike" cap="none">
                          <a:latin typeface="Times New Roman"/>
                          <a:ea typeface="Times New Roman"/>
                          <a:cs typeface="Times New Roman"/>
                          <a:sym typeface="Times New Roman"/>
                        </a:rPr>
                        <a:t>1</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1</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1</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0</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0</a:t>
                      </a:r>
                    </a:p>
                  </a:txBody>
                  <a:tcPr marL="63500" marR="63500" marT="63500" marB="63500">
                    <a:solidFill>
                      <a:srgbClr val="FFF2CC"/>
                    </a:solidFill>
                  </a:tcPr>
                </a:tc>
              </a:tr>
              <a:tr h="379525">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b="1" u="none" strike="noStrike" cap="none">
                          <a:latin typeface="Times New Roman"/>
                          <a:ea typeface="Times New Roman"/>
                          <a:cs typeface="Times New Roman"/>
                          <a:sym typeface="Times New Roman"/>
                        </a:rPr>
                        <a:t>1</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b="1" u="none" strike="noStrike" cap="none">
                          <a:latin typeface="Times New Roman"/>
                          <a:ea typeface="Times New Roman"/>
                          <a:cs typeface="Times New Roman"/>
                          <a:sym typeface="Times New Roman"/>
                        </a:rPr>
                        <a:t>0</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1</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0</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1</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0</a:t>
                      </a:r>
                    </a:p>
                  </a:txBody>
                  <a:tcPr marL="63500" marR="63500" marT="63500" marB="63500">
                    <a:solidFill>
                      <a:srgbClr val="FFF2CC"/>
                    </a:solidFill>
                  </a:tcPr>
                </a:tc>
              </a:tr>
              <a:tr h="379525">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b="1" u="none" strike="noStrike" cap="none">
                          <a:latin typeface="Times New Roman"/>
                          <a:ea typeface="Times New Roman"/>
                          <a:cs typeface="Times New Roman"/>
                          <a:sym typeface="Times New Roman"/>
                        </a:rPr>
                        <a:t>1</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b="1" u="none" strike="noStrike" cap="none">
                          <a:latin typeface="Times New Roman"/>
                          <a:ea typeface="Times New Roman"/>
                          <a:cs typeface="Times New Roman"/>
                          <a:sym typeface="Times New Roman"/>
                        </a:rPr>
                        <a:t>1</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0</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0</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1</a:t>
                      </a:r>
                    </a:p>
                  </a:txBody>
                  <a:tcPr marL="63500" marR="63500" marT="63500" marB="63500">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US" sz="1900" u="none" strike="noStrike" cap="none">
                          <a:latin typeface="Times New Roman"/>
                          <a:ea typeface="Times New Roman"/>
                          <a:cs typeface="Times New Roman"/>
                          <a:sym typeface="Times New Roman"/>
                        </a:rPr>
                        <a:t>1</a:t>
                      </a:r>
                    </a:p>
                  </a:txBody>
                  <a:tcPr marL="63500" marR="63500" marT="63500" marB="63500">
                    <a:solidFill>
                      <a:srgbClr val="FFF2CC"/>
                    </a:solidFill>
                  </a:tcPr>
                </a:tc>
              </a:tr>
            </a:tbl>
          </a:graphicData>
        </a:graphic>
      </p:graphicFrame>
      <p:sp>
        <p:nvSpPr>
          <p:cNvPr id="157" name="Shape 157"/>
          <p:cNvSpPr txBox="1"/>
          <p:nvPr/>
        </p:nvSpPr>
        <p:spPr>
          <a:xfrm>
            <a:off x="11630979" y="11704277"/>
            <a:ext cx="4939800" cy="5516399"/>
          </a:xfrm>
          <a:prstGeom prst="rect">
            <a:avLst/>
          </a:prstGeom>
          <a:noFill/>
          <a:ln>
            <a:noFill/>
          </a:ln>
        </p:spPr>
        <p:txBody>
          <a:bodyPr lIns="91350" tIns="91350" rIns="91350" bIns="9135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a:solidFill>
                  <a:srgbClr val="000000"/>
                </a:solidFill>
                <a:latin typeface="Trebuchet MS"/>
                <a:ea typeface="Trebuchet MS"/>
                <a:cs typeface="Trebuchet MS"/>
                <a:sym typeface="Trebuchet MS"/>
              </a:rPr>
              <a:t>Write Operations</a:t>
            </a:r>
          </a:p>
          <a:p>
            <a:pPr marL="456910" marR="0" lvl="0" indent="-393410" algn="l" rtl="0">
              <a:lnSpc>
                <a:spcPct val="100000"/>
              </a:lnSpc>
              <a:spcBef>
                <a:spcPts val="100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When writing a 0 1 to the pair of MTJs, WEN1 and WEN2 are low, the top NMOS transistors are on, and the top of the circuit is connected to ground while WEN3 allows the bottom PMOS to turn on. </a:t>
            </a:r>
          </a:p>
          <a:p>
            <a:pPr marL="0" marR="0" lvl="0" indent="0" algn="l" rtl="0">
              <a:lnSpc>
                <a:spcPct val="100000"/>
              </a:lnSpc>
              <a:spcBef>
                <a:spcPts val="100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 When writing 1 0 to the pair of MTJs, WEN1 and WEN2 are high which allows VDD to be present at the top of the circuit.</a:t>
            </a:r>
          </a:p>
        </p:txBody>
      </p:sp>
      <p:sp>
        <p:nvSpPr>
          <p:cNvPr id="158" name="Shape 158"/>
          <p:cNvSpPr txBox="1"/>
          <p:nvPr/>
        </p:nvSpPr>
        <p:spPr>
          <a:xfrm>
            <a:off x="934405" y="6644174"/>
            <a:ext cx="4764900" cy="2732400"/>
          </a:xfrm>
          <a:prstGeom prst="rect">
            <a:avLst/>
          </a:prstGeom>
          <a:noFill/>
          <a:ln>
            <a:noFill/>
          </a:ln>
        </p:spPr>
        <p:txBody>
          <a:bodyPr lIns="91350" tIns="91350" rIns="91350" bIns="91350" anchor="t" anchorCtr="0">
            <a:noAutofit/>
          </a:bodyPr>
          <a:lstStyle/>
          <a:p>
            <a:pPr marL="456910" marR="0" lvl="0" indent="-368010" algn="l" rtl="0">
              <a:lnSpc>
                <a:spcPct val="9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Modern Semiconductor industry is vulnerable to IP fraud and reverse engineering due to low hardware security and IC fabrication foundries outsourcing semiconductor design.</a:t>
            </a:r>
          </a:p>
        </p:txBody>
      </p:sp>
      <p:sp>
        <p:nvSpPr>
          <p:cNvPr id="159" name="Shape 159"/>
          <p:cNvSpPr txBox="1"/>
          <p:nvPr/>
        </p:nvSpPr>
        <p:spPr>
          <a:xfrm>
            <a:off x="16645578" y="11687882"/>
            <a:ext cx="5012100" cy="6321000"/>
          </a:xfrm>
          <a:prstGeom prst="rect">
            <a:avLst/>
          </a:prstGeom>
          <a:noFill/>
          <a:ln>
            <a:noFill/>
          </a:ln>
        </p:spPr>
        <p:txBody>
          <a:bodyPr lIns="91350" tIns="91350" rIns="91350" bIns="9135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2400" b="0" i="0" u="none" strike="noStrike" cap="none">
                <a:solidFill>
                  <a:srgbClr val="000000"/>
                </a:solidFill>
                <a:latin typeface="Trebuchet MS"/>
                <a:ea typeface="Trebuchet MS"/>
                <a:cs typeface="Trebuchet MS"/>
                <a:sym typeface="Trebuchet MS"/>
              </a:rPr>
              <a:t>Read Operations</a:t>
            </a:r>
          </a:p>
          <a:p>
            <a:pPr marL="456910" marR="0" lvl="0" indent="-393410" algn="l" rtl="0">
              <a:lnSpc>
                <a:spcPct val="100000"/>
              </a:lnSpc>
              <a:spcBef>
                <a:spcPts val="100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During the pre-charge phase sense enable is low and the PMOS at the top of the circuit allows the circuit to be pre-charged with VDD while the NMOS that connects to ground is not active. </a:t>
            </a:r>
          </a:p>
          <a:p>
            <a:pPr marL="0" marR="0" lvl="0" indent="0" algn="l" rtl="0">
              <a:lnSpc>
                <a:spcPct val="100000"/>
              </a:lnSpc>
              <a:spcBef>
                <a:spcPts val="100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 During the evaluation phase sense enable is high and the VDD PMOS is inactive while the Grounding NMOS is active and allows the circuit to connect to ground.</a:t>
            </a:r>
          </a:p>
        </p:txBody>
      </p:sp>
      <p:pic>
        <p:nvPicPr>
          <p:cNvPr id="160" name="Shape 160" descr="FailureRateVsDelayVsArea3D_600jpg.jpg"/>
          <p:cNvPicPr preferRelativeResize="0"/>
          <p:nvPr/>
        </p:nvPicPr>
        <p:blipFill rotWithShape="1">
          <a:blip r:embed="rId6">
            <a:alphaModFix/>
          </a:blip>
          <a:srcRect/>
          <a:stretch/>
        </p:blipFill>
        <p:spPr>
          <a:xfrm>
            <a:off x="22790556" y="19513550"/>
            <a:ext cx="8810100" cy="4784400"/>
          </a:xfrm>
          <a:prstGeom prst="rect">
            <a:avLst/>
          </a:prstGeom>
          <a:noFill/>
          <a:ln>
            <a:noFill/>
          </a:ln>
        </p:spPr>
      </p:pic>
      <p:sp>
        <p:nvSpPr>
          <p:cNvPr id="161" name="Shape 161"/>
          <p:cNvSpPr txBox="1"/>
          <p:nvPr/>
        </p:nvSpPr>
        <p:spPr>
          <a:xfrm>
            <a:off x="22260626" y="6693434"/>
            <a:ext cx="3915300" cy="3354600"/>
          </a:xfrm>
          <a:prstGeom prst="rect">
            <a:avLst/>
          </a:prstGeom>
          <a:noFill/>
          <a:ln>
            <a:noFill/>
          </a:ln>
        </p:spPr>
        <p:txBody>
          <a:bodyPr lIns="91350" tIns="91350" rIns="91350" bIns="91350" anchor="t" anchorCtr="0">
            <a:noAutofit/>
          </a:bodyPr>
          <a:lstStyle/>
          <a:p>
            <a:pPr marL="0" marR="0" lvl="0" indent="0" algn="l" rtl="0">
              <a:lnSpc>
                <a:spcPct val="100000"/>
              </a:lnSpc>
              <a:spcBef>
                <a:spcPts val="0"/>
              </a:spcBef>
              <a:spcAft>
                <a:spcPts val="0"/>
              </a:spcAft>
              <a:buClr>
                <a:srgbClr val="000000"/>
              </a:buClr>
              <a:buFont typeface="Arial"/>
              <a:buNone/>
            </a:pPr>
            <a:endParaRPr sz="2400" b="1"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We ran multivariable simulations with four variables to see how the transistor values are affected and to find accurate width values.</a:t>
            </a: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Trebuchet MS"/>
              <a:ea typeface="Trebuchet MS"/>
              <a:cs typeface="Trebuchet MS"/>
              <a:sym typeface="Trebuchet MS"/>
            </a:endParaRPr>
          </a:p>
        </p:txBody>
      </p:sp>
      <p:sp>
        <p:nvSpPr>
          <p:cNvPr id="162" name="Shape 162"/>
          <p:cNvSpPr txBox="1"/>
          <p:nvPr/>
        </p:nvSpPr>
        <p:spPr>
          <a:xfrm>
            <a:off x="12443375" y="4952233"/>
            <a:ext cx="8387700" cy="307800"/>
          </a:xfrm>
          <a:prstGeom prst="rect">
            <a:avLst/>
          </a:prstGeom>
          <a:noFill/>
          <a:ln>
            <a:noFill/>
          </a:ln>
        </p:spPr>
        <p:txBody>
          <a:bodyPr lIns="91350" tIns="91350" rIns="91350" bIns="91350" anchor="t"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rgbClr val="000000"/>
              </a:solidFill>
              <a:latin typeface="Arial"/>
              <a:ea typeface="Arial"/>
              <a:cs typeface="Arial"/>
              <a:sym typeface="Arial"/>
            </a:endParaRPr>
          </a:p>
        </p:txBody>
      </p:sp>
      <p:sp>
        <p:nvSpPr>
          <p:cNvPr id="163" name="Shape 163"/>
          <p:cNvSpPr txBox="1"/>
          <p:nvPr/>
        </p:nvSpPr>
        <p:spPr>
          <a:xfrm>
            <a:off x="22260623" y="10290875"/>
            <a:ext cx="10047000" cy="1766700"/>
          </a:xfrm>
          <a:prstGeom prst="rect">
            <a:avLst/>
          </a:prstGeom>
          <a:noFill/>
          <a:ln>
            <a:noFill/>
          </a:ln>
        </p:spPr>
        <p:txBody>
          <a:bodyPr lIns="91350" tIns="91350" rIns="91350" bIns="91350" anchor="t"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2400" b="1" i="0" u="none" strike="noStrike" cap="none">
                <a:solidFill>
                  <a:srgbClr val="000000"/>
                </a:solidFill>
                <a:latin typeface="Trebuchet MS"/>
                <a:ea typeface="Trebuchet MS"/>
                <a:cs typeface="Trebuchet MS"/>
                <a:sym typeface="Trebuchet MS"/>
              </a:rPr>
              <a:t>Optimization of read (12 Transistors)</a:t>
            </a:r>
          </a:p>
          <a:p>
            <a:pPr marL="0" marR="0" lvl="0" indent="0" algn="l" rtl="0">
              <a:lnSpc>
                <a:spcPct val="100000"/>
              </a:lnSpc>
              <a:spcBef>
                <a:spcPts val="0"/>
              </a:spcBef>
              <a:spcAft>
                <a:spcPts val="0"/>
              </a:spcAft>
              <a:buClr>
                <a:srgbClr val="000000"/>
              </a:buClr>
              <a:buFont typeface="Arial"/>
              <a:buNone/>
            </a:pPr>
            <a:endParaRPr sz="2400" b="1"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Optimization of the read cycle was performed by using HSpice and a netlist that allowed delay and area to be used as weighted goals. </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pic>
        <p:nvPicPr>
          <p:cNvPr id="164" name="Shape 164"/>
          <p:cNvPicPr preferRelativeResize="0"/>
          <p:nvPr/>
        </p:nvPicPr>
        <p:blipFill rotWithShape="1">
          <a:blip r:embed="rId7">
            <a:alphaModFix/>
          </a:blip>
          <a:srcRect l="6675" r="13764"/>
          <a:stretch/>
        </p:blipFill>
        <p:spPr>
          <a:xfrm>
            <a:off x="6132223" y="13194909"/>
            <a:ext cx="4373100" cy="3354600"/>
          </a:xfrm>
          <a:prstGeom prst="rect">
            <a:avLst/>
          </a:prstGeom>
          <a:noFill/>
          <a:ln>
            <a:noFill/>
          </a:ln>
        </p:spPr>
      </p:pic>
      <p:pic>
        <p:nvPicPr>
          <p:cNvPr id="165" name="Shape 165"/>
          <p:cNvPicPr preferRelativeResize="0"/>
          <p:nvPr/>
        </p:nvPicPr>
        <p:blipFill rotWithShape="1">
          <a:blip r:embed="rId8">
            <a:alphaModFix/>
          </a:blip>
          <a:srcRect/>
          <a:stretch/>
        </p:blipFill>
        <p:spPr>
          <a:xfrm>
            <a:off x="1552850" y="28552655"/>
            <a:ext cx="8810100" cy="2667000"/>
          </a:xfrm>
          <a:prstGeom prst="rect">
            <a:avLst/>
          </a:prstGeom>
          <a:noFill/>
          <a:ln w="9525" cap="flat" cmpd="sng">
            <a:solidFill>
              <a:srgbClr val="FFFFFF"/>
            </a:solidFill>
            <a:prstDash val="solid"/>
            <a:round/>
            <a:headEnd type="none" w="med" len="med"/>
            <a:tailEnd type="none" w="med" len="med"/>
          </a:ln>
        </p:spPr>
      </p:pic>
      <p:sp>
        <p:nvSpPr>
          <p:cNvPr id="166" name="Shape 166"/>
          <p:cNvSpPr txBox="1"/>
          <p:nvPr/>
        </p:nvSpPr>
        <p:spPr>
          <a:xfrm>
            <a:off x="16471626" y="6693429"/>
            <a:ext cx="5186100" cy="1766700"/>
          </a:xfrm>
          <a:prstGeom prst="rect">
            <a:avLst/>
          </a:prstGeom>
          <a:noFill/>
          <a:ln>
            <a:noFill/>
          </a:ln>
        </p:spPr>
        <p:txBody>
          <a:bodyPr lIns="91350" tIns="91350" rIns="91350" bIns="91350" anchor="t" anchorCtr="0">
            <a:noAutofit/>
          </a:bodyPr>
          <a:lstStyle/>
          <a:p>
            <a:pPr marL="456910" marR="0" lvl="0" indent="-2410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Depending on the direction of the current, values (either 0 or 1) are introduced for the Data and the Write Enable (1-4). </a:t>
            </a:r>
          </a:p>
          <a:p>
            <a:pPr marL="0" marR="0" lvl="0" indent="0" algn="just" rtl="0">
              <a:lnSpc>
                <a:spcPct val="100000"/>
              </a:lnSpc>
              <a:spcBef>
                <a:spcPts val="200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67" name="Shape 167"/>
          <p:cNvSpPr txBox="1"/>
          <p:nvPr/>
        </p:nvSpPr>
        <p:spPr>
          <a:xfrm>
            <a:off x="33633465" y="28105225"/>
            <a:ext cx="8810100" cy="3695400"/>
          </a:xfrm>
          <a:prstGeom prst="rect">
            <a:avLst/>
          </a:prstGeom>
          <a:noFill/>
          <a:ln>
            <a:noFill/>
          </a:ln>
        </p:spPr>
        <p:txBody>
          <a:bodyPr lIns="91350" tIns="91350" rIns="91350" bIns="9135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9. Acknowledgements  </a:t>
            </a:r>
          </a:p>
          <a:p>
            <a:pPr marL="0" marR="0" lvl="0" indent="0" algn="l" rtl="0">
              <a:lnSpc>
                <a:spcPct val="100000"/>
              </a:lnSpc>
              <a:spcBef>
                <a:spcPts val="0"/>
              </a:spcBef>
              <a:spcAft>
                <a:spcPts val="0"/>
              </a:spcAft>
              <a:buClr>
                <a:srgbClr val="000000"/>
              </a:buClr>
              <a:buSzPct val="25000"/>
              <a:buFont typeface="Trebuchet MS"/>
              <a:buNone/>
            </a:pPr>
            <a:r>
              <a:rPr lang="en-US" sz="2400" b="0" i="0" u="none" strike="noStrike" cap="none">
                <a:solidFill>
                  <a:srgbClr val="000000"/>
                </a:solidFill>
                <a:latin typeface="Trebuchet MS"/>
                <a:ea typeface="Trebuchet MS"/>
                <a:cs typeface="Trebuchet MS"/>
                <a:sym typeface="Trebuchet MS"/>
              </a:rPr>
              <a:t>Thank you to Dr. Hamid Mahmoodi and Ali Attaran for mentoring us in this project with technical, aesthetic, and presentation guidance. Thank you to Synopsys for providing EDA licenses to NECRL and to DARPA for continued funding for this research. We are very grateful for this opportunity brought to us by Dr. Amelito Enriquez and the ASPIRES program.</a:t>
            </a:r>
          </a:p>
          <a:p>
            <a:pPr marL="0" marR="0" lvl="0" indent="0" algn="l" rtl="0">
              <a:lnSpc>
                <a:spcPct val="100000"/>
              </a:lnSpc>
              <a:spcBef>
                <a:spcPts val="0"/>
              </a:spcBef>
              <a:spcAft>
                <a:spcPts val="0"/>
              </a:spcAft>
              <a:buClr>
                <a:srgbClr val="000000"/>
              </a:buClr>
              <a:buFont typeface="Arial"/>
              <a:buNone/>
            </a:pPr>
            <a:endParaRPr sz="2400" b="1" i="0" u="none" strike="noStrike" cap="none">
              <a:solidFill>
                <a:srgbClr val="000000"/>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Font typeface="Arial"/>
              <a:buNone/>
            </a:pPr>
            <a:endParaRPr sz="2400" b="1" i="0" u="none" strike="noStrike" cap="none">
              <a:solidFill>
                <a:srgbClr val="000000"/>
              </a:solidFill>
              <a:latin typeface="Trebuchet MS"/>
              <a:ea typeface="Trebuchet MS"/>
              <a:cs typeface="Trebuchet MS"/>
              <a:sym typeface="Trebuchet MS"/>
            </a:endParaRPr>
          </a:p>
        </p:txBody>
      </p:sp>
      <p:sp>
        <p:nvSpPr>
          <p:cNvPr id="168" name="Shape 168"/>
          <p:cNvSpPr txBox="1"/>
          <p:nvPr/>
        </p:nvSpPr>
        <p:spPr>
          <a:xfrm>
            <a:off x="11592478" y="23080196"/>
            <a:ext cx="10052099" cy="911700"/>
          </a:xfrm>
          <a:prstGeom prst="rect">
            <a:avLst/>
          </a:prstGeom>
          <a:noFill/>
          <a:ln>
            <a:noFill/>
          </a:ln>
        </p:spPr>
        <p:txBody>
          <a:bodyPr lIns="91350" tIns="91350" rIns="91350" bIns="91350" anchor="t"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5. Methodology</a:t>
            </a:r>
          </a:p>
        </p:txBody>
      </p:sp>
      <p:sp>
        <p:nvSpPr>
          <p:cNvPr id="169" name="Shape 169"/>
          <p:cNvSpPr txBox="1"/>
          <p:nvPr/>
        </p:nvSpPr>
        <p:spPr>
          <a:xfrm>
            <a:off x="33220100" y="10290875"/>
            <a:ext cx="8810100" cy="6321000"/>
          </a:xfrm>
          <a:prstGeom prst="rect">
            <a:avLst/>
          </a:prstGeom>
          <a:noFill/>
          <a:ln>
            <a:noFill/>
          </a:ln>
        </p:spPr>
        <p:txBody>
          <a:bodyPr lIns="91350" tIns="91350" rIns="91350" bIns="9135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R="0" lvl="0" algn="l" rtl="0">
              <a:lnSpc>
                <a:spcPct val="100000"/>
              </a:lnSpc>
              <a:spcBef>
                <a:spcPts val="0"/>
              </a:spcBef>
              <a:spcAft>
                <a:spcPts val="0"/>
              </a:spcAft>
              <a:buNone/>
            </a:pPr>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Post Layout write path was rerun with parasitics and results showed the unideal delay of 3.5ns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Post Layout Read Path with parasitics had a delay of 168ps with sensing power of 42.4009 μW. Leakage Power was very low at 1.5594μW at SE frequency of 250 MHz</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Post-Layout 1000 iteration Monte Carlo run with parasitics yielded 100% pass rate for both Write and Read Operations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p:txBody>
      </p:sp>
      <p:sp>
        <p:nvSpPr>
          <p:cNvPr id="170" name="Shape 170"/>
          <p:cNvSpPr txBox="1"/>
          <p:nvPr/>
        </p:nvSpPr>
        <p:spPr>
          <a:xfrm>
            <a:off x="929304" y="9341875"/>
            <a:ext cx="10052100" cy="1944300"/>
          </a:xfrm>
          <a:prstGeom prst="rect">
            <a:avLst/>
          </a:prstGeom>
          <a:noFill/>
          <a:ln>
            <a:noFill/>
          </a:ln>
        </p:spPr>
        <p:txBody>
          <a:bodyPr lIns="91350" tIns="91350" rIns="91350" bIns="91350" anchor="t" anchorCtr="0">
            <a:noAutofit/>
          </a:bodyPr>
          <a:lstStyle/>
          <a:p>
            <a:pPr marL="0" marR="0" lvl="0" indent="0" algn="l" rtl="0">
              <a:lnSpc>
                <a:spcPct val="9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68010" algn="l" rtl="0">
              <a:lnSpc>
                <a:spcPct val="9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STT technology poses as a great potential solution. It can be used to improve hardware security by implementing fast, reconfigurable logic to IC design.</a:t>
            </a:r>
            <a:br>
              <a:rPr lang="en-US" sz="2400" b="0" i="0" u="none" strike="noStrike" cap="none">
                <a:solidFill>
                  <a:srgbClr val="000000"/>
                </a:solidFill>
                <a:latin typeface="Trebuchet MS"/>
                <a:ea typeface="Trebuchet MS"/>
                <a:cs typeface="Trebuchet MS"/>
                <a:sym typeface="Trebuchet MS"/>
              </a:rPr>
            </a:br>
            <a:endParaRPr lang="en-US" sz="2400" b="0" i="0" u="none" strike="noStrike" cap="none">
              <a:solidFill>
                <a:srgbClr val="000000"/>
              </a:solidFill>
              <a:latin typeface="Trebuchet MS"/>
              <a:ea typeface="Trebuchet MS"/>
              <a:cs typeface="Trebuchet MS"/>
              <a:sym typeface="Trebuchet MS"/>
            </a:endParaRPr>
          </a:p>
        </p:txBody>
      </p:sp>
      <p:pic>
        <p:nvPicPr>
          <p:cNvPr id="171" name="Shape 171"/>
          <p:cNvPicPr preferRelativeResize="0"/>
          <p:nvPr/>
        </p:nvPicPr>
        <p:blipFill rotWithShape="1">
          <a:blip r:embed="rId9">
            <a:alphaModFix/>
          </a:blip>
          <a:srcRect/>
          <a:stretch/>
        </p:blipFill>
        <p:spPr>
          <a:xfrm>
            <a:off x="5699298" y="6746536"/>
            <a:ext cx="5080200" cy="2695500"/>
          </a:xfrm>
          <a:prstGeom prst="rect">
            <a:avLst/>
          </a:prstGeom>
          <a:noFill/>
          <a:ln>
            <a:noFill/>
          </a:ln>
        </p:spPr>
      </p:pic>
      <p:pic>
        <p:nvPicPr>
          <p:cNvPr id="172" name="Shape 172"/>
          <p:cNvPicPr preferRelativeResize="0"/>
          <p:nvPr/>
        </p:nvPicPr>
        <p:blipFill rotWithShape="1">
          <a:blip r:embed="rId10">
            <a:alphaModFix/>
          </a:blip>
          <a:srcRect/>
          <a:stretch/>
        </p:blipFill>
        <p:spPr>
          <a:xfrm>
            <a:off x="26887350" y="11933409"/>
            <a:ext cx="5186100" cy="2270700"/>
          </a:xfrm>
          <a:prstGeom prst="rect">
            <a:avLst/>
          </a:prstGeom>
          <a:noFill/>
          <a:ln>
            <a:noFill/>
          </a:ln>
        </p:spPr>
      </p:pic>
      <p:sp>
        <p:nvSpPr>
          <p:cNvPr id="173" name="Shape 173"/>
          <p:cNvSpPr txBox="1"/>
          <p:nvPr/>
        </p:nvSpPr>
        <p:spPr>
          <a:xfrm>
            <a:off x="22260626" y="11687882"/>
            <a:ext cx="4880100" cy="2629799"/>
          </a:xfrm>
          <a:prstGeom prst="rect">
            <a:avLst/>
          </a:prstGeom>
          <a:noFill/>
          <a:ln>
            <a:noFill/>
          </a:ln>
        </p:spPr>
        <p:txBody>
          <a:bodyPr lIns="91350" tIns="91350" rIns="91350" bIns="9135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The netlist contained a parameter which allowed an area goal to be set so that HSpice would determine the best possible transistor size.</a:t>
            </a:r>
          </a:p>
          <a:p>
            <a:pPr marL="0" marR="0" lvl="0" indent="0" algn="l" rtl="0">
              <a:lnSpc>
                <a:spcPct val="100000"/>
              </a:lnSpc>
              <a:spcBef>
                <a:spcPts val="100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pic>
        <p:nvPicPr>
          <p:cNvPr id="174" name="Shape 174"/>
          <p:cNvPicPr preferRelativeResize="0"/>
          <p:nvPr/>
        </p:nvPicPr>
        <p:blipFill rotWithShape="1">
          <a:blip r:embed="rId11">
            <a:alphaModFix/>
          </a:blip>
          <a:srcRect/>
          <a:stretch/>
        </p:blipFill>
        <p:spPr>
          <a:xfrm>
            <a:off x="26175804" y="7145806"/>
            <a:ext cx="5603100" cy="2929500"/>
          </a:xfrm>
          <a:prstGeom prst="rect">
            <a:avLst/>
          </a:prstGeom>
          <a:noFill/>
          <a:ln>
            <a:noFill/>
          </a:ln>
        </p:spPr>
      </p:pic>
      <p:pic>
        <p:nvPicPr>
          <p:cNvPr id="175" name="Shape 175"/>
          <p:cNvPicPr preferRelativeResize="0"/>
          <p:nvPr/>
        </p:nvPicPr>
        <p:blipFill rotWithShape="1">
          <a:blip r:embed="rId12">
            <a:alphaModFix/>
          </a:blip>
          <a:srcRect/>
          <a:stretch/>
        </p:blipFill>
        <p:spPr>
          <a:xfrm>
            <a:off x="13788649" y="28956949"/>
            <a:ext cx="5777100" cy="2929500"/>
          </a:xfrm>
          <a:prstGeom prst="rect">
            <a:avLst/>
          </a:prstGeom>
          <a:noFill/>
          <a:ln>
            <a:noFill/>
          </a:ln>
        </p:spPr>
      </p:pic>
      <p:sp>
        <p:nvSpPr>
          <p:cNvPr id="176" name="Shape 176"/>
          <p:cNvSpPr txBox="1"/>
          <p:nvPr/>
        </p:nvSpPr>
        <p:spPr>
          <a:xfrm>
            <a:off x="22255650" y="6053257"/>
            <a:ext cx="6742800" cy="570600"/>
          </a:xfrm>
          <a:prstGeom prst="rect">
            <a:avLst/>
          </a:prstGeom>
          <a:noFill/>
          <a:ln>
            <a:noFill/>
          </a:ln>
        </p:spPr>
        <p:txBody>
          <a:bodyPr lIns="91350" tIns="91350" rIns="91350" bIns="91350" anchor="t" anchorCtr="0">
            <a:noAutofit/>
          </a:bodyPr>
          <a:lstStyle/>
          <a:p>
            <a:pPr marL="0" marR="0" lvl="0" indent="381000" algn="l" rtl="0">
              <a:lnSpc>
                <a:spcPct val="100000"/>
              </a:lnSpc>
              <a:spcBef>
                <a:spcPts val="0"/>
              </a:spcBef>
              <a:spcAft>
                <a:spcPts val="0"/>
              </a:spcAft>
              <a:buClr>
                <a:srgbClr val="000000"/>
              </a:buClr>
              <a:buSzPct val="25000"/>
              <a:buFont typeface="Trebuchet MS"/>
              <a:buNone/>
            </a:pPr>
            <a:r>
              <a:rPr lang="en-US" sz="2400" b="1" i="0" u="none" strike="noStrike" cap="none">
                <a:solidFill>
                  <a:srgbClr val="000000"/>
                </a:solidFill>
                <a:latin typeface="Trebuchet MS"/>
                <a:ea typeface="Trebuchet MS"/>
                <a:cs typeface="Trebuchet MS"/>
                <a:sym typeface="Trebuchet MS"/>
              </a:rPr>
              <a:t>Optimization of write (6 Transistors)</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pic>
        <p:nvPicPr>
          <p:cNvPr id="177" name="Shape 177"/>
          <p:cNvPicPr preferRelativeResize="0"/>
          <p:nvPr/>
        </p:nvPicPr>
        <p:blipFill rotWithShape="1">
          <a:blip r:embed="rId13">
            <a:alphaModFix/>
          </a:blip>
          <a:srcRect/>
          <a:stretch/>
        </p:blipFill>
        <p:spPr>
          <a:xfrm>
            <a:off x="22372967" y="29272253"/>
            <a:ext cx="9817500" cy="2212200"/>
          </a:xfrm>
          <a:prstGeom prst="rect">
            <a:avLst/>
          </a:prstGeom>
          <a:noFill/>
          <a:ln>
            <a:noFill/>
          </a:ln>
        </p:spPr>
      </p:pic>
      <p:sp>
        <p:nvSpPr>
          <p:cNvPr id="178" name="Shape 178"/>
          <p:cNvSpPr txBox="1"/>
          <p:nvPr/>
        </p:nvSpPr>
        <p:spPr>
          <a:xfrm>
            <a:off x="33271175" y="15636675"/>
            <a:ext cx="9347400" cy="5958300"/>
          </a:xfrm>
          <a:prstGeom prst="rect">
            <a:avLst/>
          </a:prstGeom>
          <a:noFill/>
          <a:ln>
            <a:noFill/>
          </a:ln>
        </p:spPr>
        <p:txBody>
          <a:bodyPr lIns="91350" tIns="91350" rIns="91350" bIns="91350" anchor="t" anchorCtr="0">
            <a:noAutofit/>
          </a:bodyPr>
          <a:lstStyle/>
          <a:p>
            <a:pPr marL="0" marR="0" lvl="0" indent="381000" algn="l"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7. Conclusion</a:t>
            </a:r>
          </a:p>
          <a:p>
            <a:pPr marL="456910" marR="0" lvl="0" indent="-393410" algn="l" rtl="0">
              <a:lnSpc>
                <a:spcPct val="100000"/>
              </a:lnSpc>
              <a:spcBef>
                <a:spcPts val="100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Low delay corresponded with low failure rate and thus high reliability</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High area and high power consumption corresponded with low failure rate</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Optimized values of the read path transistors much smaller than those of the write path. Larger increases in width were needed in the write path than the read path for similar improvements in reliability.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Trebuchet MS"/>
              <a:ea typeface="Trebuchet MS"/>
              <a:cs typeface="Trebuchet MS"/>
              <a:sym typeface="Trebuchet MS"/>
            </a:endParaRPr>
          </a:p>
          <a:p>
            <a:pPr marL="456910" marR="0" lvl="0" indent="-393410" algn="l" rtl="0">
              <a:lnSpc>
                <a:spcPct val="100000"/>
              </a:lnSpc>
              <a:spcBef>
                <a:spcPts val="0"/>
              </a:spcBef>
              <a:spcAft>
                <a:spcPts val="0"/>
              </a:spcAft>
              <a:buClr>
                <a:srgbClr val="000000"/>
              </a:buClr>
              <a:buSzPct val="100000"/>
              <a:buFont typeface="Trebuchet MS"/>
              <a:buChar char="●"/>
            </a:pPr>
            <a:r>
              <a:rPr lang="en-US" sz="2400" b="0" i="0" u="none" strike="noStrike" cap="none">
                <a:solidFill>
                  <a:srgbClr val="000000"/>
                </a:solidFill>
                <a:latin typeface="Trebuchet MS"/>
                <a:ea typeface="Trebuchet MS"/>
                <a:cs typeface="Trebuchet MS"/>
                <a:sym typeface="Trebuchet MS"/>
              </a:rPr>
              <a:t>Focus of future research on this subject will be on the improvement of the write path in terms of area, power consumption, and delay</a:t>
            </a:r>
            <a:br>
              <a:rPr lang="en-US" sz="2400" b="0" i="0" u="none" strike="noStrike" cap="none">
                <a:solidFill>
                  <a:srgbClr val="000000"/>
                </a:solidFill>
                <a:latin typeface="Trebuchet MS"/>
                <a:ea typeface="Trebuchet MS"/>
                <a:cs typeface="Trebuchet MS"/>
                <a:sym typeface="Trebuchet MS"/>
              </a:rPr>
            </a:br>
            <a:endParaRPr lang="en-US" sz="2400" b="0" i="0" u="none" strike="noStrike" cap="none">
              <a:solidFill>
                <a:srgbClr val="000000"/>
              </a:solidFill>
              <a:latin typeface="Trebuchet MS"/>
              <a:ea typeface="Trebuchet MS"/>
              <a:cs typeface="Trebuchet MS"/>
              <a:sym typeface="Trebuchet MS"/>
            </a:endParaRPr>
          </a:p>
        </p:txBody>
      </p:sp>
      <p:sp>
        <p:nvSpPr>
          <p:cNvPr id="179" name="Shape 179"/>
          <p:cNvSpPr txBox="1"/>
          <p:nvPr/>
        </p:nvSpPr>
        <p:spPr>
          <a:xfrm>
            <a:off x="33665575" y="22247375"/>
            <a:ext cx="8745900" cy="5516400"/>
          </a:xfrm>
          <a:prstGeom prst="rect">
            <a:avLst/>
          </a:prstGeom>
          <a:noFill/>
          <a:ln>
            <a:noFill/>
          </a:ln>
        </p:spPr>
        <p:txBody>
          <a:bodyPr lIns="91350" tIns="91350" rIns="91350" bIns="91350" anchor="t" anchorCtr="0">
            <a:noAutofit/>
          </a:bodyPr>
          <a:lstStyle/>
          <a:p>
            <a:pPr marL="0" marR="0" lvl="0" indent="0" algn="just" rtl="0">
              <a:lnSpc>
                <a:spcPct val="100000"/>
              </a:lnSpc>
              <a:spcBef>
                <a:spcPts val="0"/>
              </a:spcBef>
              <a:spcAft>
                <a:spcPts val="0"/>
              </a:spcAft>
              <a:buClr>
                <a:srgbClr val="000000"/>
              </a:buClr>
              <a:buFont typeface="Arial"/>
              <a:buNone/>
            </a:pPr>
            <a:endParaRPr sz="2400" b="0" i="0" u="none" strike="noStrike" cap="none">
              <a:solidFill>
                <a:srgbClr val="2C3F7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8. References</a:t>
            </a:r>
          </a:p>
          <a:p>
            <a:pPr marL="0" marR="0" lvl="0" indent="0" algn="just" rtl="0">
              <a:lnSpc>
                <a:spcPct val="100000"/>
              </a:lnSpc>
              <a:spcBef>
                <a:spcPts val="0"/>
              </a:spcBef>
              <a:spcAft>
                <a:spcPts val="0"/>
              </a:spcAft>
              <a:buClr>
                <a:srgbClr val="000000"/>
              </a:buClr>
              <a:buSzPct val="25000"/>
              <a:buFont typeface="Trebuchet MS"/>
              <a:buNone/>
            </a:pPr>
            <a:r>
              <a:rPr lang="en-US" sz="1800" b="0" i="0" u="none" strike="noStrike" cap="none">
                <a:solidFill>
                  <a:srgbClr val="2C3F71"/>
                </a:solidFill>
                <a:latin typeface="Trebuchet MS"/>
                <a:ea typeface="Trebuchet MS"/>
                <a:cs typeface="Trebuchet MS"/>
                <a:sym typeface="Trebuchet MS"/>
              </a:rPr>
              <a:t>[</a:t>
            </a:r>
            <a:r>
              <a:rPr lang="en-US" sz="1800" b="0" i="0" u="none" strike="noStrike" cap="none">
                <a:solidFill>
                  <a:srgbClr val="000000"/>
                </a:solidFill>
                <a:latin typeface="Trebuchet MS"/>
                <a:ea typeface="Trebuchet MS"/>
                <a:cs typeface="Trebuchet MS"/>
                <a:sym typeface="Trebuchet MS"/>
              </a:rPr>
              <a:t>1] H. Mahmoodi, A. Attaran, T. Sheaves, “Design of a Non-Volatile Latch using Resistive Memory Technology” </a:t>
            </a:r>
          </a:p>
          <a:p>
            <a:pPr marL="0" marR="0" lvl="0" indent="0" algn="l" rtl="0">
              <a:lnSpc>
                <a:spcPct val="100000"/>
              </a:lnSpc>
              <a:spcBef>
                <a:spcPts val="0"/>
              </a:spcBef>
              <a:spcAft>
                <a:spcPts val="0"/>
              </a:spcAft>
              <a:buClr>
                <a:srgbClr val="000000"/>
              </a:buClr>
              <a:buSzPct val="25000"/>
              <a:buFont typeface="Trebuchet MS"/>
              <a:buNone/>
            </a:pPr>
            <a:r>
              <a:rPr lang="en-US" sz="1800" b="0" i="0" u="none" strike="noStrike" cap="none">
                <a:solidFill>
                  <a:srgbClr val="000000"/>
                </a:solidFill>
                <a:latin typeface="Trebuchet MS"/>
                <a:ea typeface="Trebuchet MS"/>
                <a:cs typeface="Trebuchet MS"/>
                <a:sym typeface="Trebuchet MS"/>
              </a:rPr>
              <a:t>[2] H. Mahmoodi, S. Srinivasan Lakshmipuramᐩ, M. Aora, Y. Asgarieh, H. Homayoun, B. Lin and D. M. Tullsen “Resisitive Computation: A Critique.” IEEE COMPUTER ARCHITECTURE LETTERS, VOL. 13 NO.2, JULY-DECEMBER 2014</a:t>
            </a:r>
          </a:p>
          <a:p>
            <a:pPr marL="0" marR="0" lvl="0" indent="0" algn="l" rtl="0">
              <a:lnSpc>
                <a:spcPct val="100000"/>
              </a:lnSpc>
              <a:spcBef>
                <a:spcPts val="0"/>
              </a:spcBef>
              <a:spcAft>
                <a:spcPts val="0"/>
              </a:spcAft>
              <a:buClr>
                <a:srgbClr val="000000"/>
              </a:buClr>
              <a:buSzPct val="25000"/>
              <a:buFont typeface="Trebuchet MS"/>
              <a:buNone/>
            </a:pPr>
            <a:r>
              <a:rPr lang="en-US" sz="1800" b="0" i="0" u="none" strike="noStrike" cap="none">
                <a:solidFill>
                  <a:srgbClr val="000000"/>
                </a:solidFill>
                <a:latin typeface="Trebuchet MS"/>
                <a:ea typeface="Trebuchet MS"/>
                <a:cs typeface="Trebuchet MS"/>
                <a:sym typeface="Trebuchet MS"/>
              </a:rPr>
              <a:t>[3] W. Zhao, E. Belhaire and C. Chappert “Spin-MTJ based Non-Volatile Flip-Flop.”</a:t>
            </a:r>
          </a:p>
          <a:p>
            <a:pPr marL="0" marR="0" lvl="0" indent="0" algn="l" rtl="0">
              <a:lnSpc>
                <a:spcPct val="100000"/>
              </a:lnSpc>
              <a:spcBef>
                <a:spcPts val="0"/>
              </a:spcBef>
              <a:spcAft>
                <a:spcPts val="0"/>
              </a:spcAft>
              <a:buClr>
                <a:srgbClr val="000000"/>
              </a:buClr>
              <a:buSzPct val="25000"/>
              <a:buFont typeface="Trebuchet MS"/>
              <a:buNone/>
            </a:pPr>
            <a:r>
              <a:rPr lang="en-US" sz="1800" b="0" i="0" u="none" strike="noStrike" cap="none">
                <a:solidFill>
                  <a:srgbClr val="000000"/>
                </a:solidFill>
                <a:latin typeface="Trebuchet MS"/>
                <a:ea typeface="Trebuchet MS"/>
                <a:cs typeface="Trebuchet MS"/>
                <a:sym typeface="Trebuchet MS"/>
              </a:rPr>
              <a:t>Proceedings of the 7th IEEE International Conference on Nanotechnology August 2-5 </a:t>
            </a:r>
          </a:p>
          <a:p>
            <a:pPr marL="0" marR="0" lvl="0" indent="0" algn="l" rtl="0">
              <a:lnSpc>
                <a:spcPct val="100000"/>
              </a:lnSpc>
              <a:spcBef>
                <a:spcPts val="0"/>
              </a:spcBef>
              <a:spcAft>
                <a:spcPts val="0"/>
              </a:spcAft>
              <a:buClr>
                <a:srgbClr val="000000"/>
              </a:buClr>
              <a:buSzPct val="25000"/>
              <a:buFont typeface="Trebuchet MS"/>
              <a:buNone/>
            </a:pPr>
            <a:r>
              <a:rPr lang="en-US" sz="1800" b="0" i="0" u="none" strike="noStrike" cap="none">
                <a:solidFill>
                  <a:srgbClr val="000000"/>
                </a:solidFill>
                <a:latin typeface="Trebuchet MS"/>
                <a:ea typeface="Trebuchet MS"/>
                <a:cs typeface="Trebuchet MS"/>
                <a:sym typeface="Trebuchet MS"/>
              </a:rPr>
              <a:t>2007, Hong Kong</a:t>
            </a:r>
          </a:p>
          <a:p>
            <a:pPr marL="0" marR="0" lvl="0" indent="0" algn="just" rtl="0">
              <a:lnSpc>
                <a:spcPct val="100000"/>
              </a:lnSpc>
              <a:spcBef>
                <a:spcPts val="0"/>
              </a:spcBef>
              <a:spcAft>
                <a:spcPts val="0"/>
              </a:spcAft>
              <a:buClr>
                <a:srgbClr val="000000"/>
              </a:buClr>
              <a:buSzPct val="25000"/>
              <a:buFont typeface="Trebuchet MS"/>
              <a:buNone/>
            </a:pPr>
            <a:r>
              <a:rPr lang="en-US" sz="1800" b="0" i="0" u="none" strike="noStrike" cap="none">
                <a:solidFill>
                  <a:srgbClr val="000000"/>
                </a:solidFill>
                <a:latin typeface="Trebuchet MS"/>
                <a:ea typeface="Trebuchet MS"/>
                <a:cs typeface="Trebuchet MS"/>
                <a:sym typeface="Trebuchet MS"/>
              </a:rPr>
              <a:t>[4]Wicht, Bernhard, Thomas Nirschl, and Doris Schmitt-Landsiedel. "Yield and Speed Optimization of a Latch-Type Voltage Sense Amplifier." IEEE JOURNAL OF SOLID-STATE CIRCUITS , VOL.39 NO.07, JULY 2004</a:t>
            </a:r>
          </a:p>
          <a:p>
            <a:pPr marL="0" marR="0" lvl="0" indent="0" algn="just" rtl="0">
              <a:lnSpc>
                <a:spcPct val="100000"/>
              </a:lnSpc>
              <a:spcBef>
                <a:spcPts val="0"/>
              </a:spcBef>
              <a:spcAft>
                <a:spcPts val="0"/>
              </a:spcAft>
              <a:buClr>
                <a:srgbClr val="000000"/>
              </a:buClr>
              <a:buSzPct val="25000"/>
              <a:buFont typeface="Trebuchet MS"/>
              <a:buNone/>
            </a:pPr>
            <a:r>
              <a:rPr lang="en-US" sz="1800" b="0" i="0" u="none" strike="noStrike" cap="none">
                <a:solidFill>
                  <a:srgbClr val="000000"/>
                </a:solidFill>
                <a:latin typeface="Trebuchet MS"/>
                <a:ea typeface="Trebuchet MS"/>
                <a:cs typeface="Trebuchet MS"/>
                <a:sym typeface="Trebuchet MS"/>
              </a:rPr>
              <a:t>[5]Welser, Jeffrey, S.A. Wolf, and Phaedon Avouris. " 282 CHAPTER 8 APPLICATIONS: NANOELECTRONICS AND NANOMAGNETICS ." Nanotechnology Research Directions for Societal Needs in 2020. London: Springer Dordrecht, 2011.</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80" name="Shape 180"/>
          <p:cNvSpPr txBox="1">
            <a:spLocks noGrp="1"/>
          </p:cNvSpPr>
          <p:nvPr>
            <p:ph type="sldNum" idx="12"/>
          </p:nvPr>
        </p:nvSpPr>
        <p:spPr>
          <a:xfrm>
            <a:off x="41072562" y="30399045"/>
            <a:ext cx="2633700" cy="2520000"/>
          </a:xfrm>
          <a:prstGeom prst="rect">
            <a:avLst/>
          </a:prstGeom>
        </p:spPr>
        <p:txBody>
          <a:bodyPr lIns="438850" tIns="438850" rIns="438850" bIns="438850" anchor="ctr" anchorCtr="0">
            <a:noAutofit/>
          </a:bodyPr>
          <a:lstStyle/>
          <a:p>
            <a:pPr lvl="0" rtl="0">
              <a:spcBef>
                <a:spcPts val="0"/>
              </a:spcBef>
              <a:buNone/>
            </a:pPr>
            <a:fld id="{00000000-1234-1234-1234-123412341234}" type="slidenum">
              <a:rPr lang="en-US"/>
              <a:t>1</a:t>
            </a:fld>
            <a:endParaRPr lang="en-US"/>
          </a:p>
        </p:txBody>
      </p:sp>
      <p:pic>
        <p:nvPicPr>
          <p:cNvPr id="181" name="Shape 181"/>
          <p:cNvPicPr preferRelativeResize="0"/>
          <p:nvPr/>
        </p:nvPicPr>
        <p:blipFill>
          <a:blip r:embed="rId14">
            <a:alphaModFix/>
          </a:blip>
          <a:stretch>
            <a:fillRect/>
          </a:stretch>
        </p:blipFill>
        <p:spPr>
          <a:xfrm>
            <a:off x="33220087" y="7145800"/>
            <a:ext cx="9347270" cy="3977099"/>
          </a:xfrm>
          <a:prstGeom prst="rect">
            <a:avLst/>
          </a:prstGeom>
          <a:noFill/>
          <a:ln>
            <a:noFill/>
          </a:ln>
        </p:spPr>
      </p:pic>
      <p:pic>
        <p:nvPicPr>
          <p:cNvPr id="182" name="Shape 182"/>
          <p:cNvPicPr preferRelativeResize="0"/>
          <p:nvPr/>
        </p:nvPicPr>
        <p:blipFill rotWithShape="1">
          <a:blip r:embed="rId15">
            <a:alphaModFix/>
          </a:blip>
          <a:srcRect/>
          <a:stretch/>
        </p:blipFill>
        <p:spPr>
          <a:xfrm>
            <a:off x="13601275" y="17754599"/>
            <a:ext cx="6233100" cy="5516400"/>
          </a:xfrm>
          <a:prstGeom prst="rect">
            <a:avLst/>
          </a:prstGeom>
          <a:noFill/>
          <a:ln>
            <a:noFill/>
          </a:ln>
        </p:spPr>
      </p:pic>
    </p:spTree>
  </p:cSld>
  <p:clrMapOvr>
    <a:masterClrMapping/>
  </p:clrMapOvr>
</p:sld>
</file>

<file path=ppt/theme/theme1.xml><?xml version="1.0" encoding="utf-8"?>
<a:theme xmlns:a="http://schemas.openxmlformats.org/drawingml/2006/main" name="36x48-Template-V2b">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x48-Template-V2b">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1259</Words>
  <Application>Microsoft Office PowerPoint</Application>
  <PresentationFormat>Custom</PresentationFormat>
  <Paragraphs>146</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Times New Roman</vt:lpstr>
      <vt:lpstr>Trebuchet MS</vt:lpstr>
      <vt:lpstr>36x48-Template-V2b</vt:lpstr>
      <vt:lpstr>36x48-Template-V2b</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dc:creator>
  <cp:lastModifiedBy>Vlad</cp:lastModifiedBy>
  <cp:revision>1</cp:revision>
  <dcterms:modified xsi:type="dcterms:W3CDTF">2017-08-10T19:01:59Z</dcterms:modified>
</cp:coreProperties>
</file>