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89272" autoAdjust="0"/>
  </p:normalViewPr>
  <p:slideViewPr>
    <p:cSldViewPr snapToGrid="0" snapToObjects="1" showGuides="1">
      <p:cViewPr varScale="1">
        <p:scale>
          <a:sx n="16" d="100"/>
          <a:sy n="16" d="100"/>
        </p:scale>
        <p:origin x="960" y="120"/>
      </p:cViewPr>
      <p:guideLst>
        <p:guide orient="horz" pos="3318"/>
        <p:guide orient="horz" pos="288"/>
        <p:guide orient="horz" pos="20160"/>
        <p:guide orient="horz"/>
        <p:guide pos="581"/>
        <p:guide pos="270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D:\ANSYS_Projects\CB_LOOP_FINAL\ESIZE50_40_30_20_10vsEXAC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500" dirty="0"/>
              <a:t>Simulated</a:t>
            </a:r>
            <a:r>
              <a:rPr lang="en-US" sz="2500" baseline="0" dirty="0"/>
              <a:t> Displacement vs Theoretical Value</a:t>
            </a:r>
            <a:endParaRPr lang="en-US" sz="2500" dirty="0"/>
          </a:p>
        </c:rich>
      </c:tx>
      <c:layout>
        <c:manualLayout>
          <c:xMode val="edge"/>
          <c:yMode val="edge"/>
          <c:x val="8.7599991141268901E-2"/>
          <c:y val="3.850768409175402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6150481189851283E-2"/>
          <c:y val="0.15200738062776104"/>
          <c:w val="0.62862642169728788"/>
          <c:h val="0.6964700656206787"/>
        </c:manualLayout>
      </c:layout>
      <c:scatterChart>
        <c:scatterStyle val="lineMarker"/>
        <c:varyColors val="0"/>
        <c:ser>
          <c:idx val="0"/>
          <c:order val="0"/>
          <c:tx>
            <c:v>50mm Mesh Size</c:v>
          </c:tx>
          <c:spPr>
            <a:ln w="19050" cap="rnd">
              <a:solidFill>
                <a:schemeClr val="accent1"/>
              </a:solidFill>
              <a:round/>
            </a:ln>
            <a:effectLst/>
          </c:spPr>
          <c:marker>
            <c:symbol val="none"/>
          </c:marker>
          <c:xVal>
            <c:numRef>
              <c:f>Sheet1!$A$8:$A$17</c:f>
              <c:numCache>
                <c:formatCode>General</c:formatCode>
                <c:ptCount val="10"/>
                <c:pt idx="0">
                  <c:v>500</c:v>
                </c:pt>
                <c:pt idx="1">
                  <c:v>450</c:v>
                </c:pt>
                <c:pt idx="2">
                  <c:v>400</c:v>
                </c:pt>
                <c:pt idx="3">
                  <c:v>350</c:v>
                </c:pt>
                <c:pt idx="4">
                  <c:v>300</c:v>
                </c:pt>
                <c:pt idx="5">
                  <c:v>250</c:v>
                </c:pt>
                <c:pt idx="6">
                  <c:v>200</c:v>
                </c:pt>
                <c:pt idx="7">
                  <c:v>150</c:v>
                </c:pt>
                <c:pt idx="8">
                  <c:v>100</c:v>
                </c:pt>
                <c:pt idx="9">
                  <c:v>50</c:v>
                </c:pt>
              </c:numCache>
            </c:numRef>
          </c:xVal>
          <c:yVal>
            <c:numRef>
              <c:f>Sheet1!$B$8:$B$17</c:f>
              <c:numCache>
                <c:formatCode>0.00</c:formatCode>
                <c:ptCount val="10"/>
                <c:pt idx="0">
                  <c:v>7.04</c:v>
                </c:pt>
                <c:pt idx="1">
                  <c:v>5.65</c:v>
                </c:pt>
                <c:pt idx="2">
                  <c:v>4.34</c:v>
                </c:pt>
                <c:pt idx="3">
                  <c:v>3.21</c:v>
                </c:pt>
                <c:pt idx="4">
                  <c:v>2.29</c:v>
                </c:pt>
                <c:pt idx="5">
                  <c:v>1.56</c:v>
                </c:pt>
                <c:pt idx="6">
                  <c:v>1.01</c:v>
                </c:pt>
                <c:pt idx="7">
                  <c:v>0.59099999999999997</c:v>
                </c:pt>
                <c:pt idx="8">
                  <c:v>0.27200000000000002</c:v>
                </c:pt>
                <c:pt idx="9">
                  <c:v>6.8699999999999997E-2</c:v>
                </c:pt>
              </c:numCache>
            </c:numRef>
          </c:yVal>
          <c:smooth val="0"/>
          <c:extLst>
            <c:ext xmlns:c16="http://schemas.microsoft.com/office/drawing/2014/chart" uri="{C3380CC4-5D6E-409C-BE32-E72D297353CC}">
              <c16:uniqueId val="{00000000-4C9F-4E3C-823A-E53177B49875}"/>
            </c:ext>
          </c:extLst>
        </c:ser>
        <c:ser>
          <c:idx val="5"/>
          <c:order val="1"/>
          <c:tx>
            <c:v>40mm Mesh Size</c:v>
          </c:tx>
          <c:spPr>
            <a:ln w="19050" cap="rnd">
              <a:solidFill>
                <a:schemeClr val="accent2">
                  <a:lumMod val="60000"/>
                  <a:lumOff val="40000"/>
                </a:schemeClr>
              </a:solidFill>
              <a:round/>
            </a:ln>
            <a:effectLst/>
          </c:spPr>
          <c:marker>
            <c:symbol val="none"/>
          </c:marker>
          <c:xVal>
            <c:numRef>
              <c:f>Sheet1!$A$8:$A$17</c:f>
              <c:numCache>
                <c:formatCode>General</c:formatCode>
                <c:ptCount val="10"/>
                <c:pt idx="0">
                  <c:v>500</c:v>
                </c:pt>
                <c:pt idx="1">
                  <c:v>450</c:v>
                </c:pt>
                <c:pt idx="2">
                  <c:v>400</c:v>
                </c:pt>
                <c:pt idx="3">
                  <c:v>350</c:v>
                </c:pt>
                <c:pt idx="4">
                  <c:v>300</c:v>
                </c:pt>
                <c:pt idx="5">
                  <c:v>250</c:v>
                </c:pt>
                <c:pt idx="6">
                  <c:v>200</c:v>
                </c:pt>
                <c:pt idx="7">
                  <c:v>150</c:v>
                </c:pt>
                <c:pt idx="8">
                  <c:v>100</c:v>
                </c:pt>
                <c:pt idx="9">
                  <c:v>50</c:v>
                </c:pt>
              </c:numCache>
            </c:numRef>
          </c:xVal>
          <c:yVal>
            <c:numRef>
              <c:f>Sheet1!$E$19:$E$28</c:f>
              <c:numCache>
                <c:formatCode>0.00E+00</c:formatCode>
                <c:ptCount val="10"/>
                <c:pt idx="0">
                  <c:v>6.91</c:v>
                </c:pt>
                <c:pt idx="1">
                  <c:v>5.4</c:v>
                </c:pt>
                <c:pt idx="2">
                  <c:v>4.47</c:v>
                </c:pt>
                <c:pt idx="3">
                  <c:v>3.15</c:v>
                </c:pt>
                <c:pt idx="4">
                  <c:v>2.46</c:v>
                </c:pt>
                <c:pt idx="5">
                  <c:v>1.58</c:v>
                </c:pt>
                <c:pt idx="6">
                  <c:v>0.94699999999999995</c:v>
                </c:pt>
                <c:pt idx="7">
                  <c:v>0.623</c:v>
                </c:pt>
                <c:pt idx="8">
                  <c:v>0.254</c:v>
                </c:pt>
                <c:pt idx="9">
                  <c:v>9.3200000000000005E-2</c:v>
                </c:pt>
              </c:numCache>
            </c:numRef>
          </c:yVal>
          <c:smooth val="0"/>
          <c:extLst>
            <c:ext xmlns:c16="http://schemas.microsoft.com/office/drawing/2014/chart" uri="{C3380CC4-5D6E-409C-BE32-E72D297353CC}">
              <c16:uniqueId val="{00000001-4C9F-4E3C-823A-E53177B49875}"/>
            </c:ext>
          </c:extLst>
        </c:ser>
        <c:ser>
          <c:idx val="4"/>
          <c:order val="2"/>
          <c:tx>
            <c:v>30mm Mesh Size</c:v>
          </c:tx>
          <c:spPr>
            <a:ln w="19050" cap="rnd">
              <a:solidFill>
                <a:srgbClr val="7030A0"/>
              </a:solidFill>
              <a:round/>
            </a:ln>
            <a:effectLst/>
          </c:spPr>
          <c:marker>
            <c:symbol val="none"/>
          </c:marker>
          <c:xVal>
            <c:numRef>
              <c:f>Sheet1!$A$8:$A$17</c:f>
              <c:numCache>
                <c:formatCode>General</c:formatCode>
                <c:ptCount val="10"/>
                <c:pt idx="0">
                  <c:v>500</c:v>
                </c:pt>
                <c:pt idx="1">
                  <c:v>450</c:v>
                </c:pt>
                <c:pt idx="2">
                  <c:v>400</c:v>
                </c:pt>
                <c:pt idx="3">
                  <c:v>350</c:v>
                </c:pt>
                <c:pt idx="4">
                  <c:v>300</c:v>
                </c:pt>
                <c:pt idx="5">
                  <c:v>250</c:v>
                </c:pt>
                <c:pt idx="6">
                  <c:v>200</c:v>
                </c:pt>
                <c:pt idx="7">
                  <c:v>150</c:v>
                </c:pt>
                <c:pt idx="8">
                  <c:v>100</c:v>
                </c:pt>
                <c:pt idx="9">
                  <c:v>50</c:v>
                </c:pt>
              </c:numCache>
            </c:numRef>
          </c:xVal>
          <c:yVal>
            <c:numRef>
              <c:f>Sheet1!$F$19:$F$28</c:f>
              <c:numCache>
                <c:formatCode>0.00</c:formatCode>
                <c:ptCount val="10"/>
                <c:pt idx="0">
                  <c:v>6.46</c:v>
                </c:pt>
                <c:pt idx="1">
                  <c:v>5.38</c:v>
                </c:pt>
                <c:pt idx="2">
                  <c:v>4.04</c:v>
                </c:pt>
                <c:pt idx="3">
                  <c:v>3.13</c:v>
                </c:pt>
                <c:pt idx="4">
                  <c:v>2.14</c:v>
                </c:pt>
                <c:pt idx="5">
                  <c:v>1.55</c:v>
                </c:pt>
                <c:pt idx="6">
                  <c:v>1.08</c:v>
                </c:pt>
                <c:pt idx="7">
                  <c:v>0.57599999999999996</c:v>
                </c:pt>
                <c:pt idx="8">
                  <c:v>0.29199999999999998</c:v>
                </c:pt>
                <c:pt idx="9">
                  <c:v>5.5199999999999999E-2</c:v>
                </c:pt>
              </c:numCache>
            </c:numRef>
          </c:yVal>
          <c:smooth val="0"/>
          <c:extLst>
            <c:ext xmlns:c16="http://schemas.microsoft.com/office/drawing/2014/chart" uri="{C3380CC4-5D6E-409C-BE32-E72D297353CC}">
              <c16:uniqueId val="{00000002-4C9F-4E3C-823A-E53177B49875}"/>
            </c:ext>
          </c:extLst>
        </c:ser>
        <c:ser>
          <c:idx val="3"/>
          <c:order val="3"/>
          <c:tx>
            <c:v>20mm Mesh Size</c:v>
          </c:tx>
          <c:spPr>
            <a:ln w="19050" cap="rnd">
              <a:solidFill>
                <a:schemeClr val="accent4"/>
              </a:solidFill>
              <a:round/>
            </a:ln>
            <a:effectLst/>
          </c:spPr>
          <c:marker>
            <c:symbol val="none"/>
          </c:marker>
          <c:xVal>
            <c:numRef>
              <c:f>Sheet1!$A$8:$A$17</c:f>
              <c:numCache>
                <c:formatCode>General</c:formatCode>
                <c:ptCount val="10"/>
                <c:pt idx="0">
                  <c:v>500</c:v>
                </c:pt>
                <c:pt idx="1">
                  <c:v>450</c:v>
                </c:pt>
                <c:pt idx="2">
                  <c:v>400</c:v>
                </c:pt>
                <c:pt idx="3">
                  <c:v>350</c:v>
                </c:pt>
                <c:pt idx="4">
                  <c:v>300</c:v>
                </c:pt>
                <c:pt idx="5">
                  <c:v>250</c:v>
                </c:pt>
                <c:pt idx="6">
                  <c:v>200</c:v>
                </c:pt>
                <c:pt idx="7">
                  <c:v>150</c:v>
                </c:pt>
                <c:pt idx="8">
                  <c:v>100</c:v>
                </c:pt>
                <c:pt idx="9">
                  <c:v>50</c:v>
                </c:pt>
              </c:numCache>
            </c:numRef>
          </c:xVal>
          <c:yVal>
            <c:numRef>
              <c:f>Sheet1!$D$19:$D$28</c:f>
              <c:numCache>
                <c:formatCode>0.00</c:formatCode>
                <c:ptCount val="10"/>
                <c:pt idx="0">
                  <c:v>6.09</c:v>
                </c:pt>
                <c:pt idx="1">
                  <c:v>4.9000000000000004</c:v>
                </c:pt>
                <c:pt idx="2">
                  <c:v>3.86</c:v>
                </c:pt>
                <c:pt idx="3">
                  <c:v>2.95</c:v>
                </c:pt>
                <c:pt idx="4">
                  <c:v>2.19</c:v>
                </c:pt>
                <c:pt idx="5">
                  <c:v>1.55</c:v>
                </c:pt>
                <c:pt idx="6">
                  <c:v>1.02</c:v>
                </c:pt>
                <c:pt idx="7">
                  <c:v>0.60099999999999998</c:v>
                </c:pt>
                <c:pt idx="8">
                  <c:v>0.27800000000000002</c:v>
                </c:pt>
                <c:pt idx="9">
                  <c:v>7.1599999999999997E-2</c:v>
                </c:pt>
              </c:numCache>
            </c:numRef>
          </c:yVal>
          <c:smooth val="0"/>
          <c:extLst>
            <c:ext xmlns:c16="http://schemas.microsoft.com/office/drawing/2014/chart" uri="{C3380CC4-5D6E-409C-BE32-E72D297353CC}">
              <c16:uniqueId val="{00000003-4C9F-4E3C-823A-E53177B49875}"/>
            </c:ext>
          </c:extLst>
        </c:ser>
        <c:ser>
          <c:idx val="2"/>
          <c:order val="4"/>
          <c:tx>
            <c:v>10mm Mesh Size</c:v>
          </c:tx>
          <c:spPr>
            <a:ln w="19050" cap="rnd">
              <a:solidFill>
                <a:schemeClr val="accent6"/>
              </a:solidFill>
              <a:round/>
            </a:ln>
            <a:effectLst/>
          </c:spPr>
          <c:marker>
            <c:symbol val="none"/>
          </c:marker>
          <c:xVal>
            <c:numRef>
              <c:f>Sheet1!$A$8:$A$17</c:f>
              <c:numCache>
                <c:formatCode>General</c:formatCode>
                <c:ptCount val="10"/>
                <c:pt idx="0">
                  <c:v>500</c:v>
                </c:pt>
                <c:pt idx="1">
                  <c:v>450</c:v>
                </c:pt>
                <c:pt idx="2">
                  <c:v>400</c:v>
                </c:pt>
                <c:pt idx="3">
                  <c:v>350</c:v>
                </c:pt>
                <c:pt idx="4">
                  <c:v>300</c:v>
                </c:pt>
                <c:pt idx="5">
                  <c:v>250</c:v>
                </c:pt>
                <c:pt idx="6">
                  <c:v>200</c:v>
                </c:pt>
                <c:pt idx="7">
                  <c:v>150</c:v>
                </c:pt>
                <c:pt idx="8">
                  <c:v>100</c:v>
                </c:pt>
                <c:pt idx="9">
                  <c:v>50</c:v>
                </c:pt>
              </c:numCache>
            </c:numRef>
          </c:xVal>
          <c:yVal>
            <c:numRef>
              <c:f>Sheet1!$B$19:$B$28</c:f>
              <c:numCache>
                <c:formatCode>0.00</c:formatCode>
                <c:ptCount val="10"/>
                <c:pt idx="0">
                  <c:v>5.86</c:v>
                </c:pt>
                <c:pt idx="1">
                  <c:v>4.7</c:v>
                </c:pt>
                <c:pt idx="2">
                  <c:v>3.77</c:v>
                </c:pt>
                <c:pt idx="3">
                  <c:v>2.92</c:v>
                </c:pt>
                <c:pt idx="4">
                  <c:v>2.1800000000000002</c:v>
                </c:pt>
                <c:pt idx="5">
                  <c:v>1.55</c:v>
                </c:pt>
                <c:pt idx="6">
                  <c:v>1.03</c:v>
                </c:pt>
                <c:pt idx="7">
                  <c:v>0.60199999999999998</c:v>
                </c:pt>
                <c:pt idx="8">
                  <c:v>0.27900000000000003</c:v>
                </c:pt>
                <c:pt idx="9">
                  <c:v>7.2099999999999997E-2</c:v>
                </c:pt>
              </c:numCache>
            </c:numRef>
          </c:yVal>
          <c:smooth val="0"/>
          <c:extLst>
            <c:ext xmlns:c16="http://schemas.microsoft.com/office/drawing/2014/chart" uri="{C3380CC4-5D6E-409C-BE32-E72D297353CC}">
              <c16:uniqueId val="{00000004-4C9F-4E3C-823A-E53177B49875}"/>
            </c:ext>
          </c:extLst>
        </c:ser>
        <c:ser>
          <c:idx val="1"/>
          <c:order val="5"/>
          <c:tx>
            <c:v>Theoretical</c:v>
          </c:tx>
          <c:spPr>
            <a:ln w="19050" cap="rnd">
              <a:solidFill>
                <a:srgbClr val="FF0000"/>
              </a:solidFill>
              <a:round/>
            </a:ln>
            <a:effectLst/>
          </c:spPr>
          <c:marker>
            <c:symbol val="none"/>
          </c:marker>
          <c:xVal>
            <c:numRef>
              <c:f>Sheet1!$A$8:$A$17</c:f>
              <c:numCache>
                <c:formatCode>General</c:formatCode>
                <c:ptCount val="10"/>
                <c:pt idx="0">
                  <c:v>500</c:v>
                </c:pt>
                <c:pt idx="1">
                  <c:v>450</c:v>
                </c:pt>
                <c:pt idx="2">
                  <c:v>400</c:v>
                </c:pt>
                <c:pt idx="3">
                  <c:v>350</c:v>
                </c:pt>
                <c:pt idx="4">
                  <c:v>300</c:v>
                </c:pt>
                <c:pt idx="5">
                  <c:v>250</c:v>
                </c:pt>
                <c:pt idx="6">
                  <c:v>200</c:v>
                </c:pt>
                <c:pt idx="7">
                  <c:v>150</c:v>
                </c:pt>
                <c:pt idx="8">
                  <c:v>100</c:v>
                </c:pt>
                <c:pt idx="9">
                  <c:v>50</c:v>
                </c:pt>
              </c:numCache>
            </c:numRef>
          </c:xVal>
          <c:yVal>
            <c:numRef>
              <c:f>Sheet1!$C$8:$C$17</c:f>
              <c:numCache>
                <c:formatCode>General</c:formatCode>
                <c:ptCount val="10"/>
                <c:pt idx="0">
                  <c:v>4.7619047619047628</c:v>
                </c:pt>
                <c:pt idx="1">
                  <c:v>4.05</c:v>
                </c:pt>
                <c:pt idx="2">
                  <c:v>3.3523809523809525</c:v>
                </c:pt>
                <c:pt idx="3">
                  <c:v>2.6833333333333336</c:v>
                </c:pt>
                <c:pt idx="4">
                  <c:v>2.0571428571428569</c:v>
                </c:pt>
                <c:pt idx="5">
                  <c:v>1.4880952380952381</c:v>
                </c:pt>
                <c:pt idx="6">
                  <c:v>0.99047619047619051</c:v>
                </c:pt>
                <c:pt idx="7">
                  <c:v>0.57857142857142851</c:v>
                </c:pt>
                <c:pt idx="8">
                  <c:v>0.26666666666666666</c:v>
                </c:pt>
                <c:pt idx="9">
                  <c:v>6.9047619047619052E-2</c:v>
                </c:pt>
              </c:numCache>
            </c:numRef>
          </c:yVal>
          <c:smooth val="1"/>
          <c:extLst>
            <c:ext xmlns:c16="http://schemas.microsoft.com/office/drawing/2014/chart" uri="{C3380CC4-5D6E-409C-BE32-E72D297353CC}">
              <c16:uniqueId val="{00000005-4C9F-4E3C-823A-E53177B49875}"/>
            </c:ext>
          </c:extLst>
        </c:ser>
        <c:dLbls>
          <c:showLegendKey val="0"/>
          <c:showVal val="0"/>
          <c:showCatName val="0"/>
          <c:showSerName val="0"/>
          <c:showPercent val="0"/>
          <c:showBubbleSize val="0"/>
        </c:dLbls>
        <c:axId val="443290744"/>
        <c:axId val="443297960"/>
      </c:scatterChart>
      <c:valAx>
        <c:axId val="4432907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500" dirty="0"/>
                  <a:t>Force</a:t>
                </a:r>
                <a:r>
                  <a:rPr lang="en-US" sz="2500" baseline="0" dirty="0"/>
                  <a:t> x-location [mm]</a:t>
                </a:r>
                <a:endParaRPr lang="en-US" sz="2500" dirty="0"/>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3297960"/>
        <c:crosses val="autoZero"/>
        <c:crossBetween val="midCat"/>
      </c:valAx>
      <c:valAx>
        <c:axId val="443297960"/>
        <c:scaling>
          <c:orientation val="minMax"/>
          <c:max val="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500" dirty="0"/>
                  <a:t>|Displacement|</a:t>
                </a:r>
                <a:r>
                  <a:rPr lang="en-US" sz="2500" baseline="0" dirty="0"/>
                  <a:t> [mm]</a:t>
                </a:r>
                <a:endParaRPr lang="en-US" sz="2500"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3290744"/>
        <c:crosses val="autoZero"/>
        <c:crossBetween val="midCat"/>
        <c:majorUnit val="2"/>
      </c:valAx>
      <c:spPr>
        <a:noFill/>
        <a:ln>
          <a:noFill/>
        </a:ln>
        <a:effectLst/>
      </c:spPr>
    </c:plotArea>
    <c:legend>
      <c:legendPos val="r"/>
      <c:layout>
        <c:manualLayout>
          <c:xMode val="edge"/>
          <c:yMode val="edge"/>
          <c:x val="0.72711023622047244"/>
          <c:y val="0.1876778618073365"/>
          <c:w val="0.27288979502562177"/>
          <c:h val="0.81232213819266352"/>
        </c:manualLayout>
      </c:layout>
      <c:overlay val="0"/>
      <c:spPr>
        <a:noFill/>
        <a:ln>
          <a:noFill/>
        </a:ln>
        <a:effectLst/>
      </c:spPr>
      <c:txPr>
        <a:bodyPr rot="0" spcFirstLastPara="1" vertOverflow="ellipsis" vert="horz" wrap="square" anchor="ctr" anchorCtr="1"/>
        <a:lstStyle/>
        <a:p>
          <a:pPr>
            <a:defRPr sz="2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bg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8/10/2018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8/10/2018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41"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587165"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587166"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258339"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250400"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2914027"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2914027"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914027"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2914027"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914027"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2914027"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04188"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2.vml"/><Relationship Id="rId7" Type="http://schemas.openxmlformats.org/officeDocument/2006/relationships/oleObject" Target="../embeddings/oleObject6.bin"/><Relationship Id="rId12" Type="http://schemas.openxmlformats.org/officeDocument/2006/relationships/image" Target="../media/image6.png"/><Relationship Id="rId17" Type="http://schemas.openxmlformats.org/officeDocument/2006/relationships/oleObject" Target="../embeddings/oleObject8.bin"/><Relationship Id="rId2" Type="http://schemas.openxmlformats.org/officeDocument/2006/relationships/theme" Target="../theme/theme2.xml"/><Relationship Id="rId16"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7.bin"/><Relationship Id="rId10" Type="http://schemas.openxmlformats.org/officeDocument/2006/relationships/image" Target="../media/image10.jpeg"/><Relationship Id="rId4" Type="http://schemas.openxmlformats.org/officeDocument/2006/relationships/oleObject" Target="../embeddings/oleObject5.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3.vml"/><Relationship Id="rId7" Type="http://schemas.openxmlformats.org/officeDocument/2006/relationships/oleObject" Target="../embeddings/oleObject10.bin"/><Relationship Id="rId12" Type="http://schemas.openxmlformats.org/officeDocument/2006/relationships/image" Target="../media/image6.png"/><Relationship Id="rId17" Type="http://schemas.openxmlformats.org/officeDocument/2006/relationships/oleObject" Target="../embeddings/oleObject12.bin"/><Relationship Id="rId2" Type="http://schemas.openxmlformats.org/officeDocument/2006/relationships/theme" Target="../theme/theme3.xml"/><Relationship Id="rId16" Type="http://schemas.openxmlformats.org/officeDocument/2006/relationships/image" Target="../media/image1.wmf"/><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11.bin"/><Relationship Id="rId10" Type="http://schemas.openxmlformats.org/officeDocument/2006/relationships/image" Target="../media/image10.jpeg"/><Relationship Id="rId4" Type="http://schemas.openxmlformats.org/officeDocument/2006/relationships/oleObject" Target="../embeddings/oleObject9.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0600"/>
            <a:ext cx="43891200" cy="45719"/>
          </a:xfrm>
          <a:prstGeom prst="rect">
            <a:avLst/>
          </a:prstGeom>
          <a:solidFill>
            <a:schemeClr val="accent5">
              <a:lumMod val="50000"/>
            </a:schemeClr>
          </a:solidFill>
          <a:ln w="152400">
            <a:solidFill>
              <a:schemeClr val="accent5">
                <a:lumMod val="50000"/>
              </a:schemeClr>
            </a:solid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567305" y="32315729"/>
            <a:ext cx="2514600" cy="336819"/>
          </a:xfrm>
          <a:prstGeom prst="rect">
            <a:avLst/>
          </a:prstGeom>
          <a:noFill/>
          <a:ln w="9525">
            <a:solidFill>
              <a:schemeClr val="accent5">
                <a:lumMod val="50000"/>
              </a:schemeClr>
            </a:solid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 name="Rounded Rectangle 1"/>
          <p:cNvSpPr/>
          <p:nvPr userDrawn="1"/>
        </p:nvSpPr>
        <p:spPr>
          <a:xfrm>
            <a:off x="922338"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7692"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userDrawn="1"/>
        </p:nvSpPr>
        <p:spPr>
          <a:xfrm>
            <a:off x="22253046"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userDrawn="1"/>
        </p:nvSpPr>
        <p:spPr>
          <a:xfrm>
            <a:off x="32918400"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userDrawn="1"/>
        </p:nvGrpSpPr>
        <p:grpSpPr>
          <a:xfrm>
            <a:off x="-11225189" y="-1"/>
            <a:ext cx="11018865" cy="329184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36”x48”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r>
                <a:rPr lang="en-US" sz="2800" dirty="0">
                  <a:solidFill>
                    <a:schemeClr val="bg1"/>
                  </a:solidFill>
                  <a:latin typeface="Trebuchet MS" pitchFamily="34" charset="0"/>
                </a:rPr>
                <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1892300" indent="-1892300" algn="l" defTabSz="850900"/>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r>
                <a:rPr lang="en-US" sz="2800" b="1" baseline="0" dirty="0">
                  <a:solidFill>
                    <a:schemeClr val="bg1"/>
                  </a:solidFill>
                  <a:latin typeface="Trebuchet MS" pitchFamily="34" charset="0"/>
                </a:rPr>
                <a:t/>
              </a:r>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38" name="Group 37"/>
            <p:cNvGrpSpPr/>
            <p:nvPr userDrawn="1"/>
          </p:nvGrpSpPr>
          <p:grpSpPr>
            <a:xfrm>
              <a:off x="-9744993" y="23540957"/>
              <a:ext cx="7531182" cy="2120439"/>
              <a:chOff x="-4470427" y="11016658"/>
              <a:chExt cx="3470785" cy="974220"/>
            </a:xfrm>
          </p:grpSpPr>
          <p:grpSp>
            <p:nvGrpSpPr>
              <p:cNvPr id="46" name="Group 45"/>
              <p:cNvGrpSpPr/>
              <p:nvPr userDrawn="1"/>
            </p:nvGrpSpPr>
            <p:grpSpPr>
              <a:xfrm>
                <a:off x="-2783495" y="11060886"/>
                <a:ext cx="624431" cy="893535"/>
                <a:chOff x="-3958697" y="11117435"/>
                <a:chExt cx="779338" cy="1280430"/>
              </a:xfrm>
            </p:grpSpPr>
            <p:pic>
              <p:nvPicPr>
                <p:cNvPr id="52" name="Picture 51"/>
                <p:cNvPicPr>
                  <a:picLocks noChangeAspect="1"/>
                </p:cNvPicPr>
                <p:nvPr userDrawn="1"/>
              </p:nvPicPr>
              <p:blipFill>
                <a:blip r:embed="rId6"/>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a:solidFill>
                        <a:schemeClr val="tx1"/>
                      </a:solidFill>
                    </a:rPr>
                    <a:t>ORIGINAL</a:t>
                  </a:r>
                </a:p>
              </p:txBody>
            </p:sp>
          </p:grpSp>
          <p:grpSp>
            <p:nvGrpSpPr>
              <p:cNvPr id="47" name="Group 46"/>
              <p:cNvGrpSpPr/>
              <p:nvPr userDrawn="1"/>
            </p:nvGrpSpPr>
            <p:grpSpPr>
              <a:xfrm>
                <a:off x="-2033159" y="11060889"/>
                <a:ext cx="1033517" cy="893529"/>
                <a:chOff x="-2921738" y="11200127"/>
                <a:chExt cx="1420279" cy="1227904"/>
              </a:xfrm>
            </p:grpSpPr>
            <p:pic>
              <p:nvPicPr>
                <p:cNvPr id="50" name="Picture 49"/>
                <p:cNvPicPr>
                  <a:picLocks noChangeAspect="1"/>
                </p:cNvPicPr>
                <p:nvPr userDrawn="1"/>
              </p:nvPicPr>
              <p:blipFill>
                <a:blip r:embed="rId6"/>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48" name="Picture 47"/>
              <p:cNvPicPr>
                <a:picLocks noChangeAspect="1"/>
              </p:cNvPicPr>
              <p:nvPr userDrawn="1"/>
            </p:nvPicPr>
            <p:blipFill>
              <a:blip r:embed="rId7"/>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39" name="Group 38"/>
            <p:cNvGrpSpPr/>
            <p:nvPr userDrawn="1"/>
          </p:nvGrpSpPr>
          <p:grpSpPr>
            <a:xfrm>
              <a:off x="-10398793" y="27751410"/>
              <a:ext cx="9323012" cy="2453251"/>
              <a:chOff x="-4754996" y="12734136"/>
              <a:chExt cx="4296559"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315"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316"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a:solidFill>
                      <a:srgbClr val="92D050"/>
                    </a:solidFill>
                  </a:rPr>
                  <a:t>Good</a:t>
                </a:r>
                <a:r>
                  <a:rPr lang="en-US" sz="1600" baseline="0" dirty="0">
                    <a:solidFill>
                      <a:srgbClr val="92D050"/>
                    </a:solidFill>
                  </a:rPr>
                  <a:t> </a:t>
                </a:r>
                <a:r>
                  <a:rPr lang="en-US" sz="1600" baseline="0" dirty="0">
                    <a:solidFill>
                      <a:schemeClr val="bg1"/>
                    </a:solidFill>
                  </a:rPr>
                  <a:t>printing quality</a:t>
                </a:r>
                <a:endParaRPr lang="en-US" sz="1600" dirty="0">
                  <a:solidFill>
                    <a:schemeClr val="bg1"/>
                  </a:solidFill>
                </a:endParaRPr>
              </a:p>
            </p:txBody>
          </p:sp>
          <p:sp>
            <p:nvSpPr>
              <p:cNvPr id="45" name="TextBox 44"/>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a:solidFill>
                      <a:srgbClr val="FF0000"/>
                    </a:solidFill>
                  </a:rPr>
                  <a:t>Bad </a:t>
                </a:r>
                <a:r>
                  <a:rPr lang="en-US" sz="1600" dirty="0">
                    <a:solidFill>
                      <a:schemeClr val="bg1"/>
                    </a:solidFill>
                  </a:rPr>
                  <a:t>printing quality</a:t>
                </a:r>
              </a:p>
            </p:txBody>
          </p:sp>
        </p:grpSp>
      </p:grpSp>
      <p:grpSp>
        <p:nvGrpSpPr>
          <p:cNvPr id="54" name="Group 53"/>
          <p:cNvGrpSpPr/>
          <p:nvPr userDrawn="1"/>
        </p:nvGrpSpPr>
        <p:grpSpPr>
          <a:xfrm>
            <a:off x="44157839" y="-55065"/>
            <a:ext cx="11062139" cy="32973465"/>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265488"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1730375"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317"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318"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a:t>
                </a:r>
                <a:r>
                  <a:rPr lang="en-US" sz="2400" baseline="0" dirty="0" err="1">
                    <a:solidFill>
                      <a:schemeClr val="tx2"/>
                    </a:solidFill>
                    <a:latin typeface="Trebuchet MS" pitchFamily="34" charset="0"/>
                  </a:rPr>
                  <a:t>Facebook</a:t>
                </a:r>
                <a:r>
                  <a:rPr lang="en-US" sz="2400" baseline="0" dirty="0">
                    <a:solidFill>
                      <a:schemeClr val="tx2"/>
                    </a:solidFill>
                    <a:latin typeface="Trebuchet MS" pitchFamily="34" charset="0"/>
                  </a:rPr>
                  <a:t>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60" name="TextBox 5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a:solidFill>
                    <a:schemeClr val="bg1"/>
                  </a:solidFill>
                </a:rPr>
                <a:t>© 2013</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800" dirty="0">
                  <a:solidFill>
                    <a:schemeClr val="bg1"/>
                  </a:solidFill>
                </a:rPr>
                <a:t>    </a:t>
              </a:r>
              <a:r>
                <a:rPr lang="en-US" sz="2400" dirty="0">
                  <a:solidFill>
                    <a:schemeClr val="bg1"/>
                  </a:solidFill>
                </a:rPr>
                <a:t>2117 Fourth Street ,</a:t>
              </a:r>
              <a:r>
                <a:rPr lang="en-US" sz="2400" baseline="0" dirty="0">
                  <a:solidFill>
                    <a:schemeClr val="bg1"/>
                  </a:solidFill>
                </a:rPr>
                <a:t> Unit C        </a:t>
              </a:r>
            </a:p>
            <a:p>
              <a:pPr>
                <a:lnSpc>
                  <a:spcPts val="2600"/>
                </a:lnSpc>
              </a:pPr>
              <a:r>
                <a:rPr lang="en-US" sz="2400" baseline="0" dirty="0">
                  <a:solidFill>
                    <a:schemeClr val="bg1"/>
                  </a:solidFill>
                </a:rPr>
                <a:t>     Berkeley CA </a:t>
              </a:r>
              <a:r>
                <a:rPr lang="en-US" sz="2000" baseline="0" dirty="0">
                  <a:solidFill>
                    <a:schemeClr val="bg1"/>
                  </a:solidFill>
                </a:rPr>
                <a:t>94710</a:t>
              </a:r>
              <a:r>
                <a:rPr lang="en-US" sz="2400" baseline="0" dirty="0">
                  <a:solidFill>
                    <a:schemeClr val="bg1"/>
                  </a:solidFill>
                </a:rPr>
                <a:t/>
              </a:r>
              <a:br>
                <a:rPr lang="en-US" sz="2400" baseline="0" dirty="0">
                  <a:solidFill>
                    <a:schemeClr val="bg1"/>
                  </a:solidFill>
                </a:rPr>
              </a:br>
              <a:r>
                <a:rPr lang="en-US" sz="2400" baseline="0" dirty="0">
                  <a:solidFill>
                    <a:schemeClr val="bg1"/>
                  </a:solidFill>
                </a:rPr>
                <a:t>    </a:t>
              </a:r>
              <a:r>
                <a:rPr lang="en-US" sz="2400" b="1" baseline="0" dirty="0">
                  <a:solidFill>
                    <a:srgbClr val="FFFF00"/>
                  </a:solidFill>
                </a:rPr>
                <a:t>posterpresenter@gmail.com</a:t>
              </a:r>
              <a:endParaRPr lang="en-US" sz="2800" b="1" dirty="0">
                <a:solidFill>
                  <a:srgbClr val="FFFF00"/>
                </a:solidFill>
              </a:endParaRPr>
            </a:p>
          </p:txBody>
        </p:sp>
      </p:gr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484177"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922338"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15154504"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29386670"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userDrawn="1"/>
        </p:nvGrpSpPr>
        <p:grpSpPr>
          <a:xfrm>
            <a:off x="44157839" y="-55065"/>
            <a:ext cx="11062139"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265488"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1730375"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339"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340"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a:t>
                </a:r>
                <a:r>
                  <a:rPr lang="en-US" sz="2400" baseline="0" dirty="0" err="1">
                    <a:solidFill>
                      <a:schemeClr val="tx2"/>
                    </a:solidFill>
                    <a:latin typeface="Trebuchet MS" pitchFamily="34" charset="0"/>
                  </a:rPr>
                  <a:t>Facebook</a:t>
                </a:r>
                <a:r>
                  <a:rPr lang="en-US" sz="2400" baseline="0" dirty="0">
                    <a:solidFill>
                      <a:schemeClr val="tx2"/>
                    </a:solidFill>
                    <a:latin typeface="Trebuchet MS" pitchFamily="34" charset="0"/>
                  </a:rPr>
                  <a:t>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50" name="TextBox 4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a:solidFill>
                    <a:schemeClr val="bg1"/>
                  </a:solidFill>
                </a:rPr>
                <a:t>© 2013</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800" dirty="0">
                  <a:solidFill>
                    <a:schemeClr val="bg1"/>
                  </a:solidFill>
                </a:rPr>
                <a:t>    </a:t>
              </a:r>
              <a:r>
                <a:rPr lang="en-US" sz="2400" dirty="0">
                  <a:solidFill>
                    <a:schemeClr val="bg1"/>
                  </a:solidFill>
                </a:rPr>
                <a:t>2117 Fourth Street ,</a:t>
              </a:r>
              <a:r>
                <a:rPr lang="en-US" sz="2400" baseline="0" dirty="0">
                  <a:solidFill>
                    <a:schemeClr val="bg1"/>
                  </a:solidFill>
                </a:rPr>
                <a:t> Unit C        </a:t>
              </a:r>
            </a:p>
            <a:p>
              <a:pPr>
                <a:lnSpc>
                  <a:spcPts val="2600"/>
                </a:lnSpc>
              </a:pPr>
              <a:r>
                <a:rPr lang="en-US" sz="2400" baseline="0" dirty="0">
                  <a:solidFill>
                    <a:schemeClr val="bg1"/>
                  </a:solidFill>
                </a:rPr>
                <a:t>     Berkeley CA </a:t>
              </a:r>
              <a:r>
                <a:rPr lang="en-US" sz="2000" baseline="0" dirty="0">
                  <a:solidFill>
                    <a:schemeClr val="bg1"/>
                  </a:solidFill>
                </a:rPr>
                <a:t>94710</a:t>
              </a:r>
              <a:r>
                <a:rPr lang="en-US" sz="2400" baseline="0" dirty="0">
                  <a:solidFill>
                    <a:schemeClr val="bg1"/>
                  </a:solidFill>
                </a:rPr>
                <a:t/>
              </a:r>
              <a:br>
                <a:rPr lang="en-US" sz="2400" baseline="0" dirty="0">
                  <a:solidFill>
                    <a:schemeClr val="bg1"/>
                  </a:solidFill>
                </a:rPr>
              </a:br>
              <a:r>
                <a:rPr lang="en-US" sz="2400" baseline="0" dirty="0">
                  <a:solidFill>
                    <a:schemeClr val="bg1"/>
                  </a:solidFill>
                </a:rPr>
                <a:t>    </a:t>
              </a:r>
              <a:r>
                <a:rPr lang="en-US" sz="2400" b="1" baseline="0" dirty="0">
                  <a:solidFill>
                    <a:srgbClr val="FFFF00"/>
                  </a:solidFill>
                </a:rPr>
                <a:t>posterpresenter@gmail.com</a:t>
              </a:r>
              <a:endParaRPr lang="en-US" sz="2800" b="1" dirty="0">
                <a:solidFill>
                  <a:srgbClr val="FFFF00"/>
                </a:solidFill>
              </a:endParaRPr>
            </a:p>
          </p:txBody>
        </p:sp>
      </p:grpSp>
      <p:grpSp>
        <p:nvGrpSpPr>
          <p:cNvPr id="54" name="Group 53"/>
          <p:cNvGrpSpPr/>
          <p:nvPr userDrawn="1"/>
        </p:nvGrpSpPr>
        <p:grpSpPr>
          <a:xfrm>
            <a:off x="-11225189" y="-1"/>
            <a:ext cx="11018865"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36”x48”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r>
                <a:rPr lang="en-US" sz="2800" dirty="0">
                  <a:solidFill>
                    <a:schemeClr val="bg1"/>
                  </a:solidFill>
                  <a:latin typeface="Trebuchet MS" pitchFamily="34" charset="0"/>
                </a:rPr>
                <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1892300" indent="-1892300" algn="l" defTabSz="850900"/>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r>
                <a:rPr lang="en-US" sz="2800" b="1" baseline="0" dirty="0">
                  <a:solidFill>
                    <a:schemeClr val="bg1"/>
                  </a:solidFill>
                  <a:latin typeface="Trebuchet MS" pitchFamily="34" charset="0"/>
                </a:rPr>
                <a:t/>
              </a:r>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1"/>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9" name="Group 58"/>
            <p:cNvGrpSpPr/>
            <p:nvPr userDrawn="1"/>
          </p:nvGrpSpPr>
          <p:grpSpPr>
            <a:xfrm>
              <a:off x="-9744993" y="23540957"/>
              <a:ext cx="7531182" cy="2120439"/>
              <a:chOff x="-4470427" y="11016658"/>
              <a:chExt cx="3470785" cy="974220"/>
            </a:xfrm>
          </p:grpSpPr>
          <p:grpSp>
            <p:nvGrpSpPr>
              <p:cNvPr id="65" name="Group 64"/>
              <p:cNvGrpSpPr/>
              <p:nvPr userDrawn="1"/>
            </p:nvGrpSpPr>
            <p:grpSpPr>
              <a:xfrm>
                <a:off x="-2783495" y="11060886"/>
                <a:ext cx="624431" cy="893535"/>
                <a:chOff x="-3958697" y="11117435"/>
                <a:chExt cx="779338" cy="1280430"/>
              </a:xfrm>
            </p:grpSpPr>
            <p:pic>
              <p:nvPicPr>
                <p:cNvPr id="71" name="Picture 70"/>
                <p:cNvPicPr>
                  <a:picLocks noChangeAspect="1"/>
                </p:cNvPicPr>
                <p:nvPr userDrawn="1"/>
              </p:nvPicPr>
              <p:blipFill>
                <a:blip r:embed="rId13"/>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a:solidFill>
                        <a:schemeClr val="tx1"/>
                      </a:solidFill>
                    </a:rPr>
                    <a:t>ORIGINAL</a:t>
                  </a:r>
                </a:p>
              </p:txBody>
            </p:sp>
          </p:grpSp>
          <p:grpSp>
            <p:nvGrpSpPr>
              <p:cNvPr id="66" name="Group 65"/>
              <p:cNvGrpSpPr/>
              <p:nvPr userDrawn="1"/>
            </p:nvGrpSpPr>
            <p:grpSpPr>
              <a:xfrm>
                <a:off x="-2033159" y="11060889"/>
                <a:ext cx="1033517" cy="893529"/>
                <a:chOff x="-2921738" y="11200127"/>
                <a:chExt cx="1420279" cy="1227904"/>
              </a:xfrm>
            </p:grpSpPr>
            <p:pic>
              <p:nvPicPr>
                <p:cNvPr id="69" name="Picture 68"/>
                <p:cNvPicPr>
                  <a:picLocks noChangeAspect="1"/>
                </p:cNvPicPr>
                <p:nvPr userDrawn="1"/>
              </p:nvPicPr>
              <p:blipFill>
                <a:blip r:embed="rId13"/>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67" name="Picture 66"/>
              <p:cNvPicPr>
                <a:picLocks noChangeAspect="1"/>
              </p:cNvPicPr>
              <p:nvPr userDrawn="1"/>
            </p:nvPicPr>
            <p:blipFill>
              <a:blip r:embed="rId14"/>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60" name="Group 59"/>
            <p:cNvGrpSpPr/>
            <p:nvPr userDrawn="1"/>
          </p:nvGrpSpPr>
          <p:grpSpPr>
            <a:xfrm>
              <a:off x="-10398793" y="27751410"/>
              <a:ext cx="9323012" cy="2453251"/>
              <a:chOff x="-4754996" y="12734136"/>
              <a:chExt cx="429655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341"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342"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a:solidFill>
                      <a:srgbClr val="92D050"/>
                    </a:solidFill>
                  </a:rPr>
                  <a:t>Good</a:t>
                </a:r>
                <a:r>
                  <a:rPr lang="en-US" sz="1600" baseline="0" dirty="0">
                    <a:solidFill>
                      <a:srgbClr val="92D050"/>
                    </a:solidFill>
                  </a:rPr>
                  <a:t> </a:t>
                </a:r>
                <a:r>
                  <a:rPr lang="en-US" sz="1600" baseline="0" dirty="0">
                    <a:solidFill>
                      <a:schemeClr val="bg1"/>
                    </a:solidFill>
                  </a:rPr>
                  <a:t>printing quality</a:t>
                </a:r>
                <a:endParaRPr lang="en-US" sz="1600" dirty="0">
                  <a:solidFill>
                    <a:schemeClr val="bg1"/>
                  </a:solidFill>
                </a:endParaRPr>
              </a:p>
            </p:txBody>
          </p:sp>
          <p:sp>
            <p:nvSpPr>
              <p:cNvPr id="64" name="TextBox 6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a:solidFill>
                      <a:srgbClr val="FF0000"/>
                    </a:solidFill>
                  </a:rPr>
                  <a:t>Bad </a:t>
                </a:r>
                <a:r>
                  <a:rPr lang="en-US" sz="1600" dirty="0">
                    <a:solidFill>
                      <a:schemeClr val="bg1"/>
                    </a:solidFill>
                  </a:rPr>
                  <a:t>printing quality</a:t>
                </a:r>
              </a:p>
            </p:txBody>
          </p:sp>
        </p:grpSp>
      </p:gr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484177"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1" name="Rounded Rectangle 20"/>
          <p:cNvSpPr/>
          <p:nvPr userDrawn="1"/>
        </p:nvSpPr>
        <p:spPr>
          <a:xfrm>
            <a:off x="922338"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32918400"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3194" y="5267325"/>
            <a:ext cx="20724813" cy="26736675"/>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userDrawn="1"/>
        </p:nvGrpSpPr>
        <p:grpSpPr>
          <a:xfrm>
            <a:off x="44157839" y="-55065"/>
            <a:ext cx="11062139"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265488"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1730375"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363"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364"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a:t>
                </a:r>
                <a:r>
                  <a:rPr lang="en-US" sz="2400" baseline="0" dirty="0" err="1">
                    <a:solidFill>
                      <a:schemeClr val="tx2"/>
                    </a:solidFill>
                    <a:latin typeface="Trebuchet MS" pitchFamily="34" charset="0"/>
                  </a:rPr>
                  <a:t>Facebook</a:t>
                </a:r>
                <a:r>
                  <a:rPr lang="en-US" sz="2400" baseline="0" dirty="0">
                    <a:solidFill>
                      <a:schemeClr val="tx2"/>
                    </a:solidFill>
                    <a:latin typeface="Trebuchet MS" pitchFamily="34" charset="0"/>
                  </a:rPr>
                  <a:t>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49" name="TextBox 48"/>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a:solidFill>
                    <a:schemeClr val="bg1"/>
                  </a:solidFill>
                </a:rPr>
                <a:t>© 2013</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800" dirty="0">
                  <a:solidFill>
                    <a:schemeClr val="bg1"/>
                  </a:solidFill>
                </a:rPr>
                <a:t>    </a:t>
              </a:r>
              <a:r>
                <a:rPr lang="en-US" sz="2400" dirty="0">
                  <a:solidFill>
                    <a:schemeClr val="bg1"/>
                  </a:solidFill>
                </a:rPr>
                <a:t>2117 Fourth Street ,</a:t>
              </a:r>
              <a:r>
                <a:rPr lang="en-US" sz="2400" baseline="0" dirty="0">
                  <a:solidFill>
                    <a:schemeClr val="bg1"/>
                  </a:solidFill>
                </a:rPr>
                <a:t> Unit C        </a:t>
              </a:r>
            </a:p>
            <a:p>
              <a:pPr>
                <a:lnSpc>
                  <a:spcPts val="2600"/>
                </a:lnSpc>
              </a:pPr>
              <a:r>
                <a:rPr lang="en-US" sz="2400" baseline="0" dirty="0">
                  <a:solidFill>
                    <a:schemeClr val="bg1"/>
                  </a:solidFill>
                </a:rPr>
                <a:t>     Berkeley CA </a:t>
              </a:r>
              <a:r>
                <a:rPr lang="en-US" sz="2000" baseline="0" dirty="0">
                  <a:solidFill>
                    <a:schemeClr val="bg1"/>
                  </a:solidFill>
                </a:rPr>
                <a:t>94710</a:t>
              </a:r>
              <a:r>
                <a:rPr lang="en-US" sz="2400" baseline="0" dirty="0">
                  <a:solidFill>
                    <a:schemeClr val="bg1"/>
                  </a:solidFill>
                </a:rPr>
                <a:t/>
              </a:r>
              <a:br>
                <a:rPr lang="en-US" sz="2400" baseline="0" dirty="0">
                  <a:solidFill>
                    <a:schemeClr val="bg1"/>
                  </a:solidFill>
                </a:rPr>
              </a:br>
              <a:r>
                <a:rPr lang="en-US" sz="2400" baseline="0" dirty="0">
                  <a:solidFill>
                    <a:schemeClr val="bg1"/>
                  </a:solidFill>
                </a:rPr>
                <a:t>    </a:t>
              </a:r>
              <a:r>
                <a:rPr lang="en-US" sz="2400" b="1" baseline="0" dirty="0">
                  <a:solidFill>
                    <a:srgbClr val="FFFF00"/>
                  </a:solidFill>
                </a:rPr>
                <a:t>posterpresenter@gmail.com</a:t>
              </a:r>
              <a:endParaRPr lang="en-US" sz="2800" b="1" dirty="0">
                <a:solidFill>
                  <a:srgbClr val="FFFF00"/>
                </a:solidFill>
              </a:endParaRPr>
            </a:p>
          </p:txBody>
        </p:sp>
      </p:grpSp>
      <p:grpSp>
        <p:nvGrpSpPr>
          <p:cNvPr id="53" name="Group 52"/>
          <p:cNvGrpSpPr/>
          <p:nvPr userDrawn="1"/>
        </p:nvGrpSpPr>
        <p:grpSpPr>
          <a:xfrm>
            <a:off x="-11225189" y="-1"/>
            <a:ext cx="11018865"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36”x48”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r>
                <a:rPr lang="en-US" sz="2800" dirty="0">
                  <a:solidFill>
                    <a:schemeClr val="bg1"/>
                  </a:solidFill>
                  <a:latin typeface="Trebuchet MS" pitchFamily="34" charset="0"/>
                </a:rPr>
                <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1892300" indent="-1892300" algn="l" defTabSz="850900"/>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r>
                <a:rPr lang="en-US" sz="2800" b="1" baseline="0" dirty="0">
                  <a:solidFill>
                    <a:schemeClr val="bg1"/>
                  </a:solidFill>
                  <a:latin typeface="Trebuchet MS" pitchFamily="34" charset="0"/>
                </a:rPr>
                <a:t/>
              </a:r>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120439"/>
              <a:chOff x="-4470427" y="11016658"/>
              <a:chExt cx="3470785" cy="974220"/>
            </a:xfrm>
          </p:grpSpPr>
          <p:grpSp>
            <p:nvGrpSpPr>
              <p:cNvPr id="64" name="Group 63"/>
              <p:cNvGrpSpPr/>
              <p:nvPr userDrawn="1"/>
            </p:nvGrpSpPr>
            <p:grpSpPr>
              <a:xfrm>
                <a:off x="-2783495" y="11060886"/>
                <a:ext cx="624431" cy="893535"/>
                <a:chOff x="-3958697" y="11117435"/>
                <a:chExt cx="779338" cy="1280430"/>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a:solidFill>
                        <a:schemeClr val="tx1"/>
                      </a:solidFill>
                    </a:rPr>
                    <a:t>ORIGINAL</a:t>
                  </a:r>
                </a:p>
              </p:txBody>
            </p:sp>
          </p:grpSp>
          <p:grpSp>
            <p:nvGrpSpPr>
              <p:cNvPr id="65" name="Group 64"/>
              <p:cNvGrpSpPr/>
              <p:nvPr userDrawn="1"/>
            </p:nvGrpSpPr>
            <p:grpSpPr>
              <a:xfrm>
                <a:off x="-2033159" y="11060889"/>
                <a:ext cx="1033517" cy="893529"/>
                <a:chOff x="-2921738" y="11200127"/>
                <a:chExt cx="1420279" cy="1227904"/>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59" name="Group 58"/>
            <p:cNvGrpSpPr/>
            <p:nvPr userDrawn="1"/>
          </p:nvGrpSpPr>
          <p:grpSpPr>
            <a:xfrm>
              <a:off x="-10398793" y="27751410"/>
              <a:ext cx="9323012" cy="2453251"/>
              <a:chOff x="-4754996" y="12734136"/>
              <a:chExt cx="429655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365"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366"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a:solidFill>
                      <a:srgbClr val="92D050"/>
                    </a:solidFill>
                  </a:rPr>
                  <a:t>Good</a:t>
                </a:r>
                <a:r>
                  <a:rPr lang="en-US" sz="1600" baseline="0" dirty="0">
                    <a:solidFill>
                      <a:srgbClr val="92D050"/>
                    </a:solidFill>
                  </a:rPr>
                  <a:t> </a:t>
                </a:r>
                <a:r>
                  <a:rPr lang="en-US" sz="1600" baseline="0" dirty="0">
                    <a:solidFill>
                      <a:schemeClr val="bg1"/>
                    </a:solidFill>
                  </a:rPr>
                  <a:t>printing quality</a:t>
                </a:r>
                <a:endParaRPr lang="en-US" sz="1600" dirty="0">
                  <a:solidFill>
                    <a:schemeClr val="bg1"/>
                  </a:solidFill>
                </a:endParaRPr>
              </a:p>
            </p:txBody>
          </p:sp>
          <p:sp>
            <p:nvSpPr>
              <p:cNvPr id="63" name="TextBox 6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a:solidFill>
                      <a:srgbClr val="FF0000"/>
                    </a:solidFill>
                  </a:rPr>
                  <a:t>Bad </a:t>
                </a:r>
                <a:r>
                  <a:rPr lang="en-US" sz="1600" dirty="0">
                    <a:solidFill>
                      <a:schemeClr val="bg1"/>
                    </a:solidFill>
                  </a:rPr>
                  <a:t>printing quality</a:t>
                </a:r>
              </a:p>
            </p:txBody>
          </p:sp>
        </p:grpSp>
      </p:gr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65" name="Text Placeholder 464"/>
          <p:cNvSpPr>
            <a:spLocks noGrp="1"/>
          </p:cNvSpPr>
          <p:nvPr>
            <p:ph type="body" sz="quarter" idx="150"/>
          </p:nvPr>
        </p:nvSpPr>
        <p:spPr/>
        <p:txBody>
          <a:bodyPr/>
          <a:lstStyle/>
          <a:p>
            <a:r>
              <a:rPr lang="en-US" baseline="30000" smtClean="0">
                <a:solidFill>
                  <a:srgbClr val="002060"/>
                </a:solidFill>
              </a:rPr>
              <a:t>1</a:t>
            </a:r>
            <a:r>
              <a:rPr lang="en-US" smtClean="0">
                <a:solidFill>
                  <a:srgbClr val="002060"/>
                </a:solidFill>
              </a:rPr>
              <a:t>Cañada </a:t>
            </a:r>
            <a:r>
              <a:rPr lang="en-US" dirty="0">
                <a:solidFill>
                  <a:srgbClr val="002060"/>
                </a:solidFill>
              </a:rPr>
              <a:t>College </a:t>
            </a:r>
            <a:r>
              <a:rPr lang="en-US">
                <a:solidFill>
                  <a:srgbClr val="002060"/>
                </a:solidFill>
              </a:rPr>
              <a:t>/ </a:t>
            </a:r>
            <a:r>
              <a:rPr lang="en-US" baseline="30000" smtClean="0">
                <a:solidFill>
                  <a:srgbClr val="002060"/>
                </a:solidFill>
              </a:rPr>
              <a:t>2</a:t>
            </a:r>
            <a:r>
              <a:rPr lang="en-US" smtClean="0">
                <a:solidFill>
                  <a:srgbClr val="002060"/>
                </a:solidFill>
              </a:rPr>
              <a:t>San </a:t>
            </a:r>
            <a:r>
              <a:rPr lang="en-US" dirty="0">
                <a:solidFill>
                  <a:srgbClr val="002060"/>
                </a:solidFill>
              </a:rPr>
              <a:t>Francisco State University</a:t>
            </a:r>
          </a:p>
          <a:p>
            <a:endParaRPr lang="en-US" dirty="0">
              <a:solidFill>
                <a:srgbClr val="002060"/>
              </a:solidFill>
            </a:endParaRPr>
          </a:p>
        </p:txBody>
      </p:sp>
      <p:sp>
        <p:nvSpPr>
          <p:cNvPr id="466" name="Text Placeholder 465"/>
          <p:cNvSpPr>
            <a:spLocks noGrp="1"/>
          </p:cNvSpPr>
          <p:nvPr>
            <p:ph type="body" sz="quarter" idx="151"/>
          </p:nvPr>
        </p:nvSpPr>
        <p:spPr/>
        <p:txBody>
          <a:bodyPr>
            <a:normAutofit fontScale="92500" lnSpcReduction="10000"/>
          </a:bodyPr>
          <a:lstStyle/>
          <a:p>
            <a:r>
              <a:rPr lang="en-US" dirty="0">
                <a:solidFill>
                  <a:srgbClr val="002060"/>
                </a:solidFill>
              </a:rPr>
              <a:t>Y. Ordonez</a:t>
            </a:r>
            <a:r>
              <a:rPr lang="en-US" baseline="30000" dirty="0">
                <a:solidFill>
                  <a:srgbClr val="002060"/>
                </a:solidFill>
              </a:rPr>
              <a:t>1</a:t>
            </a:r>
            <a:r>
              <a:rPr lang="en-US" dirty="0">
                <a:solidFill>
                  <a:srgbClr val="002060"/>
                </a:solidFill>
              </a:rPr>
              <a:t>, A. </a:t>
            </a:r>
            <a:r>
              <a:rPr lang="en-US" dirty="0" smtClean="0">
                <a:solidFill>
                  <a:srgbClr val="002060"/>
                </a:solidFill>
              </a:rPr>
              <a:t>Bituin</a:t>
            </a:r>
            <a:r>
              <a:rPr lang="en-US" baseline="30000" dirty="0">
                <a:solidFill>
                  <a:srgbClr val="002060"/>
                </a:solidFill>
              </a:rPr>
              <a:t>1</a:t>
            </a:r>
            <a:r>
              <a:rPr lang="en-US" dirty="0" smtClean="0">
                <a:solidFill>
                  <a:srgbClr val="002060"/>
                </a:solidFill>
              </a:rPr>
              <a:t>, </a:t>
            </a:r>
            <a:r>
              <a:rPr lang="en-US" dirty="0">
                <a:solidFill>
                  <a:srgbClr val="002060"/>
                </a:solidFill>
              </a:rPr>
              <a:t>K. </a:t>
            </a:r>
            <a:r>
              <a:rPr lang="en-US" dirty="0" smtClean="0">
                <a:solidFill>
                  <a:srgbClr val="002060"/>
                </a:solidFill>
              </a:rPr>
              <a:t>Kyain</a:t>
            </a:r>
            <a:r>
              <a:rPr lang="en-US" baseline="30000" dirty="0">
                <a:solidFill>
                  <a:srgbClr val="002060"/>
                </a:solidFill>
              </a:rPr>
              <a:t>1</a:t>
            </a:r>
            <a:r>
              <a:rPr lang="en-US" dirty="0" smtClean="0">
                <a:solidFill>
                  <a:srgbClr val="002060"/>
                </a:solidFill>
              </a:rPr>
              <a:t>, </a:t>
            </a:r>
            <a:r>
              <a:rPr lang="en-US" dirty="0">
                <a:solidFill>
                  <a:srgbClr val="002060"/>
                </a:solidFill>
              </a:rPr>
              <a:t>A. </a:t>
            </a:r>
            <a:r>
              <a:rPr lang="en-US" dirty="0" smtClean="0">
                <a:solidFill>
                  <a:srgbClr val="002060"/>
                </a:solidFill>
              </a:rPr>
              <a:t>Maxwell</a:t>
            </a:r>
            <a:r>
              <a:rPr lang="en-US" baseline="30000" dirty="0">
                <a:solidFill>
                  <a:srgbClr val="002060"/>
                </a:solidFill>
              </a:rPr>
              <a:t>2</a:t>
            </a:r>
            <a:r>
              <a:rPr lang="en-US" dirty="0" smtClean="0">
                <a:solidFill>
                  <a:srgbClr val="002060"/>
                </a:solidFill>
              </a:rPr>
              <a:t>, </a:t>
            </a:r>
            <a:r>
              <a:rPr lang="en-US" dirty="0">
                <a:solidFill>
                  <a:srgbClr val="002060"/>
                </a:solidFill>
              </a:rPr>
              <a:t>Z. </a:t>
            </a:r>
            <a:r>
              <a:rPr lang="en-US" dirty="0" smtClean="0">
                <a:solidFill>
                  <a:srgbClr val="002060"/>
                </a:solidFill>
              </a:rPr>
              <a:t>Jiang</a:t>
            </a:r>
            <a:r>
              <a:rPr lang="en-US" baseline="30000" dirty="0">
                <a:solidFill>
                  <a:srgbClr val="002060"/>
                </a:solidFill>
              </a:rPr>
              <a:t>2</a:t>
            </a:r>
            <a:endParaRPr lang="en-US" baseline="30000" dirty="0">
              <a:solidFill>
                <a:srgbClr val="002060"/>
              </a:solidFill>
            </a:endParaRPr>
          </a:p>
        </p:txBody>
      </p:sp>
      <p:sp>
        <p:nvSpPr>
          <p:cNvPr id="467" name="Text Placeholder 466"/>
          <p:cNvSpPr>
            <a:spLocks noGrp="1"/>
          </p:cNvSpPr>
          <p:nvPr>
            <p:ph type="body" sz="quarter" idx="153"/>
          </p:nvPr>
        </p:nvSpPr>
        <p:spPr>
          <a:xfrm>
            <a:off x="4579621" y="681285"/>
            <a:ext cx="34838889" cy="1902655"/>
          </a:xfrm>
          <a:noFill/>
        </p:spPr>
        <p:txBody>
          <a:bodyPr>
            <a:noAutofit/>
          </a:bodyPr>
          <a:lstStyle/>
          <a:p>
            <a:r>
              <a:rPr lang="en-US" sz="8300" b="1" dirty="0">
                <a:solidFill>
                  <a:srgbClr val="002060"/>
                </a:solidFill>
              </a:rPr>
              <a:t>Automated Platform for Static Structural Analyses and Topology Optimization</a:t>
            </a:r>
            <a:endParaRPr lang="en-US" sz="8300" dirty="0">
              <a:solidFill>
                <a:srgbClr val="002060"/>
              </a:solidFill>
            </a:endParaRPr>
          </a:p>
        </p:txBody>
      </p:sp>
      <p:pic>
        <p:nvPicPr>
          <p:cNvPr id="4098" name="Picture 2" descr="Image result for canada college logo">
            <a:extLst>
              <a:ext uri="{FF2B5EF4-FFF2-40B4-BE49-F238E27FC236}">
                <a16:creationId xmlns:a16="http://schemas.microsoft.com/office/drawing/2014/main" id="{32C36EF7-5251-4AE7-A974-94BCB7C8AB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66106" y="50785"/>
            <a:ext cx="5106278" cy="510627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san francisco state logo">
            <a:extLst>
              <a:ext uri="{FF2B5EF4-FFF2-40B4-BE49-F238E27FC236}">
                <a16:creationId xmlns:a16="http://schemas.microsoft.com/office/drawing/2014/main" id="{2152E376-CEC7-4361-9857-B637167021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293" r="27061"/>
          <a:stretch/>
        </p:blipFill>
        <p:spPr bwMode="auto">
          <a:xfrm>
            <a:off x="218816" y="284747"/>
            <a:ext cx="4624337" cy="483847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2FD9C4F2-A766-4600-852C-9E7588F735B9}"/>
              </a:ext>
            </a:extLst>
          </p:cNvPr>
          <p:cNvSpPr txBox="1"/>
          <p:nvPr/>
        </p:nvSpPr>
        <p:spPr>
          <a:xfrm>
            <a:off x="2280023" y="31880826"/>
            <a:ext cx="3274822" cy="923330"/>
          </a:xfrm>
          <a:prstGeom prst="rect">
            <a:avLst/>
          </a:prstGeom>
          <a:noFill/>
        </p:spPr>
        <p:txBody>
          <a:bodyPr wrap="square" rtlCol="0">
            <a:spAutoFit/>
          </a:bodyPr>
          <a:lstStyle/>
          <a:p>
            <a:r>
              <a:rPr lang="en-US" sz="1800" baseline="30000" dirty="0"/>
              <a:t>1</a:t>
            </a:r>
            <a:r>
              <a:rPr lang="en-US" sz="1800" dirty="0"/>
              <a:t>Yardley Ordonez, Lead Intern</a:t>
            </a:r>
          </a:p>
          <a:p>
            <a:r>
              <a:rPr lang="en-US" sz="1800" baseline="30000" dirty="0"/>
              <a:t>2</a:t>
            </a:r>
            <a:r>
              <a:rPr lang="en-US" sz="1800" dirty="0"/>
              <a:t>Adrian Bituin, Part-Time Intern</a:t>
            </a:r>
          </a:p>
          <a:p>
            <a:r>
              <a:rPr lang="en-US" sz="1800" baseline="30000" dirty="0"/>
              <a:t>3</a:t>
            </a:r>
            <a:r>
              <a:rPr lang="en-US" sz="1800" dirty="0"/>
              <a:t>Krystal Kyain, Part-Time Intern</a:t>
            </a:r>
          </a:p>
        </p:txBody>
      </p:sp>
      <p:sp>
        <p:nvSpPr>
          <p:cNvPr id="117" name="TextBox 116">
            <a:extLst>
              <a:ext uri="{FF2B5EF4-FFF2-40B4-BE49-F238E27FC236}">
                <a16:creationId xmlns:a16="http://schemas.microsoft.com/office/drawing/2014/main" id="{7C9CA37D-8B02-40EE-9460-CFC06FFC366A}"/>
              </a:ext>
            </a:extLst>
          </p:cNvPr>
          <p:cNvSpPr txBox="1"/>
          <p:nvPr/>
        </p:nvSpPr>
        <p:spPr>
          <a:xfrm>
            <a:off x="5442084" y="31901579"/>
            <a:ext cx="5891339" cy="646331"/>
          </a:xfrm>
          <a:prstGeom prst="rect">
            <a:avLst/>
          </a:prstGeom>
          <a:noFill/>
        </p:spPr>
        <p:txBody>
          <a:bodyPr wrap="square" rtlCol="0">
            <a:spAutoFit/>
          </a:bodyPr>
          <a:lstStyle/>
          <a:p>
            <a:r>
              <a:rPr lang="en-US" sz="1800" baseline="30000" dirty="0"/>
              <a:t>4</a:t>
            </a:r>
            <a:r>
              <a:rPr lang="en-US" sz="1800" dirty="0"/>
              <a:t>Alec Maxwell, Graduate Student Mentor</a:t>
            </a:r>
          </a:p>
          <a:p>
            <a:r>
              <a:rPr lang="en-US" sz="1800" baseline="30000" dirty="0"/>
              <a:t>5</a:t>
            </a:r>
            <a:r>
              <a:rPr lang="en-US" sz="1800" dirty="0"/>
              <a:t>Dr. Zhaoshuo Jiang, Faculty Advisor</a:t>
            </a:r>
          </a:p>
        </p:txBody>
      </p:sp>
      <p:sp>
        <p:nvSpPr>
          <p:cNvPr id="102" name="Rectangle: Rounded Corners 12">
            <a:extLst>
              <a:ext uri="{FF2B5EF4-FFF2-40B4-BE49-F238E27FC236}">
                <a16:creationId xmlns:a16="http://schemas.microsoft.com/office/drawing/2014/main" id="{393820FC-CD38-407C-B05D-703BFCB9D614}"/>
              </a:ext>
            </a:extLst>
          </p:cNvPr>
          <p:cNvSpPr/>
          <p:nvPr/>
        </p:nvSpPr>
        <p:spPr>
          <a:xfrm>
            <a:off x="1269864" y="5376306"/>
            <a:ext cx="13443018" cy="26427646"/>
          </a:xfrm>
          <a:prstGeom prst="roundRect">
            <a:avLst/>
          </a:prstGeom>
          <a:noFill/>
          <a:ln w="1270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Rounded Corners 12">
            <a:extLst>
              <a:ext uri="{FF2B5EF4-FFF2-40B4-BE49-F238E27FC236}">
                <a16:creationId xmlns:a16="http://schemas.microsoft.com/office/drawing/2014/main" id="{393820FC-CD38-407C-B05D-703BFCB9D614}"/>
              </a:ext>
            </a:extLst>
          </p:cNvPr>
          <p:cNvSpPr/>
          <p:nvPr/>
        </p:nvSpPr>
        <p:spPr>
          <a:xfrm>
            <a:off x="15139389" y="5376306"/>
            <a:ext cx="13443018" cy="26427646"/>
          </a:xfrm>
          <a:prstGeom prst="roundRect">
            <a:avLst/>
          </a:prstGeom>
          <a:noFill/>
          <a:ln w="1270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Rounded Corners 12">
            <a:extLst>
              <a:ext uri="{FF2B5EF4-FFF2-40B4-BE49-F238E27FC236}">
                <a16:creationId xmlns:a16="http://schemas.microsoft.com/office/drawing/2014/main" id="{393820FC-CD38-407C-B05D-703BFCB9D614}"/>
              </a:ext>
            </a:extLst>
          </p:cNvPr>
          <p:cNvSpPr/>
          <p:nvPr/>
        </p:nvSpPr>
        <p:spPr>
          <a:xfrm>
            <a:off x="29235264" y="5398334"/>
            <a:ext cx="13443018" cy="26427646"/>
          </a:xfrm>
          <a:prstGeom prst="roundRect">
            <a:avLst/>
          </a:prstGeom>
          <a:noFill/>
          <a:ln w="1270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Placeholder 449"/>
          <p:cNvSpPr>
            <a:spLocks noGrp="1"/>
          </p:cNvSpPr>
          <p:nvPr>
            <p:ph type="body" sz="quarter" idx="11"/>
          </p:nvPr>
        </p:nvSpPr>
        <p:spPr>
          <a:xfrm>
            <a:off x="2966935" y="5432601"/>
            <a:ext cx="10048875" cy="1200321"/>
          </a:xfrm>
        </p:spPr>
        <p:txBody>
          <a:bodyPr/>
          <a:lstStyle/>
          <a:p>
            <a:r>
              <a:rPr lang="en-US" sz="6600" dirty="0">
                <a:latin typeface="Times New Roman" panose="02020603050405020304" pitchFamily="18" charset="0"/>
                <a:cs typeface="Times New Roman" panose="02020603050405020304" pitchFamily="18" charset="0"/>
              </a:rPr>
              <a:t>ABSTRACT</a:t>
            </a:r>
          </a:p>
        </p:txBody>
      </p:sp>
      <p:sp>
        <p:nvSpPr>
          <p:cNvPr id="28" name="TextBox 27"/>
          <p:cNvSpPr txBox="1"/>
          <p:nvPr/>
        </p:nvSpPr>
        <p:spPr>
          <a:xfrm>
            <a:off x="1828800" y="6632922"/>
            <a:ext cx="12372975" cy="9325630"/>
          </a:xfrm>
          <a:prstGeom prst="rect">
            <a:avLst/>
          </a:prstGeom>
          <a:noFill/>
        </p:spPr>
        <p:txBody>
          <a:bodyPr wrap="square" rtlCol="0">
            <a:spAutoFit/>
          </a:bodyPr>
          <a:lstStyle/>
          <a:p>
            <a:pPr algn="just"/>
            <a:r>
              <a:rPr lang="en-US" sz="4000" dirty="0">
                <a:solidFill>
                  <a:schemeClr val="accent5">
                    <a:lumMod val="50000"/>
                  </a:schemeClr>
                </a:solidFill>
                <a:latin typeface="Times New Roman" panose="02020603050405020304" pitchFamily="18" charset="0"/>
                <a:cs typeface="Times New Roman" panose="02020603050405020304" pitchFamily="18" charset="0"/>
              </a:rPr>
              <a:t>High rise structures are an ideal solution to crowded urban environments. Development in engineering and construction methods have allowed for structures to achieve greater heights. Taller structures are exposed to higher demands, due to higher wind speeds. Depending on the geographical location of a structure it may be subjected to other environmental loads (earthquake, hurricane, tornado, </a:t>
            </a:r>
            <a:r>
              <a:rPr lang="en-US" sz="4000" dirty="0" err="1">
                <a:solidFill>
                  <a:schemeClr val="accent5">
                    <a:lumMod val="50000"/>
                  </a:schemeClr>
                </a:solidFill>
                <a:latin typeface="Times New Roman" panose="02020603050405020304" pitchFamily="18" charset="0"/>
                <a:cs typeface="Times New Roman" panose="02020603050405020304" pitchFamily="18" charset="0"/>
              </a:rPr>
              <a:t>etc</a:t>
            </a:r>
            <a:r>
              <a:rPr lang="en-US" sz="4000" dirty="0">
                <a:solidFill>
                  <a:schemeClr val="accent5">
                    <a:lumMod val="50000"/>
                  </a:schemeClr>
                </a:solidFill>
                <a:latin typeface="Times New Roman" panose="02020603050405020304" pitchFamily="18" charset="0"/>
                <a:cs typeface="Times New Roman" panose="02020603050405020304" pitchFamily="18" charset="0"/>
              </a:rPr>
              <a:t>). Topology optimization has become a popular research area because optimized designs use the least amount of material but maintain high performance. Current drawbacks to topology optimization is that it can be time consuming to consider optimized designs for multiple load cases, or varying model parameters.  Automation of the optimization process allows the designer to truly create the best design for many different scenarios.</a:t>
            </a:r>
          </a:p>
        </p:txBody>
      </p:sp>
      <p:grpSp>
        <p:nvGrpSpPr>
          <p:cNvPr id="113" name="Group 112"/>
          <p:cNvGrpSpPr/>
          <p:nvPr/>
        </p:nvGrpSpPr>
        <p:grpSpPr>
          <a:xfrm>
            <a:off x="1692478" y="22542426"/>
            <a:ext cx="12372975" cy="7930997"/>
            <a:chOff x="918878" y="25159349"/>
            <a:chExt cx="10048875" cy="5808486"/>
          </a:xfrm>
        </p:grpSpPr>
        <p:sp>
          <p:nvSpPr>
            <p:cNvPr id="114" name="Rectangle: Rounded Corners 73">
              <a:extLst>
                <a:ext uri="{FF2B5EF4-FFF2-40B4-BE49-F238E27FC236}">
                  <a16:creationId xmlns:a16="http://schemas.microsoft.com/office/drawing/2014/main" id="{ADD379AA-2510-440D-BD71-E273B24F9AF7}"/>
                </a:ext>
              </a:extLst>
            </p:cNvPr>
            <p:cNvSpPr/>
            <p:nvPr/>
          </p:nvSpPr>
          <p:spPr>
            <a:xfrm>
              <a:off x="4696210" y="26478244"/>
              <a:ext cx="2393721" cy="76948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1F497D"/>
                  </a:solidFill>
                  <a:latin typeface="Times New Roman"/>
                  <a:cs typeface="Times New Roman"/>
                </a:rPr>
                <a:t>MATLAB Script</a:t>
              </a:r>
            </a:p>
          </p:txBody>
        </p:sp>
        <p:sp>
          <p:nvSpPr>
            <p:cNvPr id="115" name="Rectangle: Rounded Corners 74">
              <a:extLst>
                <a:ext uri="{FF2B5EF4-FFF2-40B4-BE49-F238E27FC236}">
                  <a16:creationId xmlns:a16="http://schemas.microsoft.com/office/drawing/2014/main" id="{C8EFED1F-BC2E-4C7B-A77B-B427D4CF469D}"/>
                </a:ext>
              </a:extLst>
            </p:cNvPr>
            <p:cNvSpPr/>
            <p:nvPr/>
          </p:nvSpPr>
          <p:spPr>
            <a:xfrm>
              <a:off x="7744210" y="27925472"/>
              <a:ext cx="2393721" cy="76948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1F497D"/>
                  </a:solidFill>
                  <a:latin typeface="Times New Roman"/>
                  <a:cs typeface="Times New Roman"/>
                </a:rPr>
                <a:t>MATLAB</a:t>
              </a:r>
            </a:p>
          </p:txBody>
        </p:sp>
        <p:sp>
          <p:nvSpPr>
            <p:cNvPr id="116" name="Rectangle: Rounded Corners 75">
              <a:extLst>
                <a:ext uri="{FF2B5EF4-FFF2-40B4-BE49-F238E27FC236}">
                  <a16:creationId xmlns:a16="http://schemas.microsoft.com/office/drawing/2014/main" id="{50AF8B8B-EB87-4A84-BE7C-64D9C5C7622B}"/>
                </a:ext>
              </a:extLst>
            </p:cNvPr>
            <p:cNvSpPr/>
            <p:nvPr/>
          </p:nvSpPr>
          <p:spPr>
            <a:xfrm>
              <a:off x="4696210" y="27925472"/>
              <a:ext cx="2393721" cy="76948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000" dirty="0">
                  <a:solidFill>
                    <a:srgbClr val="1F497D"/>
                  </a:solidFill>
                  <a:latin typeface="Times New Roman"/>
                  <a:cs typeface="Times New Roman"/>
                </a:rPr>
                <a:t>ANSYS APDL</a:t>
              </a:r>
            </a:p>
          </p:txBody>
        </p:sp>
        <p:sp>
          <p:nvSpPr>
            <p:cNvPr id="118" name="Arrow: Curved Left 76">
              <a:extLst>
                <a:ext uri="{FF2B5EF4-FFF2-40B4-BE49-F238E27FC236}">
                  <a16:creationId xmlns:a16="http://schemas.microsoft.com/office/drawing/2014/main" id="{596CC115-F0B0-40C1-8194-774283B8C0E6}"/>
                </a:ext>
              </a:extLst>
            </p:cNvPr>
            <p:cNvSpPr/>
            <p:nvPr/>
          </p:nvSpPr>
          <p:spPr>
            <a:xfrm rot="5400000">
              <a:off x="5362908" y="28139281"/>
              <a:ext cx="830998" cy="4826109"/>
            </a:xfrm>
            <a:prstGeom prst="curved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Rectangle: Rounded Corners 77">
              <a:extLst>
                <a:ext uri="{FF2B5EF4-FFF2-40B4-BE49-F238E27FC236}">
                  <a16:creationId xmlns:a16="http://schemas.microsoft.com/office/drawing/2014/main" id="{934E9E3B-90C6-4708-9DD3-3CCCF3A3683E}"/>
                </a:ext>
              </a:extLst>
            </p:cNvPr>
            <p:cNvSpPr/>
            <p:nvPr/>
          </p:nvSpPr>
          <p:spPr>
            <a:xfrm>
              <a:off x="1648210" y="27925472"/>
              <a:ext cx="2393721" cy="76948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000" dirty="0">
                  <a:solidFill>
                    <a:srgbClr val="1F497D"/>
                  </a:solidFill>
                  <a:latin typeface="Times New Roman"/>
                  <a:cs typeface="Times New Roman"/>
                </a:rPr>
                <a:t>AutoCAD/AutoLISP</a:t>
              </a:r>
            </a:p>
          </p:txBody>
        </p:sp>
        <p:cxnSp>
          <p:nvCxnSpPr>
            <p:cNvPr id="120" name="Straight Arrow Connector 119">
              <a:extLst>
                <a:ext uri="{FF2B5EF4-FFF2-40B4-BE49-F238E27FC236}">
                  <a16:creationId xmlns:a16="http://schemas.microsoft.com/office/drawing/2014/main" id="{133779FD-7D56-414B-8CBB-9B915FC323ED}"/>
                </a:ext>
              </a:extLst>
            </p:cNvPr>
            <p:cNvCxnSpPr>
              <a:cxnSpLocks/>
              <a:stCxn id="119" idx="0"/>
              <a:endCxn id="114" idx="2"/>
            </p:cNvCxnSpPr>
            <p:nvPr/>
          </p:nvCxnSpPr>
          <p:spPr>
            <a:xfrm flipV="1">
              <a:off x="2845071" y="27247725"/>
              <a:ext cx="3048000" cy="677747"/>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8B657AD8-62B1-4F9A-A536-76357F85AD83}"/>
                </a:ext>
              </a:extLst>
            </p:cNvPr>
            <p:cNvCxnSpPr>
              <a:cxnSpLocks/>
              <a:stCxn id="115" idx="0"/>
              <a:endCxn id="114" idx="2"/>
            </p:cNvCxnSpPr>
            <p:nvPr/>
          </p:nvCxnSpPr>
          <p:spPr>
            <a:xfrm flipH="1" flipV="1">
              <a:off x="5893070" y="27247725"/>
              <a:ext cx="3048000" cy="677747"/>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3D51C51D-E076-44DE-BB01-DE4FF37D265F}"/>
                </a:ext>
              </a:extLst>
            </p:cNvPr>
            <p:cNvSpPr/>
            <p:nvPr/>
          </p:nvSpPr>
          <p:spPr>
            <a:xfrm>
              <a:off x="1648210" y="28793438"/>
              <a:ext cx="2327059" cy="1081962"/>
            </a:xfrm>
            <a:prstGeom prst="rect">
              <a:avLst/>
            </a:prstGeom>
            <a:ln>
              <a:solidFill>
                <a:schemeClr val="tx1"/>
              </a:solidFill>
            </a:ln>
          </p:spPr>
          <p:txBody>
            <a:bodyPr wrap="square">
              <a:spAutoFit/>
            </a:bodyPr>
            <a:lstStyle/>
            <a:p>
              <a:pPr algn="ctr"/>
              <a:r>
                <a:rPr lang="en-US" sz="3000" dirty="0">
                  <a:solidFill>
                    <a:srgbClr val="1F497D"/>
                  </a:solidFill>
                  <a:latin typeface="Times New Roman"/>
                  <a:cs typeface="Times New Roman"/>
                </a:rPr>
                <a:t>Creating and modifying Geometry</a:t>
              </a:r>
            </a:p>
          </p:txBody>
        </p:sp>
        <p:sp>
          <p:nvSpPr>
            <p:cNvPr id="123" name="Rectangle 122">
              <a:extLst>
                <a:ext uri="{FF2B5EF4-FFF2-40B4-BE49-F238E27FC236}">
                  <a16:creationId xmlns:a16="http://schemas.microsoft.com/office/drawing/2014/main" id="{0300343D-786B-433F-BAEA-4E846031BACC}"/>
                </a:ext>
              </a:extLst>
            </p:cNvPr>
            <p:cNvSpPr/>
            <p:nvPr/>
          </p:nvSpPr>
          <p:spPr>
            <a:xfrm>
              <a:off x="4696210" y="28812659"/>
              <a:ext cx="2393721" cy="1081962"/>
            </a:xfrm>
            <a:prstGeom prst="rect">
              <a:avLst/>
            </a:prstGeom>
            <a:ln>
              <a:solidFill>
                <a:schemeClr val="tx1"/>
              </a:solidFill>
            </a:ln>
          </p:spPr>
          <p:txBody>
            <a:bodyPr wrap="square">
              <a:spAutoFit/>
            </a:bodyPr>
            <a:lstStyle/>
            <a:p>
              <a:pPr algn="ctr"/>
              <a:r>
                <a:rPr lang="en-US" sz="3000" dirty="0">
                  <a:solidFill>
                    <a:srgbClr val="1F497D"/>
                  </a:solidFill>
                  <a:latin typeface="Times New Roman"/>
                  <a:cs typeface="Times New Roman"/>
                </a:rPr>
                <a:t>Optimization</a:t>
              </a:r>
            </a:p>
            <a:p>
              <a:pPr algn="ctr"/>
              <a:r>
                <a:rPr lang="en-US" sz="3000" dirty="0">
                  <a:solidFill>
                    <a:srgbClr val="1F497D"/>
                  </a:solidFill>
                  <a:latin typeface="Times New Roman"/>
                  <a:cs typeface="Times New Roman"/>
                </a:rPr>
                <a:t>Performance Evaluation</a:t>
              </a:r>
            </a:p>
          </p:txBody>
        </p:sp>
        <p:sp>
          <p:nvSpPr>
            <p:cNvPr id="124" name="Rectangle 123">
              <a:extLst>
                <a:ext uri="{FF2B5EF4-FFF2-40B4-BE49-F238E27FC236}">
                  <a16:creationId xmlns:a16="http://schemas.microsoft.com/office/drawing/2014/main" id="{DEE34BD4-36A1-4A65-8580-0D61036D3AFC}"/>
                </a:ext>
              </a:extLst>
            </p:cNvPr>
            <p:cNvSpPr/>
            <p:nvPr/>
          </p:nvSpPr>
          <p:spPr>
            <a:xfrm>
              <a:off x="7766081" y="28793438"/>
              <a:ext cx="2371850" cy="1081962"/>
            </a:xfrm>
            <a:prstGeom prst="rect">
              <a:avLst/>
            </a:prstGeom>
            <a:ln>
              <a:solidFill>
                <a:schemeClr val="tx1"/>
              </a:solidFill>
            </a:ln>
          </p:spPr>
          <p:txBody>
            <a:bodyPr wrap="square">
              <a:spAutoFit/>
            </a:bodyPr>
            <a:lstStyle/>
            <a:p>
              <a:pPr algn="ctr"/>
              <a:r>
                <a:rPr lang="en-US" sz="3000" dirty="0">
                  <a:solidFill>
                    <a:srgbClr val="1F497D"/>
                  </a:solidFill>
                  <a:latin typeface="Times New Roman"/>
                  <a:cs typeface="Times New Roman"/>
                </a:rPr>
                <a:t>Results Extraction</a:t>
              </a:r>
            </a:p>
            <a:p>
              <a:pPr algn="ctr"/>
              <a:r>
                <a:rPr lang="en-US" sz="3000" dirty="0">
                  <a:solidFill>
                    <a:srgbClr val="1F497D"/>
                  </a:solidFill>
                  <a:latin typeface="Times New Roman"/>
                  <a:cs typeface="Times New Roman"/>
                </a:rPr>
                <a:t>Next Candidate</a:t>
              </a:r>
            </a:p>
          </p:txBody>
        </p:sp>
        <p:cxnSp>
          <p:nvCxnSpPr>
            <p:cNvPr id="125" name="Straight Connector 124">
              <a:extLst>
                <a:ext uri="{FF2B5EF4-FFF2-40B4-BE49-F238E27FC236}">
                  <a16:creationId xmlns:a16="http://schemas.microsoft.com/office/drawing/2014/main" id="{401C2015-5003-4106-8F84-2CA3D443D71F}"/>
                </a:ext>
              </a:extLst>
            </p:cNvPr>
            <p:cNvCxnSpPr>
              <a:cxnSpLocks/>
              <a:stCxn id="116" idx="0"/>
              <a:endCxn id="114" idx="2"/>
            </p:cNvCxnSpPr>
            <p:nvPr/>
          </p:nvCxnSpPr>
          <p:spPr>
            <a:xfrm flipV="1">
              <a:off x="5893070" y="27247725"/>
              <a:ext cx="0" cy="6777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Text Placeholder 454">
              <a:extLst>
                <a:ext uri="{FF2B5EF4-FFF2-40B4-BE49-F238E27FC236}">
                  <a16:creationId xmlns:a16="http://schemas.microsoft.com/office/drawing/2014/main" id="{C410D3F1-FCE6-4953-8789-21532835BE73}"/>
                </a:ext>
              </a:extLst>
            </p:cNvPr>
            <p:cNvSpPr txBox="1">
              <a:spLocks/>
            </p:cNvSpPr>
            <p:nvPr/>
          </p:nvSpPr>
          <p:spPr>
            <a:xfrm>
              <a:off x="918878" y="25159349"/>
              <a:ext cx="10048875" cy="879088"/>
            </a:xfrm>
            <a:prstGeom prst="rect">
              <a:avLst/>
            </a:prstGeom>
            <a:noFill/>
          </p:spPr>
          <p:txBody>
            <a:bodyPr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6600" dirty="0"/>
                <a:t>SEQUENCE FLOWCHART:</a:t>
              </a:r>
            </a:p>
          </p:txBody>
        </p:sp>
      </p:grpSp>
      <p:sp>
        <p:nvSpPr>
          <p:cNvPr id="127" name="Text Placeholder 463"/>
          <p:cNvSpPr>
            <a:spLocks noGrp="1"/>
          </p:cNvSpPr>
          <p:nvPr>
            <p:ph type="body" sz="quarter" idx="96"/>
          </p:nvPr>
        </p:nvSpPr>
        <p:spPr>
          <a:xfrm>
            <a:off x="1269864" y="17304952"/>
            <a:ext cx="13548183" cy="5139846"/>
          </a:xfrm>
        </p:spPr>
        <p:txBody>
          <a:bodyPr/>
          <a:lstStyle/>
          <a:p>
            <a:pPr marL="342900" indent="-342900" algn="just">
              <a:buFont typeface="Wingdings" panose="05000000000000000000" pitchFamily="2" charset="2"/>
              <a:buChar char="§"/>
            </a:pPr>
            <a:r>
              <a:rPr lang="en-US" sz="4000" dirty="0"/>
              <a:t>Use main MATLAB script to call all necessary programs in automated platform.</a:t>
            </a:r>
          </a:p>
          <a:p>
            <a:pPr marL="342900" indent="-342900" algn="just">
              <a:buFont typeface="Wingdings" panose="05000000000000000000" pitchFamily="2" charset="2"/>
              <a:buChar char="§"/>
            </a:pPr>
            <a:r>
              <a:rPr lang="en-US" sz="4000" dirty="0"/>
              <a:t>Automate modeling process using AutoCAD/</a:t>
            </a:r>
            <a:r>
              <a:rPr lang="en-US" sz="4000" dirty="0" err="1"/>
              <a:t>AutoLISP</a:t>
            </a:r>
            <a:r>
              <a:rPr lang="en-US" sz="4000" dirty="0"/>
              <a:t>.</a:t>
            </a:r>
          </a:p>
          <a:p>
            <a:pPr marL="342900" indent="-342900" algn="just">
              <a:buFont typeface="Wingdings" panose="05000000000000000000" pitchFamily="2" charset="2"/>
              <a:buChar char="§"/>
            </a:pPr>
            <a:r>
              <a:rPr lang="en-US" sz="4000" dirty="0"/>
              <a:t>Bypass ANSYS graphical user interface (GUI) and automate preprocessing and optimization process.</a:t>
            </a:r>
          </a:p>
          <a:p>
            <a:pPr marL="342900" indent="-342900" algn="just">
              <a:buFont typeface="Wingdings" panose="05000000000000000000" pitchFamily="2" charset="2"/>
              <a:buChar char="§"/>
            </a:pPr>
            <a:r>
              <a:rPr lang="en-US" sz="4000" dirty="0"/>
              <a:t>Use MATLAB function to compile and analyze optimization results and drive optimization process.</a:t>
            </a:r>
          </a:p>
        </p:txBody>
      </p:sp>
      <p:sp>
        <p:nvSpPr>
          <p:cNvPr id="128" name="Text Placeholder 452"/>
          <p:cNvSpPr>
            <a:spLocks noGrp="1"/>
          </p:cNvSpPr>
          <p:nvPr>
            <p:ph type="body" sz="quarter" idx="20"/>
          </p:nvPr>
        </p:nvSpPr>
        <p:spPr>
          <a:xfrm>
            <a:off x="3018724" y="16096405"/>
            <a:ext cx="10050462" cy="1200321"/>
          </a:xfrm>
        </p:spPr>
        <p:txBody>
          <a:bodyPr/>
          <a:lstStyle/>
          <a:p>
            <a:r>
              <a:rPr lang="en-US" sz="6600" dirty="0">
                <a:latin typeface="Times New Roman" panose="02020603050405020304" pitchFamily="18" charset="0"/>
                <a:cs typeface="Times New Roman" panose="02020603050405020304" pitchFamily="18" charset="0"/>
              </a:rPr>
              <a:t>OBJECTIVES</a:t>
            </a:r>
          </a:p>
        </p:txBody>
      </p:sp>
      <p:sp>
        <p:nvSpPr>
          <p:cNvPr id="4" name="TextBox 3"/>
          <p:cNvSpPr txBox="1"/>
          <p:nvPr/>
        </p:nvSpPr>
        <p:spPr>
          <a:xfrm>
            <a:off x="16388282" y="5432601"/>
            <a:ext cx="11171582" cy="1107996"/>
          </a:xfrm>
          <a:prstGeom prst="rect">
            <a:avLst/>
          </a:prstGeom>
          <a:noFill/>
        </p:spPr>
        <p:txBody>
          <a:bodyPr wrap="square" rtlCol="0">
            <a:spAutoFit/>
          </a:bodyPr>
          <a:lstStyle/>
          <a:p>
            <a:pPr algn="ctr"/>
            <a:r>
              <a:rPr lang="en-US" sz="6600" b="1" u="sng" dirty="0">
                <a:solidFill>
                  <a:schemeClr val="accent5">
                    <a:lumMod val="50000"/>
                  </a:schemeClr>
                </a:solidFill>
                <a:latin typeface="Times New Roman" panose="02020603050405020304" pitchFamily="18" charset="0"/>
                <a:cs typeface="Times New Roman" panose="02020603050405020304" pitchFamily="18" charset="0"/>
              </a:rPr>
              <a:t>AUTOMATED PLATFORM</a:t>
            </a:r>
          </a:p>
        </p:txBody>
      </p:sp>
      <p:pic>
        <p:nvPicPr>
          <p:cNvPr id="33" name="Picture 32">
            <a:extLst>
              <a:ext uri="{FF2B5EF4-FFF2-40B4-BE49-F238E27FC236}">
                <a16:creationId xmlns:a16="http://schemas.microsoft.com/office/drawing/2014/main" id="{F798DC26-4632-43DB-967D-BAA07095EAB0}"/>
              </a:ext>
            </a:extLst>
          </p:cNvPr>
          <p:cNvPicPr>
            <a:picLocks noChangeAspect="1"/>
          </p:cNvPicPr>
          <p:nvPr/>
        </p:nvPicPr>
        <p:blipFill rotWithShape="1">
          <a:blip r:embed="rId5"/>
          <a:srcRect l="4246" t="4724" r="4354"/>
          <a:stretch/>
        </p:blipFill>
        <p:spPr>
          <a:xfrm>
            <a:off x="29523483" y="11104502"/>
            <a:ext cx="6400800" cy="5004206"/>
          </a:xfrm>
          <a:prstGeom prst="rect">
            <a:avLst/>
          </a:prstGeom>
        </p:spPr>
      </p:pic>
      <p:graphicFrame>
        <p:nvGraphicFramePr>
          <p:cNvPr id="34" name="Chart 33">
            <a:extLst>
              <a:ext uri="{FF2B5EF4-FFF2-40B4-BE49-F238E27FC236}">
                <a16:creationId xmlns:a16="http://schemas.microsoft.com/office/drawing/2014/main" id="{B66EDC98-7664-42EB-BC88-493C7A458CF1}"/>
              </a:ext>
            </a:extLst>
          </p:cNvPr>
          <p:cNvGraphicFramePr>
            <a:graphicFrameLocks/>
          </p:cNvGraphicFramePr>
          <p:nvPr>
            <p:extLst>
              <p:ext uri="{D42A27DB-BD31-4B8C-83A1-F6EECF244321}">
                <p14:modId xmlns:p14="http://schemas.microsoft.com/office/powerpoint/2010/main" val="2711403025"/>
              </p:ext>
            </p:extLst>
          </p:nvPr>
        </p:nvGraphicFramePr>
        <p:xfrm>
          <a:off x="35956773" y="10646738"/>
          <a:ext cx="6613094" cy="5461970"/>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Box 4"/>
          <p:cNvSpPr txBox="1"/>
          <p:nvPr/>
        </p:nvSpPr>
        <p:spPr>
          <a:xfrm>
            <a:off x="15470904" y="6632922"/>
            <a:ext cx="13006338" cy="9941183"/>
          </a:xfrm>
          <a:prstGeom prst="rect">
            <a:avLst/>
          </a:prstGeom>
          <a:noFill/>
        </p:spPr>
        <p:txBody>
          <a:bodyPr wrap="square" rtlCol="0">
            <a:spAutoFit/>
          </a:bodyPr>
          <a:lstStyle/>
          <a:p>
            <a:r>
              <a:rPr lang="en-US" sz="4000" u="sng" dirty="0">
                <a:solidFill>
                  <a:schemeClr val="accent5">
                    <a:lumMod val="50000"/>
                  </a:schemeClr>
                </a:solidFill>
                <a:latin typeface="Times New Roman" panose="02020603050405020304" pitchFamily="18" charset="0"/>
                <a:cs typeface="Times New Roman" panose="02020603050405020304" pitchFamily="18" charset="0"/>
              </a:rPr>
              <a:t>AutoCAD/</a:t>
            </a:r>
            <a:r>
              <a:rPr lang="en-US" sz="4000" u="sng" dirty="0" err="1">
                <a:solidFill>
                  <a:schemeClr val="accent5">
                    <a:lumMod val="50000"/>
                  </a:schemeClr>
                </a:solidFill>
                <a:latin typeface="Times New Roman" panose="02020603050405020304" pitchFamily="18" charset="0"/>
                <a:cs typeface="Times New Roman" panose="02020603050405020304" pitchFamily="18" charset="0"/>
              </a:rPr>
              <a:t>AutoLISP</a:t>
            </a:r>
            <a:endParaRPr lang="en-US" sz="4000" u="sng" dirty="0">
              <a:solidFill>
                <a:schemeClr val="accent5">
                  <a:lumMod val="50000"/>
                </a:schemeClr>
              </a:solidFill>
              <a:latin typeface="Times New Roman" panose="02020603050405020304" pitchFamily="18" charset="0"/>
              <a:cs typeface="Times New Roman" panose="02020603050405020304" pitchFamily="18" charset="0"/>
            </a:endParaRPr>
          </a:p>
          <a:p>
            <a:pPr marL="571500" indent="-571500" algn="just">
              <a:buFont typeface="Wingdings" panose="05000000000000000000" pitchFamily="2" charset="2"/>
              <a:buChar char="§"/>
            </a:pPr>
            <a:r>
              <a:rPr lang="en-US" sz="4000" dirty="0">
                <a:solidFill>
                  <a:schemeClr val="accent5">
                    <a:lumMod val="50000"/>
                  </a:schemeClr>
                </a:solidFill>
                <a:latin typeface="Times New Roman" panose="02020603050405020304" pitchFamily="18" charset="0"/>
                <a:cs typeface="Times New Roman" panose="02020603050405020304" pitchFamily="18" charset="0"/>
              </a:rPr>
              <a:t>AutoCAD is used to create initial geometry.</a:t>
            </a:r>
          </a:p>
          <a:p>
            <a:pPr marL="571500" indent="-571500" algn="just">
              <a:buFont typeface="Wingdings" panose="05000000000000000000" pitchFamily="2" charset="2"/>
              <a:buChar char="§"/>
            </a:pPr>
            <a:r>
              <a:rPr lang="en-US" sz="4000" dirty="0" err="1">
                <a:solidFill>
                  <a:schemeClr val="accent5">
                    <a:lumMod val="50000"/>
                  </a:schemeClr>
                </a:solidFill>
                <a:latin typeface="Times New Roman" panose="02020603050405020304" pitchFamily="18" charset="0"/>
                <a:cs typeface="Times New Roman" panose="02020603050405020304" pitchFamily="18" charset="0"/>
              </a:rPr>
              <a:t>AutoLISP</a:t>
            </a:r>
            <a:r>
              <a:rPr lang="en-US" sz="4000" dirty="0">
                <a:solidFill>
                  <a:schemeClr val="accent5">
                    <a:lumMod val="50000"/>
                  </a:schemeClr>
                </a:solidFill>
                <a:latin typeface="Times New Roman" panose="02020603050405020304" pitchFamily="18" charset="0"/>
                <a:cs typeface="Times New Roman" panose="02020603050405020304" pitchFamily="18" charset="0"/>
              </a:rPr>
              <a:t> the programming language for AutoCAD</a:t>
            </a:r>
          </a:p>
          <a:p>
            <a:pPr marL="571500" indent="-571500" algn="just">
              <a:buFont typeface="Wingdings" panose="05000000000000000000" pitchFamily="2" charset="2"/>
              <a:buChar char="§"/>
            </a:pPr>
            <a:r>
              <a:rPr lang="en-US" sz="4000" dirty="0">
                <a:solidFill>
                  <a:schemeClr val="accent5">
                    <a:lumMod val="50000"/>
                  </a:schemeClr>
                </a:solidFill>
                <a:latin typeface="Times New Roman" panose="02020603050405020304" pitchFamily="18" charset="0"/>
                <a:cs typeface="Times New Roman" panose="02020603050405020304" pitchFamily="18" charset="0"/>
              </a:rPr>
              <a:t>Use AutoCAD commands to compile scripts and functions which automate initial geometry creation and variation of initial geometry based on previous optimized results.</a:t>
            </a:r>
          </a:p>
          <a:p>
            <a:pPr marL="571500" indent="-571500" algn="just">
              <a:buFont typeface="Wingdings" panose="05000000000000000000" pitchFamily="2" charset="2"/>
              <a:buChar char="§"/>
            </a:pPr>
            <a:r>
              <a:rPr lang="en-US" sz="4000" dirty="0">
                <a:solidFill>
                  <a:schemeClr val="accent5">
                    <a:lumMod val="50000"/>
                  </a:schemeClr>
                </a:solidFill>
                <a:latin typeface="Times New Roman" panose="02020603050405020304" pitchFamily="18" charset="0"/>
                <a:cs typeface="Times New Roman" panose="02020603050405020304" pitchFamily="18" charset="0"/>
              </a:rPr>
              <a:t>Geometry is exported as an .IGES file.</a:t>
            </a:r>
          </a:p>
          <a:p>
            <a:r>
              <a:rPr lang="en-US" sz="4000" u="sng" dirty="0">
                <a:solidFill>
                  <a:schemeClr val="accent5">
                    <a:lumMod val="50000"/>
                  </a:schemeClr>
                </a:solidFill>
                <a:latin typeface="Times New Roman" panose="02020603050405020304" pitchFamily="18" charset="0"/>
                <a:cs typeface="Times New Roman" panose="02020603050405020304" pitchFamily="18" charset="0"/>
              </a:rPr>
              <a:t>ANSYS/ADPL</a:t>
            </a:r>
          </a:p>
          <a:p>
            <a:pPr marL="571500" indent="-571500" algn="just">
              <a:buFont typeface="Wingdings" panose="05000000000000000000" pitchFamily="2" charset="2"/>
              <a:buChar char="§"/>
            </a:pPr>
            <a:r>
              <a:rPr lang="en-US" sz="4000" dirty="0">
                <a:solidFill>
                  <a:schemeClr val="accent5">
                    <a:lumMod val="50000"/>
                  </a:schemeClr>
                </a:solidFill>
                <a:latin typeface="Times New Roman" panose="02020603050405020304" pitchFamily="18" charset="0"/>
                <a:cs typeface="Times New Roman" panose="02020603050405020304" pitchFamily="18" charset="0"/>
              </a:rPr>
              <a:t>ANSYS software uses finite element analysis to analyze and optimize geometries.</a:t>
            </a:r>
          </a:p>
          <a:p>
            <a:pPr marL="571500" indent="-571500" algn="just">
              <a:buFont typeface="Wingdings" panose="05000000000000000000" pitchFamily="2" charset="2"/>
              <a:buChar char="§"/>
            </a:pPr>
            <a:r>
              <a:rPr lang="en-US" sz="4000" dirty="0">
                <a:solidFill>
                  <a:schemeClr val="accent5">
                    <a:lumMod val="50000"/>
                  </a:schemeClr>
                </a:solidFill>
                <a:latin typeface="Times New Roman" panose="02020603050405020304" pitchFamily="18" charset="0"/>
                <a:cs typeface="Times New Roman" panose="02020603050405020304" pitchFamily="18" charset="0"/>
              </a:rPr>
              <a:t>ANSYS uses its own native scripting language called ADPL, allowing automation of processing and analyses.</a:t>
            </a:r>
          </a:p>
          <a:p>
            <a:pPr algn="just"/>
            <a:r>
              <a:rPr lang="en-US" sz="4000" u="sng" dirty="0">
                <a:solidFill>
                  <a:schemeClr val="accent5">
                    <a:lumMod val="50000"/>
                  </a:schemeClr>
                </a:solidFill>
                <a:latin typeface="Times New Roman" panose="02020603050405020304" pitchFamily="18" charset="0"/>
                <a:cs typeface="Times New Roman" panose="02020603050405020304" pitchFamily="18" charset="0"/>
              </a:rPr>
              <a:t>MATLAB</a:t>
            </a:r>
          </a:p>
          <a:p>
            <a:pPr marL="571500" indent="-571500" algn="just">
              <a:buFont typeface="Wingdings" panose="05000000000000000000" pitchFamily="2" charset="2"/>
              <a:buChar char="§"/>
            </a:pPr>
            <a:r>
              <a:rPr lang="en-US" sz="4000" dirty="0">
                <a:solidFill>
                  <a:schemeClr val="accent5">
                    <a:lumMod val="50000"/>
                  </a:schemeClr>
                </a:solidFill>
                <a:latin typeface="Times New Roman" panose="02020603050405020304" pitchFamily="18" charset="0"/>
                <a:cs typeface="Times New Roman" panose="02020603050405020304" pitchFamily="18" charset="0"/>
              </a:rPr>
              <a:t>Calls ANSYS and AutoCAD and invokes respective scripts.</a:t>
            </a:r>
          </a:p>
          <a:p>
            <a:pPr marL="571500" indent="-571500" algn="just">
              <a:buFont typeface="Wingdings" panose="05000000000000000000" pitchFamily="2" charset="2"/>
              <a:buChar char="§"/>
            </a:pPr>
            <a:r>
              <a:rPr lang="en-US" sz="4000" dirty="0">
                <a:solidFill>
                  <a:schemeClr val="accent5">
                    <a:lumMod val="50000"/>
                  </a:schemeClr>
                </a:solidFill>
                <a:latin typeface="Times New Roman" panose="02020603050405020304" pitchFamily="18" charset="0"/>
                <a:cs typeface="Times New Roman" panose="02020603050405020304" pitchFamily="18" charset="0"/>
              </a:rPr>
              <a:t>Collect and analyze results to drive optimization process.</a:t>
            </a:r>
          </a:p>
          <a:p>
            <a:pPr marL="571500" indent="-571500">
              <a:buFont typeface="Arial" panose="020B0604020202020204" pitchFamily="34" charset="0"/>
              <a:buChar char="•"/>
            </a:pPr>
            <a:endParaRPr lang="en-US" sz="40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56" name="TextBox 55"/>
          <p:cNvSpPr txBox="1"/>
          <p:nvPr/>
        </p:nvSpPr>
        <p:spPr>
          <a:xfrm>
            <a:off x="16413273" y="24531713"/>
            <a:ext cx="11171582" cy="1107996"/>
          </a:xfrm>
          <a:prstGeom prst="rect">
            <a:avLst/>
          </a:prstGeom>
          <a:noFill/>
        </p:spPr>
        <p:txBody>
          <a:bodyPr wrap="square" rtlCol="0">
            <a:spAutoFit/>
          </a:bodyPr>
          <a:lstStyle/>
          <a:p>
            <a:pPr algn="ctr"/>
            <a:r>
              <a:rPr lang="en-US" sz="6600" b="1" u="sng" dirty="0">
                <a:solidFill>
                  <a:schemeClr val="accent5">
                    <a:lumMod val="50000"/>
                  </a:schemeClr>
                </a:solidFill>
                <a:latin typeface="Times New Roman" panose="02020603050405020304" pitchFamily="18" charset="0"/>
                <a:cs typeface="Times New Roman" panose="02020603050405020304" pitchFamily="18" charset="0"/>
              </a:rPr>
              <a:t>CASE STUDY RESULTS</a:t>
            </a:r>
          </a:p>
        </p:txBody>
      </p:sp>
      <p:sp>
        <p:nvSpPr>
          <p:cNvPr id="57" name="Text Placeholder 455"/>
          <p:cNvSpPr>
            <a:spLocks noGrp="1"/>
          </p:cNvSpPr>
          <p:nvPr>
            <p:ph type="body" sz="quarter" idx="23"/>
          </p:nvPr>
        </p:nvSpPr>
        <p:spPr>
          <a:xfrm>
            <a:off x="29304447" y="17227541"/>
            <a:ext cx="13443018" cy="8340723"/>
          </a:xfrm>
        </p:spPr>
        <p:txBody>
          <a:bodyPr/>
          <a:lstStyle/>
          <a:p>
            <a:pPr marL="571500" indent="-571500" algn="just">
              <a:buFont typeface="Wingdings" panose="05000000000000000000" pitchFamily="2" charset="2"/>
              <a:buChar char="§"/>
            </a:pPr>
            <a:r>
              <a:rPr lang="en-US" sz="4000" dirty="0">
                <a:solidFill>
                  <a:srgbClr val="002060"/>
                </a:solidFill>
              </a:rPr>
              <a:t>As of now, our platform will automatically import .IGES Geometry, apply and iterate several load cases, perform topology optimization, and output nodal displacement results interpreted by MATLAB.</a:t>
            </a:r>
          </a:p>
          <a:p>
            <a:pPr marL="571500" indent="-571500" algn="just">
              <a:buFont typeface="Wingdings" panose="05000000000000000000" pitchFamily="2" charset="2"/>
              <a:buChar char="§"/>
            </a:pPr>
            <a:r>
              <a:rPr lang="en-US" sz="4000" dirty="0">
                <a:solidFill>
                  <a:srgbClr val="002060"/>
                </a:solidFill>
              </a:rPr>
              <a:t>The platform may be easily edited and expanded to perform the following, but not limited to:</a:t>
            </a:r>
          </a:p>
          <a:p>
            <a:pPr marL="2057325" lvl="1" indent="-571500" algn="just">
              <a:buFont typeface="Courier New" panose="02070309020205020404" pitchFamily="49" charset="0"/>
              <a:buChar char="o"/>
            </a:pPr>
            <a:r>
              <a:rPr lang="en-US" sz="4000" dirty="0">
                <a:solidFill>
                  <a:srgbClr val="002060"/>
                </a:solidFill>
                <a:latin typeface="Times New Roman" panose="02020603050405020304" pitchFamily="18" charset="0"/>
                <a:cs typeface="Times New Roman" panose="02020603050405020304" pitchFamily="18" charset="0"/>
              </a:rPr>
              <a:t>Use results to drive automated model modification towards optimization.</a:t>
            </a:r>
          </a:p>
          <a:p>
            <a:pPr marL="2057325" lvl="1" indent="-571500" algn="just">
              <a:buFont typeface="Courier New" panose="02070309020205020404" pitchFamily="49" charset="0"/>
              <a:buChar char="o"/>
            </a:pPr>
            <a:r>
              <a:rPr lang="en-US" sz="4000" dirty="0">
                <a:solidFill>
                  <a:srgbClr val="002060"/>
                </a:solidFill>
                <a:latin typeface="Times New Roman" panose="02020603050405020304" pitchFamily="18" charset="0"/>
                <a:cs typeface="Times New Roman" panose="02020603050405020304" pitchFamily="18" charset="0"/>
              </a:rPr>
              <a:t>Analyze more complex models, such as high-rise structures.</a:t>
            </a:r>
          </a:p>
          <a:p>
            <a:pPr marL="2057325" lvl="1" indent="-571500" algn="just">
              <a:buFont typeface="Courier New" panose="02070309020205020404" pitchFamily="49" charset="0"/>
              <a:buChar char="o"/>
            </a:pPr>
            <a:r>
              <a:rPr lang="en-US" sz="4000" dirty="0">
                <a:solidFill>
                  <a:srgbClr val="002060"/>
                </a:solidFill>
                <a:latin typeface="Times New Roman" panose="02020603050405020304" pitchFamily="18" charset="0"/>
                <a:cs typeface="Times New Roman" panose="02020603050405020304" pitchFamily="18" charset="0"/>
              </a:rPr>
              <a:t>Output further results, including nodal stresses and densities for topology optimization.</a:t>
            </a:r>
          </a:p>
        </p:txBody>
      </p:sp>
      <p:sp>
        <p:nvSpPr>
          <p:cNvPr id="58" name="Text Placeholder 456"/>
          <p:cNvSpPr>
            <a:spLocks noGrp="1"/>
          </p:cNvSpPr>
          <p:nvPr>
            <p:ph type="body" sz="quarter" idx="24"/>
          </p:nvPr>
        </p:nvSpPr>
        <p:spPr>
          <a:xfrm>
            <a:off x="30996756" y="16209532"/>
            <a:ext cx="10058400" cy="1200321"/>
          </a:xfrm>
        </p:spPr>
        <p:txBody>
          <a:bodyPr/>
          <a:lstStyle/>
          <a:p>
            <a:r>
              <a:rPr lang="en-US" sz="6600" dirty="0">
                <a:latin typeface="Times New Roman" panose="02020603050405020304" pitchFamily="18" charset="0"/>
                <a:cs typeface="Times New Roman" panose="02020603050405020304" pitchFamily="18" charset="0"/>
              </a:rPr>
              <a:t>FUTURE PLANS</a:t>
            </a:r>
          </a:p>
        </p:txBody>
      </p:sp>
      <p:grpSp>
        <p:nvGrpSpPr>
          <p:cNvPr id="23" name="Group 22"/>
          <p:cNvGrpSpPr/>
          <p:nvPr/>
        </p:nvGrpSpPr>
        <p:grpSpPr>
          <a:xfrm>
            <a:off x="22197496" y="18713883"/>
            <a:ext cx="6004740" cy="4396196"/>
            <a:chOff x="21860898" y="22565904"/>
            <a:chExt cx="6004740" cy="4396196"/>
          </a:xfrm>
        </p:grpSpPr>
        <p:sp>
          <p:nvSpPr>
            <p:cNvPr id="8" name="Rectangle 7"/>
            <p:cNvSpPr/>
            <p:nvPr/>
          </p:nvSpPr>
          <p:spPr>
            <a:xfrm>
              <a:off x="22339482" y="24298177"/>
              <a:ext cx="5526156" cy="834887"/>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22339482" y="23723504"/>
              <a:ext cx="0" cy="185737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1860898" y="23895002"/>
              <a:ext cx="478584" cy="34299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21860898" y="24277706"/>
              <a:ext cx="478584" cy="34299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21860898" y="24632336"/>
              <a:ext cx="478584" cy="34299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21860898" y="25020857"/>
              <a:ext cx="478584" cy="34299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21860898" y="25398973"/>
              <a:ext cx="478584" cy="34299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339482" y="26318198"/>
              <a:ext cx="0" cy="64390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7865638" y="26318198"/>
              <a:ext cx="0" cy="64390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4270710" y="26318198"/>
              <a:ext cx="1663700" cy="553998"/>
            </a:xfrm>
            <a:prstGeom prst="rect">
              <a:avLst/>
            </a:prstGeom>
            <a:noFill/>
          </p:spPr>
          <p:txBody>
            <a:bodyPr wrap="square" rtlCol="0">
              <a:spAutoFit/>
            </a:bodyPr>
            <a:lstStyle/>
            <a:p>
              <a:r>
                <a:rPr lang="en-US" sz="3000" dirty="0">
                  <a:solidFill>
                    <a:srgbClr val="FF0000"/>
                  </a:solidFill>
                  <a:latin typeface="Times New Roman" panose="02020603050405020304" pitchFamily="18" charset="0"/>
                  <a:cs typeface="Times New Roman" panose="02020603050405020304" pitchFamily="18" charset="0"/>
                </a:rPr>
                <a:t>500 mm</a:t>
              </a:r>
            </a:p>
          </p:txBody>
        </p:sp>
        <p:cxnSp>
          <p:nvCxnSpPr>
            <p:cNvPr id="18" name="Straight Arrow Connector 17"/>
            <p:cNvCxnSpPr>
              <a:stCxn id="16" idx="1"/>
            </p:cNvCxnSpPr>
            <p:nvPr/>
          </p:nvCxnSpPr>
          <p:spPr>
            <a:xfrm flipH="1">
              <a:off x="22321810" y="26595197"/>
              <a:ext cx="19489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16" idx="3"/>
            </p:cNvCxnSpPr>
            <p:nvPr/>
          </p:nvCxnSpPr>
          <p:spPr>
            <a:xfrm>
              <a:off x="25934410" y="26595197"/>
              <a:ext cx="1913556"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27807976" y="23156997"/>
              <a:ext cx="0" cy="108100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26184266" y="22565904"/>
              <a:ext cx="1663700" cy="553998"/>
            </a:xfrm>
            <a:prstGeom prst="rect">
              <a:avLst/>
            </a:prstGeom>
            <a:noFill/>
          </p:spPr>
          <p:txBody>
            <a:bodyPr wrap="square" rtlCol="0">
              <a:spAutoFit/>
            </a:bodyPr>
            <a:lstStyle/>
            <a:p>
              <a:r>
                <a:rPr lang="en-US" sz="3000" dirty="0">
                  <a:solidFill>
                    <a:srgbClr val="FF0000"/>
                  </a:solidFill>
                  <a:latin typeface="Times New Roman" panose="02020603050405020304" pitchFamily="18" charset="0"/>
                  <a:cs typeface="Times New Roman" panose="02020603050405020304" pitchFamily="18" charset="0"/>
                </a:rPr>
                <a:t>25,000 N</a:t>
              </a:r>
            </a:p>
          </p:txBody>
        </p:sp>
      </p:grpSp>
      <p:sp>
        <p:nvSpPr>
          <p:cNvPr id="24" name="TextBox 23"/>
          <p:cNvSpPr txBox="1"/>
          <p:nvPr/>
        </p:nvSpPr>
        <p:spPr>
          <a:xfrm>
            <a:off x="18521746" y="15643177"/>
            <a:ext cx="6954637" cy="1107996"/>
          </a:xfrm>
          <a:prstGeom prst="rect">
            <a:avLst/>
          </a:prstGeom>
          <a:noFill/>
        </p:spPr>
        <p:txBody>
          <a:bodyPr wrap="square" rtlCol="0">
            <a:spAutoFit/>
          </a:bodyPr>
          <a:lstStyle/>
          <a:p>
            <a:pPr algn="ctr"/>
            <a:r>
              <a:rPr lang="en-US" sz="6600" b="1" u="sng" dirty="0">
                <a:solidFill>
                  <a:schemeClr val="accent5">
                    <a:lumMod val="50000"/>
                  </a:schemeClr>
                </a:solidFill>
                <a:latin typeface="Times New Roman" panose="02020603050405020304" pitchFamily="18" charset="0"/>
                <a:cs typeface="Times New Roman" panose="02020603050405020304" pitchFamily="18" charset="0"/>
              </a:rPr>
              <a:t>CASE STUDY</a:t>
            </a:r>
          </a:p>
        </p:txBody>
      </p:sp>
      <p:sp>
        <p:nvSpPr>
          <p:cNvPr id="25" name="TextBox 24"/>
          <p:cNvSpPr txBox="1"/>
          <p:nvPr/>
        </p:nvSpPr>
        <p:spPr>
          <a:xfrm>
            <a:off x="15402730" y="16666430"/>
            <a:ext cx="13107946" cy="1938992"/>
          </a:xfrm>
          <a:prstGeom prst="rect">
            <a:avLst/>
          </a:prstGeom>
          <a:noFill/>
        </p:spPr>
        <p:txBody>
          <a:bodyPr wrap="square" rtlCol="0">
            <a:spAutoFit/>
          </a:bodyPr>
          <a:lstStyle/>
          <a:p>
            <a:pPr marL="571500" indent="-571500" algn="just">
              <a:buFont typeface="Wingdings" panose="05000000000000000000" pitchFamily="2" charset="2"/>
              <a:buChar char="§"/>
            </a:pPr>
            <a:r>
              <a:rPr lang="en-US" sz="4000" dirty="0">
                <a:solidFill>
                  <a:schemeClr val="accent5">
                    <a:lumMod val="50000"/>
                  </a:schemeClr>
                </a:solidFill>
                <a:latin typeface="Times New Roman" panose="02020603050405020304" pitchFamily="18" charset="0"/>
                <a:cs typeface="Times New Roman" panose="02020603050405020304" pitchFamily="18" charset="0"/>
              </a:rPr>
              <a:t>To validate the automated platform a simple case study was investigated. </a:t>
            </a:r>
          </a:p>
          <a:p>
            <a:pPr marL="571500" indent="-571500" algn="just">
              <a:buFont typeface="Wingdings" panose="05000000000000000000" pitchFamily="2" charset="2"/>
              <a:buChar char="§"/>
            </a:pPr>
            <a:r>
              <a:rPr lang="en-US" sz="4000" dirty="0">
                <a:solidFill>
                  <a:schemeClr val="accent5">
                    <a:lumMod val="50000"/>
                  </a:schemeClr>
                </a:solidFill>
                <a:latin typeface="Times New Roman" panose="02020603050405020304" pitchFamily="18" charset="0"/>
                <a:cs typeface="Times New Roman" panose="02020603050405020304" pitchFamily="18" charset="0"/>
              </a:rPr>
              <a:t>Cantilever beam dimensioned 100 mm X 50 mm X 500 mm.</a:t>
            </a:r>
          </a:p>
        </p:txBody>
      </p:sp>
      <p:sp>
        <p:nvSpPr>
          <p:cNvPr id="26" name="TextBox 25"/>
          <p:cNvSpPr txBox="1"/>
          <p:nvPr/>
        </p:nvSpPr>
        <p:spPr>
          <a:xfrm>
            <a:off x="15399173" y="18580538"/>
            <a:ext cx="6693158" cy="5016758"/>
          </a:xfrm>
          <a:prstGeom prst="rect">
            <a:avLst/>
          </a:prstGeom>
          <a:noFill/>
        </p:spPr>
        <p:txBody>
          <a:bodyPr wrap="square" rtlCol="0">
            <a:spAutoFit/>
          </a:bodyPr>
          <a:lstStyle/>
          <a:p>
            <a:pPr marL="571500" indent="-571500" algn="just">
              <a:buFont typeface="Wingdings" panose="05000000000000000000" pitchFamily="2" charset="2"/>
              <a:buChar char="§"/>
            </a:pPr>
            <a:r>
              <a:rPr lang="en-US" sz="4000" dirty="0">
                <a:solidFill>
                  <a:schemeClr val="accent5">
                    <a:lumMod val="50000"/>
                  </a:schemeClr>
                </a:solidFill>
                <a:latin typeface="Times New Roman" panose="02020603050405020304" pitchFamily="18" charset="0"/>
                <a:cs typeface="Times New Roman" panose="02020603050405020304" pitchFamily="18" charset="0"/>
              </a:rPr>
              <a:t>Mesh size varied by from 10 mm to 50 mm by 10 mm increments.</a:t>
            </a:r>
          </a:p>
          <a:p>
            <a:pPr marL="571500" indent="-571500" algn="just">
              <a:buFont typeface="Wingdings" panose="05000000000000000000" pitchFamily="2" charset="2"/>
              <a:buChar char="§"/>
            </a:pPr>
            <a:r>
              <a:rPr lang="en-US" sz="4000" dirty="0">
                <a:solidFill>
                  <a:schemeClr val="accent5">
                    <a:lumMod val="50000"/>
                  </a:schemeClr>
                </a:solidFill>
                <a:latin typeface="Times New Roman" panose="02020603050405020304" pitchFamily="18" charset="0"/>
                <a:cs typeface="Times New Roman" panose="02020603050405020304" pitchFamily="18" charset="0"/>
              </a:rPr>
              <a:t>For each mesh size, point load location was changed by 50 mm increments. </a:t>
            </a:r>
          </a:p>
          <a:p>
            <a:pPr marL="571500" indent="-571500" algn="just">
              <a:buFont typeface="Wingdings" panose="05000000000000000000" pitchFamily="2" charset="2"/>
              <a:buChar char="§"/>
            </a:pPr>
            <a:r>
              <a:rPr lang="en-US" sz="4000" dirty="0">
                <a:solidFill>
                  <a:schemeClr val="accent5">
                    <a:lumMod val="50000"/>
                  </a:schemeClr>
                </a:solidFill>
                <a:latin typeface="Times New Roman" panose="02020603050405020304" pitchFamily="18" charset="0"/>
                <a:cs typeface="Times New Roman" panose="02020603050405020304" pitchFamily="18" charset="0"/>
              </a:rPr>
              <a:t>Topology optimization performed.</a:t>
            </a:r>
          </a:p>
        </p:txBody>
      </p:sp>
      <p:sp>
        <p:nvSpPr>
          <p:cNvPr id="27" name="TextBox 26"/>
          <p:cNvSpPr txBox="1"/>
          <p:nvPr/>
        </p:nvSpPr>
        <p:spPr>
          <a:xfrm>
            <a:off x="15399173" y="23487464"/>
            <a:ext cx="13009895" cy="1323439"/>
          </a:xfrm>
          <a:prstGeom prst="rect">
            <a:avLst/>
          </a:prstGeom>
          <a:noFill/>
        </p:spPr>
        <p:txBody>
          <a:bodyPr wrap="square" rtlCol="0">
            <a:spAutoFit/>
          </a:bodyPr>
          <a:lstStyle/>
          <a:p>
            <a:pPr marL="571500" indent="-571500" algn="just">
              <a:buFont typeface="Wingdings" panose="05000000000000000000" pitchFamily="2" charset="2"/>
              <a:buChar char="§"/>
            </a:pPr>
            <a:r>
              <a:rPr lang="en-US" sz="4000" dirty="0">
                <a:solidFill>
                  <a:schemeClr val="accent5">
                    <a:lumMod val="50000"/>
                  </a:schemeClr>
                </a:solidFill>
                <a:latin typeface="Times New Roman" panose="02020603050405020304" pitchFamily="18" charset="0"/>
                <a:cs typeface="Times New Roman" panose="02020603050405020304" pitchFamily="18" charset="0"/>
              </a:rPr>
              <a:t>Displacement results for each iteration are compiled so MATLAB script can analyze results.</a:t>
            </a:r>
          </a:p>
        </p:txBody>
      </p:sp>
      <p:sp>
        <p:nvSpPr>
          <p:cNvPr id="29" name="TextBox 28"/>
          <p:cNvSpPr txBox="1"/>
          <p:nvPr/>
        </p:nvSpPr>
        <p:spPr>
          <a:xfrm>
            <a:off x="29659110" y="6868704"/>
            <a:ext cx="12381156" cy="707886"/>
          </a:xfrm>
          <a:prstGeom prst="rect">
            <a:avLst/>
          </a:prstGeom>
          <a:noFill/>
        </p:spPr>
        <p:txBody>
          <a:bodyPr wrap="square" rtlCol="0">
            <a:spAutoFit/>
          </a:bodyPr>
          <a:lstStyle/>
          <a:p>
            <a:pPr marL="571500" indent="-571500">
              <a:buFont typeface="Wingdings" panose="05000000000000000000" pitchFamily="2" charset="2"/>
              <a:buChar char="§"/>
            </a:pPr>
            <a:endParaRPr lang="en-US" sz="40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89" name="Text Placeholder 455"/>
          <p:cNvSpPr>
            <a:spLocks noGrp="1"/>
          </p:cNvSpPr>
          <p:nvPr>
            <p:ph type="body" sz="quarter" idx="23"/>
          </p:nvPr>
        </p:nvSpPr>
        <p:spPr>
          <a:xfrm>
            <a:off x="15159562" y="25474110"/>
            <a:ext cx="13443018" cy="5878510"/>
          </a:xfrm>
        </p:spPr>
        <p:txBody>
          <a:bodyPr/>
          <a:lstStyle/>
          <a:p>
            <a:pPr marL="571500" indent="-571500" algn="just">
              <a:buFont typeface="Wingdings" panose="05000000000000000000" pitchFamily="2" charset="2"/>
              <a:buChar char="§"/>
            </a:pPr>
            <a:r>
              <a:rPr lang="en-US" sz="4000" dirty="0">
                <a:solidFill>
                  <a:srgbClr val="002060"/>
                </a:solidFill>
              </a:rPr>
              <a:t>Mesh size, force location, and displacement compared.</a:t>
            </a:r>
          </a:p>
          <a:p>
            <a:pPr marL="571500" indent="-571500" algn="just">
              <a:buFont typeface="Wingdings" panose="05000000000000000000" pitchFamily="2" charset="2"/>
              <a:buChar char="§"/>
            </a:pPr>
            <a:r>
              <a:rPr lang="en-US" sz="4000" dirty="0">
                <a:solidFill>
                  <a:srgbClr val="002060"/>
                </a:solidFill>
              </a:rPr>
              <a:t>Large mesh sizes overestimate the beam’s displacement.</a:t>
            </a:r>
          </a:p>
          <a:p>
            <a:pPr marL="571500" indent="-571500" algn="just">
              <a:buFont typeface="Wingdings" panose="05000000000000000000" pitchFamily="2" charset="2"/>
              <a:buChar char="§"/>
            </a:pPr>
            <a:r>
              <a:rPr lang="en-US" sz="4000" dirty="0">
                <a:solidFill>
                  <a:srgbClr val="002060"/>
                </a:solidFill>
                <a:latin typeface="Times New Roman" panose="02020603050405020304" pitchFamily="18" charset="0"/>
                <a:cs typeface="Times New Roman" panose="02020603050405020304" pitchFamily="18" charset="0"/>
              </a:rPr>
              <a:t>As mes</a:t>
            </a:r>
            <a:r>
              <a:rPr lang="en-US" sz="4000" dirty="0">
                <a:solidFill>
                  <a:srgbClr val="002060"/>
                </a:solidFill>
              </a:rPr>
              <a:t>h size is reduced displacement results converge to an equal displacement.</a:t>
            </a:r>
          </a:p>
          <a:p>
            <a:pPr marL="571500" indent="-571500" algn="just">
              <a:buFont typeface="Wingdings" panose="05000000000000000000" pitchFamily="2" charset="2"/>
              <a:buChar char="§"/>
            </a:pPr>
            <a:r>
              <a:rPr lang="en-US" sz="4000" dirty="0">
                <a:solidFill>
                  <a:srgbClr val="002060"/>
                </a:solidFill>
              </a:rPr>
              <a:t>Simulated results were compared to theoretical results of a completely solid rectangular beam.</a:t>
            </a:r>
          </a:p>
          <a:p>
            <a:pPr marL="571500" indent="-571500" algn="just">
              <a:buFont typeface="Wingdings" panose="05000000000000000000" pitchFamily="2" charset="2"/>
              <a:buChar char="§"/>
            </a:pPr>
            <a:r>
              <a:rPr lang="en-US" sz="4000" dirty="0">
                <a:solidFill>
                  <a:srgbClr val="002060"/>
                </a:solidFill>
              </a:rPr>
              <a:t>Simulated results fell within acceptable of theoretical results, which indicated that our results are fairly accurate.</a:t>
            </a:r>
          </a:p>
        </p:txBody>
      </p:sp>
      <p:sp>
        <p:nvSpPr>
          <p:cNvPr id="60" name="TextBox 59">
            <a:extLst>
              <a:ext uri="{FF2B5EF4-FFF2-40B4-BE49-F238E27FC236}">
                <a16:creationId xmlns:a16="http://schemas.microsoft.com/office/drawing/2014/main" id="{CAA25986-BA4B-4E3A-AF8F-728FC01C7A2B}"/>
              </a:ext>
            </a:extLst>
          </p:cNvPr>
          <p:cNvSpPr txBox="1"/>
          <p:nvPr/>
        </p:nvSpPr>
        <p:spPr>
          <a:xfrm>
            <a:off x="22529597" y="19417620"/>
            <a:ext cx="1663700" cy="553998"/>
          </a:xfrm>
          <a:prstGeom prst="rect">
            <a:avLst/>
          </a:prstGeom>
          <a:noFill/>
        </p:spPr>
        <p:txBody>
          <a:bodyPr wrap="square" rtlCol="0">
            <a:spAutoFit/>
          </a:bodyPr>
          <a:lstStyle/>
          <a:p>
            <a:r>
              <a:rPr lang="en-US" sz="3000" dirty="0">
                <a:solidFill>
                  <a:srgbClr val="FF0000"/>
                </a:solidFill>
                <a:latin typeface="Times New Roman" panose="02020603050405020304" pitchFamily="18" charset="0"/>
                <a:cs typeface="Times New Roman" panose="02020603050405020304" pitchFamily="18" charset="0"/>
              </a:rPr>
              <a:t>X = 0</a:t>
            </a:r>
          </a:p>
        </p:txBody>
      </p:sp>
      <p:pic>
        <p:nvPicPr>
          <p:cNvPr id="59" name="Picture 58">
            <a:extLst>
              <a:ext uri="{FF2B5EF4-FFF2-40B4-BE49-F238E27FC236}">
                <a16:creationId xmlns:a16="http://schemas.microsoft.com/office/drawing/2014/main" id="{BC1EE81A-E638-4DFD-8730-2DFBDE104365}"/>
              </a:ext>
            </a:extLst>
          </p:cNvPr>
          <p:cNvPicPr>
            <a:picLocks noChangeAspect="1"/>
          </p:cNvPicPr>
          <p:nvPr/>
        </p:nvPicPr>
        <p:blipFill rotWithShape="1">
          <a:blip r:embed="rId7">
            <a:extLst>
              <a:ext uri="{28A0092B-C50C-407E-A947-70E740481C1C}">
                <a14:useLocalDpi xmlns:a14="http://schemas.microsoft.com/office/drawing/2010/main" val="0"/>
              </a:ext>
            </a:extLst>
          </a:blip>
          <a:srcRect l="17999" t="33580" r="19387" b="21181"/>
          <a:stretch/>
        </p:blipFill>
        <p:spPr>
          <a:xfrm>
            <a:off x="30076134" y="6813031"/>
            <a:ext cx="5562967" cy="3236275"/>
          </a:xfrm>
          <a:prstGeom prst="rect">
            <a:avLst/>
          </a:prstGeom>
        </p:spPr>
      </p:pic>
      <p:pic>
        <p:nvPicPr>
          <p:cNvPr id="61" name="Picture 60">
            <a:extLst>
              <a:ext uri="{FF2B5EF4-FFF2-40B4-BE49-F238E27FC236}">
                <a16:creationId xmlns:a16="http://schemas.microsoft.com/office/drawing/2014/main" id="{3888C0AF-29B0-4B75-B51B-1F722715082A}"/>
              </a:ext>
            </a:extLst>
          </p:cNvPr>
          <p:cNvPicPr>
            <a:picLocks noChangeAspect="1"/>
          </p:cNvPicPr>
          <p:nvPr/>
        </p:nvPicPr>
        <p:blipFill rotWithShape="1">
          <a:blip r:embed="rId8"/>
          <a:srcRect l="20590" t="37556" r="19033" b="14915"/>
          <a:stretch/>
        </p:blipFill>
        <p:spPr>
          <a:xfrm>
            <a:off x="35679467" y="7225245"/>
            <a:ext cx="5444950" cy="3451190"/>
          </a:xfrm>
          <a:prstGeom prst="rect">
            <a:avLst/>
          </a:prstGeom>
        </p:spPr>
      </p:pic>
      <p:sp>
        <p:nvSpPr>
          <p:cNvPr id="62" name="Text Placeholder 454">
            <a:extLst>
              <a:ext uri="{FF2B5EF4-FFF2-40B4-BE49-F238E27FC236}">
                <a16:creationId xmlns:a16="http://schemas.microsoft.com/office/drawing/2014/main" id="{853E7F9C-323D-4FEE-90D5-60C07F9802E1}"/>
              </a:ext>
            </a:extLst>
          </p:cNvPr>
          <p:cNvSpPr txBox="1">
            <a:spLocks/>
          </p:cNvSpPr>
          <p:nvPr/>
        </p:nvSpPr>
        <p:spPr>
          <a:xfrm>
            <a:off x="31998105" y="5552928"/>
            <a:ext cx="2866651" cy="2108261"/>
          </a:xfrm>
          <a:prstGeom prst="rect">
            <a:avLst/>
          </a:prstGeom>
          <a:noFill/>
        </p:spPr>
        <p:txBody>
          <a:bodyPr wrap="square"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500" u="none" dirty="0">
                <a:solidFill>
                  <a:srgbClr val="FF0000"/>
                </a:solidFill>
                <a:latin typeface="Times New Roman" panose="02020603050405020304" pitchFamily="18" charset="0"/>
                <a:cs typeface="Times New Roman" panose="02020603050405020304" pitchFamily="18" charset="0"/>
              </a:rPr>
              <a:t>Topology Optimization solution w/ 10mm Mesh Size, 50% volume retained</a:t>
            </a:r>
          </a:p>
        </p:txBody>
      </p:sp>
      <p:sp>
        <p:nvSpPr>
          <p:cNvPr id="63" name="Text Placeholder 454">
            <a:extLst>
              <a:ext uri="{FF2B5EF4-FFF2-40B4-BE49-F238E27FC236}">
                <a16:creationId xmlns:a16="http://schemas.microsoft.com/office/drawing/2014/main" id="{30ED5F40-FA52-49DB-A3C4-6DD6452A7B06}"/>
              </a:ext>
            </a:extLst>
          </p:cNvPr>
          <p:cNvSpPr txBox="1">
            <a:spLocks/>
          </p:cNvSpPr>
          <p:nvPr/>
        </p:nvSpPr>
        <p:spPr>
          <a:xfrm>
            <a:off x="38112538" y="5613780"/>
            <a:ext cx="2866651" cy="2108261"/>
          </a:xfrm>
          <a:prstGeom prst="rect">
            <a:avLst/>
          </a:prstGeom>
          <a:noFill/>
        </p:spPr>
        <p:txBody>
          <a:bodyPr wrap="square"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500" u="none" dirty="0">
                <a:solidFill>
                  <a:srgbClr val="FF0000"/>
                </a:solidFill>
                <a:latin typeface="Times New Roman" panose="02020603050405020304" pitchFamily="18" charset="0"/>
                <a:cs typeface="Times New Roman" panose="02020603050405020304" pitchFamily="18" charset="0"/>
              </a:rPr>
              <a:t>Topology Optimization solution w / 20mm Mesh Size, 50% volume retained</a:t>
            </a:r>
          </a:p>
        </p:txBody>
      </p:sp>
      <p:sp>
        <p:nvSpPr>
          <p:cNvPr id="64" name="Text Placeholder 461">
            <a:extLst>
              <a:ext uri="{FF2B5EF4-FFF2-40B4-BE49-F238E27FC236}">
                <a16:creationId xmlns:a16="http://schemas.microsoft.com/office/drawing/2014/main" id="{116A8A83-181F-4E61-9240-B46F3D715373}"/>
              </a:ext>
            </a:extLst>
          </p:cNvPr>
          <p:cNvSpPr txBox="1">
            <a:spLocks/>
          </p:cNvSpPr>
          <p:nvPr/>
        </p:nvSpPr>
        <p:spPr>
          <a:xfrm>
            <a:off x="30826179" y="25284189"/>
            <a:ext cx="10047018" cy="1200321"/>
          </a:xfrm>
          <a:prstGeom prst="rect">
            <a:avLst/>
          </a:prstGeom>
          <a:noFill/>
        </p:spPr>
        <p:txBody>
          <a:bodyPr wrap="square"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6600" dirty="0"/>
              <a:t>ACKNOWLEDGEMENTS</a:t>
            </a:r>
          </a:p>
        </p:txBody>
      </p:sp>
      <p:sp>
        <p:nvSpPr>
          <p:cNvPr id="69" name="Text Placeholder 462">
            <a:extLst>
              <a:ext uri="{FF2B5EF4-FFF2-40B4-BE49-F238E27FC236}">
                <a16:creationId xmlns:a16="http://schemas.microsoft.com/office/drawing/2014/main" id="{F564BFC9-6FE2-4F9B-AED1-F7D8F680C9B1}"/>
              </a:ext>
            </a:extLst>
          </p:cNvPr>
          <p:cNvSpPr txBox="1">
            <a:spLocks/>
          </p:cNvSpPr>
          <p:nvPr/>
        </p:nvSpPr>
        <p:spPr>
          <a:xfrm>
            <a:off x="29523483" y="26221702"/>
            <a:ext cx="13223982" cy="5232179"/>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fontAlgn="base"/>
            <a:r>
              <a:rPr lang="en-US" dirty="0"/>
              <a:t>This project is supported by the US Department of Education through the Minority Science and Engineering Improvement Program (MSEIP, Award No. P120A150014); and through the Hispanic-Serving Institution Science, Technology, Engineering, and Mathematics (HSI STEM) Program, Award No. P031C110159. </a:t>
            </a:r>
          </a:p>
          <a:p>
            <a:pPr fontAlgn="base"/>
            <a:r>
              <a:rPr lang="en-US" dirty="0"/>
              <a:t>We would like to express our appreciation to several individuals that have made this program a success and a wonderful experience. We want to thank Dr. Amelito Enriquez from Cañada College for the opportunity to participate in this internship. Also, we want to thank our faculty advisor Dr. Zhaoshuo Jiang from San Francisco State University and our graduate mentor Alec Maxwell from San Francisco State University. We also want to thank San Francisco State University graduate student Wen Li Tang, for participating to help us further understand the software behind our research.  </a:t>
            </a:r>
          </a:p>
          <a:p>
            <a:endParaRPr lang="en-US" dirty="0"/>
          </a:p>
        </p:txBody>
      </p:sp>
    </p:spTree>
    <p:extLst>
      <p:ext uri="{BB962C8B-B14F-4D97-AF65-F5344CB8AC3E}">
        <p14:creationId xmlns:p14="http://schemas.microsoft.com/office/powerpoint/2010/main" val="3425218134"/>
      </p:ext>
    </p:extLst>
  </p:cSld>
  <p:clrMapOvr>
    <a:masterClrMapping/>
  </p:clrMapOvr>
</p:sld>
</file>

<file path=ppt/theme/theme1.xml><?xml version="1.0" encoding="utf-8"?>
<a:theme xmlns:a="http://schemas.openxmlformats.org/drawingml/2006/main" name="36x48-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2205</TotalTime>
  <Words>671</Words>
  <Application>Microsoft Office PowerPoint</Application>
  <PresentationFormat>Custom</PresentationFormat>
  <Paragraphs>68</Paragraphs>
  <Slides>1</Slides>
  <Notes>1</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11" baseType="lpstr">
      <vt:lpstr>Arial</vt:lpstr>
      <vt:lpstr>Calibri</vt:lpstr>
      <vt:lpstr>Courier New</vt:lpstr>
      <vt:lpstr>Times New Roman</vt:lpstr>
      <vt:lpstr>Trebuchet MS</vt:lpstr>
      <vt:lpstr>Wingdings</vt: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Enriquez, Amelito G.</cp:lastModifiedBy>
  <cp:revision>147</cp:revision>
  <dcterms:created xsi:type="dcterms:W3CDTF">2012-02-03T19:11:35Z</dcterms:created>
  <dcterms:modified xsi:type="dcterms:W3CDTF">2018-08-11T00:17:24Z</dcterms:modified>
</cp:coreProperties>
</file>