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4" r:id="rId5"/>
    <p:sldId id="263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71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23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C08FA-A9AF-439D-9CE4-22D41CDB0E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2C8944-0D54-48A7-A498-B75A824D46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3CBC35-94F0-4C74-9235-33FC98180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247F-0DCD-409B-86C3-915E4F44C6CA}" type="datetimeFigureOut">
              <a:rPr lang="en-US" smtClean="0"/>
              <a:t>3/25/26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8B1F0E-06D3-46FC-A4EA-E777C11F6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982B2E-17D9-4766-968E-8B43495E9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0F56-90EC-4E1E-996E-E2FFB0E8A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725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63CCD-C4BB-43F1-84E0-6C9F456A9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EC8738-03F0-468F-AA2B-A76050B21D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3119FD-7079-4B59-803C-4DF458B57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247F-0DCD-409B-86C3-915E4F44C6CA}" type="datetimeFigureOut">
              <a:rPr lang="en-US" smtClean="0"/>
              <a:t>3/25/26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3601F3-3E86-42C5-9C9A-1861CD992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53E121-00D4-4849-81C7-B61137D2E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0F56-90EC-4E1E-996E-E2FFB0E8A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343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49E909-D090-4884-AB8D-95C2EFD388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05161E-922A-479C-B3EC-CAFA0BD0AF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D43D8-F4F4-44BB-82ED-4A730E6A3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247F-0DCD-409B-86C3-915E4F44C6CA}" type="datetimeFigureOut">
              <a:rPr lang="en-US" smtClean="0"/>
              <a:t>3/25/26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6BB488-1931-45D2-9027-66CFFBFEC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AE6544-14EC-4A6C-9FA7-1115611AA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0F56-90EC-4E1E-996E-E2FFB0E8A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39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158A5-9012-47C1-B8FB-D0CD33AD6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FC3324-3D35-4474-89BC-B399651AC9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ABAFD0-F7A7-4F54-A46B-DF3E4DAE9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247F-0DCD-409B-86C3-915E4F44C6CA}" type="datetimeFigureOut">
              <a:rPr lang="en-US" smtClean="0"/>
              <a:t>3/25/26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4FE1CB-C761-4642-A37B-B00A4BD75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877883-6479-4823-8A20-05733DFF2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0F56-90EC-4E1E-996E-E2FFB0E8A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672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6E51C-2396-4816-901F-6C80BEC32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40C6FC-08DD-4396-9072-214F713BA7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443EE2-D910-445B-A894-C6C2F429C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247F-0DCD-409B-86C3-915E4F44C6CA}" type="datetimeFigureOut">
              <a:rPr lang="en-US" smtClean="0"/>
              <a:t>3/25/26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3896BB-58B7-49AB-848D-0DB39FE4B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AB7F1-408F-4248-AC1C-BD3AA49B7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0F56-90EC-4E1E-996E-E2FFB0E8A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396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9C0F1-BD25-4730-98D2-AFAC6C1C3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84F88D-1F19-4D4E-B4FB-BE1AA3FD98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6B5E5B-FF74-402F-9567-4FFD9F6BFB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92CF49-F567-4D16-B5CF-CC309435E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247F-0DCD-409B-86C3-915E4F44C6CA}" type="datetimeFigureOut">
              <a:rPr lang="en-US" smtClean="0"/>
              <a:t>3/25/26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9219B3-9ED2-4268-8529-9905CECE0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834405-D697-464D-9FF9-6A26E3263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0F56-90EC-4E1E-996E-E2FFB0E8A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011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39286-22E1-4ACB-A394-125013593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620704-ADF7-495A-B099-02838C23D9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C6A750-F59A-4D8C-8FB5-30A25A7075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D64C6A-0374-4AB4-879E-4D27ADA02C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B66C36-DD65-4FF7-AB77-8CBC444B92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C1D1C1-A31E-4886-ABB5-06DF80CCF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247F-0DCD-409B-86C3-915E4F44C6CA}" type="datetimeFigureOut">
              <a:rPr lang="en-US" smtClean="0"/>
              <a:t>3/25/26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72F15A-A1B3-45A8-920B-19D86D074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8AD8C2-F33C-4A6D-B8FE-4283B04D5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0F56-90EC-4E1E-996E-E2FFB0E8A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159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0A65C-5D11-41E8-867E-A03B1BA4D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9B974D-DDBF-4B75-A1E0-44054C148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247F-0DCD-409B-86C3-915E4F44C6CA}" type="datetimeFigureOut">
              <a:rPr lang="en-US" smtClean="0"/>
              <a:t>3/25/26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5DC0C2-5684-4365-9A3F-F511F4DC3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B50403-27A8-4E1E-A886-051AE051F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0F56-90EC-4E1E-996E-E2FFB0E8A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086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35E94C-D0A2-44D9-9E0A-4C9C5991A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247F-0DCD-409B-86C3-915E4F44C6CA}" type="datetimeFigureOut">
              <a:rPr lang="en-US" smtClean="0"/>
              <a:t>3/25/26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94D803-D512-4637-9113-CE721095A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F5D050-993C-4655-A4CA-685748A04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0F56-90EC-4E1E-996E-E2FFB0E8A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560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06A32-15F7-4109-9B41-75BDFCE3B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83D781-E7A3-4433-8900-CA91FBFA04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509C41-F5B4-4630-88A5-C92C73CDFD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975C81-0C5D-45B9-86E2-5F304E233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247F-0DCD-409B-86C3-915E4F44C6CA}" type="datetimeFigureOut">
              <a:rPr lang="en-US" smtClean="0"/>
              <a:t>3/25/26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6BA229-5295-486E-AAE0-A0297F639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BA39AC-620C-4230-ACF2-E5DCD57F3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0F56-90EC-4E1E-996E-E2FFB0E8A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462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A6C4E-E6CA-48C1-B989-BABE869CE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FD88CF-AC34-4EAC-9D39-13707BE1D0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B441C6-FF1C-4123-B017-1FB9EFEF8D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3B892B-524E-4067-952E-33339CF60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247F-0DCD-409B-86C3-915E4F44C6CA}" type="datetimeFigureOut">
              <a:rPr lang="en-US" smtClean="0"/>
              <a:t>3/25/26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EE0FE4-2AAD-492A-8248-804C119D8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C4420C-9A19-4600-A4AD-093BAE305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0F56-90EC-4E1E-996E-E2FFB0E8A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491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E8E5F6-BFEE-4747-BCD3-9DF46E4D5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C9A199-5DED-48CE-A2DD-099A3B47A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9E0E1B-3FF6-4F09-BFF5-8094EE5CA0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D247F-0DCD-409B-86C3-915E4F44C6CA}" type="datetimeFigureOut">
              <a:rPr lang="en-US" smtClean="0"/>
              <a:t>3/25/26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0BE549-793E-40C5-99BA-25005B2A3A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64A8CC-991F-4C64-A9E4-25BBAD0F76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720F56-90EC-4E1E-996E-E2FFB0E8A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66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41AE7F3-D7A2-9C72-7F84-E10B0FD1B638}"/>
              </a:ext>
            </a:extLst>
          </p:cNvPr>
          <p:cNvSpPr txBox="1"/>
          <p:nvPr/>
        </p:nvSpPr>
        <p:spPr>
          <a:xfrm>
            <a:off x="2532185" y="2371411"/>
            <a:ext cx="6709323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B050"/>
                </a:solidFill>
              </a:rPr>
              <a:t>Program Review Timeline </a:t>
            </a:r>
          </a:p>
          <a:p>
            <a:r>
              <a:rPr lang="en-US" sz="4400" b="1" dirty="0">
                <a:solidFill>
                  <a:srgbClr val="00B050"/>
                </a:solidFill>
              </a:rPr>
              <a:t>2026</a:t>
            </a:r>
          </a:p>
          <a:p>
            <a:endParaRPr lang="en-US" sz="4400" b="1" dirty="0">
              <a:solidFill>
                <a:srgbClr val="00B050"/>
              </a:solidFill>
            </a:endParaRPr>
          </a:p>
          <a:p>
            <a:r>
              <a:rPr lang="en-US" sz="2800" dirty="0"/>
              <a:t>Dr. Wissem Bennani</a:t>
            </a:r>
          </a:p>
          <a:p>
            <a:r>
              <a:rPr lang="en-US" sz="2800" dirty="0"/>
              <a:t>Dr. DeVon Scott </a:t>
            </a:r>
          </a:p>
        </p:txBody>
      </p:sp>
    </p:spTree>
    <p:extLst>
      <p:ext uri="{BB962C8B-B14F-4D97-AF65-F5344CB8AC3E}">
        <p14:creationId xmlns:p14="http://schemas.microsoft.com/office/powerpoint/2010/main" val="735062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0F5667A-602E-2FB6-8D4A-2C0C796048D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6283" b="2641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969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535AFE6-8E1D-4D68-A038-61B0A5BB73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5008032"/>
              </p:ext>
            </p:extLst>
          </p:nvPr>
        </p:nvGraphicFramePr>
        <p:xfrm>
          <a:off x="100484" y="68347"/>
          <a:ext cx="11994550" cy="6721305"/>
        </p:xfrm>
        <a:graphic>
          <a:graphicData uri="http://schemas.openxmlformats.org/drawingml/2006/table">
            <a:tbl>
              <a:tblPr bandRow="1">
                <a:tableStyleId>{9D7B26C5-4107-4FEC-AEDC-1716B250A1EF}</a:tableStyleId>
              </a:tblPr>
              <a:tblGrid>
                <a:gridCol w="3188480">
                  <a:extLst>
                    <a:ext uri="{9D8B030D-6E8A-4147-A177-3AD203B41FA5}">
                      <a16:colId xmlns:a16="http://schemas.microsoft.com/office/drawing/2014/main" val="4217036007"/>
                    </a:ext>
                  </a:extLst>
                </a:gridCol>
                <a:gridCol w="8806070">
                  <a:extLst>
                    <a:ext uri="{9D8B030D-6E8A-4147-A177-3AD203B41FA5}">
                      <a16:colId xmlns:a16="http://schemas.microsoft.com/office/drawing/2014/main" val="2123977271"/>
                    </a:ext>
                  </a:extLst>
                </a:gridCol>
              </a:tblGrid>
              <a:tr h="572881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+mn-lt"/>
                        </a:rPr>
                        <a:t>June 12, 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Nuventive/Improve </a:t>
                      </a:r>
                      <a:r>
                        <a:rPr lang="en-US" sz="16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and Data Dashboards open; PRIE available to provide custom data.  PRIE data dashboards are updated.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1274617"/>
                  </a:ext>
                </a:extLst>
              </a:tr>
              <a:tr h="357754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+mn-lt"/>
                        </a:rPr>
                        <a:t>August Flex 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b="0" i="0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Program Review Training open to all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6350858"/>
                  </a:ext>
                </a:extLst>
              </a:tr>
              <a:tr h="626070">
                <a:tc>
                  <a:txBody>
                    <a:bodyPr/>
                    <a:lstStyle/>
                    <a:p>
                      <a:r>
                        <a:rPr lang="en-US" sz="1600" b="1" i="0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September &amp; October Divisions/Department Meetings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b="0" i="0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Divisions or departments discuss program reviews at monthly meetings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28830797"/>
                  </a:ext>
                </a:extLst>
              </a:tr>
              <a:tr h="497142">
                <a:tc>
                  <a:txBody>
                    <a:bodyPr/>
                    <a:lstStyle/>
                    <a:p>
                      <a:r>
                        <a:rPr lang="en-US" sz="1600" b="1" dirty="0">
                          <a:highlight>
                            <a:srgbClr val="FFFF00"/>
                          </a:highlight>
                          <a:latin typeface="+mn-lt"/>
                        </a:rPr>
                        <a:t>October 16, 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</a:rPr>
                        <a:t>All Comprehensive Program Reviews, Annual Updates, Goals and Resource Requests DUE in Nuventive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60899371"/>
                  </a:ext>
                </a:extLst>
              </a:tr>
              <a:tr h="412946">
                <a:tc>
                  <a:txBody>
                    <a:bodyPr/>
                    <a:lstStyle/>
                    <a:p>
                      <a:r>
                        <a:rPr lang="en-US" sz="1600" b="1" dirty="0">
                          <a:highlight>
                            <a:srgbClr val="FFFF00"/>
                          </a:highlight>
                          <a:latin typeface="+mn-lt"/>
                        </a:rPr>
                        <a:t>October 30, 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</a:rPr>
                        <a:t>Supervisors (Deans and VPs) complete their feedback on submitted program reviews in Nuventive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67840893"/>
                  </a:ext>
                </a:extLst>
              </a:tr>
              <a:tr h="586970">
                <a:tc>
                  <a:txBody>
                    <a:bodyPr/>
                    <a:lstStyle/>
                    <a:p>
                      <a:r>
                        <a:rPr lang="en-US" sz="1600" b="1" dirty="0">
                          <a:highlight>
                            <a:srgbClr val="FFFF00"/>
                          </a:highlight>
                          <a:latin typeface="+mn-lt"/>
                        </a:rPr>
                        <a:t>November 6, 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</a:rPr>
                        <a:t>All responses to supervisor feedback are due and final submittals of all program reviews and materials are DUE in Nuventive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99147817"/>
                  </a:ext>
                </a:extLst>
              </a:tr>
              <a:tr h="357754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+mn-lt"/>
                        </a:rPr>
                        <a:t>November 18, 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Administrative Peer Review session</a:t>
                      </a:r>
                      <a:endParaRPr lang="en-US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20040919"/>
                  </a:ext>
                </a:extLst>
              </a:tr>
              <a:tr h="444675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+mn-lt"/>
                        </a:rPr>
                        <a:t>November 18, 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PBC Hosts Position Proposal Presentations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70592302"/>
                  </a:ext>
                </a:extLst>
              </a:tr>
              <a:tr h="400894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+mn-lt"/>
                        </a:rPr>
                        <a:t>November 20 or December 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IPC Peer Review session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93586058"/>
                  </a:ext>
                </a:extLst>
              </a:tr>
              <a:tr h="400894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+mn-lt"/>
                        </a:rPr>
                        <a:t>Early December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</a:rPr>
                        <a:t>Senates Prioritize New Position Requests and Recommend to President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88717165"/>
                  </a:ext>
                </a:extLst>
              </a:tr>
              <a:tr h="35775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600" b="1" kern="12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December 9, 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+mn-lt"/>
                        </a:rPr>
                        <a:t>SSPC Peer Review: fully submitted to the programs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68240400"/>
                  </a:ext>
                </a:extLst>
              </a:tr>
              <a:tr h="62607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February and March Division/Department Meetings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Divisions/departments and VP Offices meet to prioritize non-personnel resource requests</a:t>
                      </a:r>
                      <a:endParaRPr lang="en-US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74325425"/>
                  </a:ext>
                </a:extLst>
              </a:tr>
              <a:tr h="35775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600" b="1" kern="12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February 10, 2027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+mn-lt"/>
                        </a:rPr>
                        <a:t>SSPC Program Review Presentations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1038232"/>
                  </a:ext>
                </a:extLst>
              </a:tr>
              <a:tr h="357754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+mn-lt"/>
                        </a:rPr>
                        <a:t>March 17, 2027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PBC Certifies Prioritization Process &amp; Collects Division Summaries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4072977"/>
                  </a:ext>
                </a:extLst>
              </a:tr>
              <a:tr h="357754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+mn-lt"/>
                        </a:rPr>
                        <a:t>March 19, 2027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IPC Instructional Program Review Presentations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75159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4683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bc55ecc-363e-43e9-bfac-4ba2e86f45ee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551A415522C74CB2195B1A777E9A7C" ma:contentTypeVersion="18" ma:contentTypeDescription="Create a new document." ma:contentTypeScope="" ma:versionID="d4bb8c2641764e3ca70261afe1b33a53">
  <xsd:schema xmlns:xsd="http://www.w3.org/2001/XMLSchema" xmlns:xs="http://www.w3.org/2001/XMLSchema" xmlns:p="http://schemas.microsoft.com/office/2006/metadata/properties" xmlns:ns3="2bc55ecc-363e-43e9-bfac-4ba2e86f45ee" xmlns:ns4="bb5bbb0b-6c89-44d7-be61-0adfe653f983" targetNamespace="http://schemas.microsoft.com/office/2006/metadata/properties" ma:root="true" ma:fieldsID="9959290da7346403855fa006fec8fe7c" ns3:_="" ns4:_="">
    <xsd:import namespace="2bc55ecc-363e-43e9-bfac-4ba2e86f45ee"/>
    <xsd:import namespace="bb5bbb0b-6c89-44d7-be61-0adfe653f98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c55ecc-363e-43e9-bfac-4ba2e86f45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5bbb0b-6c89-44d7-be61-0adfe653f98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010C883-2472-442B-8EFB-8C3DDA4DFEB5}">
  <ds:schemaRefs>
    <ds:schemaRef ds:uri="http://purl.org/dc/elements/1.1/"/>
    <ds:schemaRef ds:uri="bb5bbb0b-6c89-44d7-be61-0adfe653f983"/>
    <ds:schemaRef ds:uri="http://purl.org/dc/terms/"/>
    <ds:schemaRef ds:uri="http://schemas.microsoft.com/office/2006/documentManagement/types"/>
    <ds:schemaRef ds:uri="http://purl.org/dc/dcmitype/"/>
    <ds:schemaRef ds:uri="http://www.w3.org/XML/1998/namespace"/>
    <ds:schemaRef ds:uri="2bc55ecc-363e-43e9-bfac-4ba2e86f45ee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C1D30031-B527-4B1E-A598-8E5AD85C8C6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c55ecc-363e-43e9-bfac-4ba2e86f45ee"/>
    <ds:schemaRef ds:uri="bb5bbb0b-6c89-44d7-be61-0adfe653f9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3C58752-1C7B-41A9-8A6B-410D82ABD94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7779</TotalTime>
  <Words>222</Words>
  <Application>Microsoft Macintosh PowerPoint</Application>
  <PresentationFormat>Widescreen</PresentationFormat>
  <Paragraphs>35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PBC Program Review  Sub-Committee</dc:title>
  <dc:creator>Engel, Karen</dc:creator>
  <cp:lastModifiedBy>Bennani, Wissem</cp:lastModifiedBy>
  <cp:revision>20</cp:revision>
  <dcterms:created xsi:type="dcterms:W3CDTF">2024-02-28T17:21:39Z</dcterms:created>
  <dcterms:modified xsi:type="dcterms:W3CDTF">2026-03-25T21:34:59Z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0x01010029551A415522C74CB2195B1A777E9A7C</vt:lpwstr>
  </property>
</Properties>
</file>