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84" r:id="rId4"/>
    <p:sldId id="291" r:id="rId5"/>
    <p:sldId id="297" r:id="rId6"/>
    <p:sldId id="296" r:id="rId7"/>
    <p:sldId id="292" r:id="rId8"/>
    <p:sldId id="293" r:id="rId9"/>
    <p:sldId id="294" r:id="rId10"/>
    <p:sldId id="298" r:id="rId11"/>
    <p:sldId id="299" r:id="rId12"/>
    <p:sldId id="295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450"/>
      </p:cViewPr>
      <p:guideLst>
        <p:guide pos="75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tiff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385572"/>
            <a:ext cx="9140952" cy="41056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4005" y="54409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Position Proposal: Digital Communications Coordinator</a:t>
            </a:r>
            <a:endParaRPr lang="en-US" sz="3300" b="1" dirty="0"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/>
          <a:srcRect l="19643" t="18000" r="20238" b="20857"/>
          <a:stretch/>
        </p:blipFill>
        <p:spPr>
          <a:xfrm>
            <a:off x="5854147" y="1552726"/>
            <a:ext cx="5981700" cy="3802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Social Media Advertising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l="25320" t="7612" r="25274" b="20585"/>
          <a:stretch/>
        </p:blipFill>
        <p:spPr>
          <a:xfrm>
            <a:off x="243301" y="1383884"/>
            <a:ext cx="5250181" cy="4768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35" y="376577"/>
            <a:ext cx="628485" cy="634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5" y="376577"/>
            <a:ext cx="628485" cy="6345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0500" y="2873110"/>
            <a:ext cx="10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73 Likes!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1273162"/>
            <a:ext cx="20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10,000 Posts Reach!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/>
          <a:srcRect l="24256" t="13333" r="44494" b="30000"/>
          <a:stretch/>
        </p:blipFill>
        <p:spPr>
          <a:xfrm>
            <a:off x="1453220" y="1210312"/>
            <a:ext cx="4366179" cy="4948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Social Media Advertising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35" y="376577"/>
            <a:ext cx="628485" cy="634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5" y="376577"/>
            <a:ext cx="628485" cy="6345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90824" y="1626003"/>
            <a:ext cx="4772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44,208 People</a:t>
            </a:r>
          </a:p>
          <a:p>
            <a:pPr algn="ctr"/>
            <a:r>
              <a:rPr lang="en-US" sz="7200" b="1" dirty="0" smtClean="0"/>
              <a:t>Reached!</a:t>
            </a:r>
            <a:endParaRPr lang="en-US" sz="7200" b="1" dirty="0"/>
          </a:p>
        </p:txBody>
      </p:sp>
      <p:sp>
        <p:nvSpPr>
          <p:cNvPr id="2" name="Oval 1"/>
          <p:cNvSpPr/>
          <p:nvPr/>
        </p:nvSpPr>
        <p:spPr>
          <a:xfrm>
            <a:off x="1247776" y="5244338"/>
            <a:ext cx="1674660" cy="541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656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How Will This Benefit Me/My Department?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436455"/>
            <a:ext cx="9948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Alleviate VCC work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Enable future pro-active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Website changes will be accomplished quicker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Devote proper attention to electronic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Bulk of our target audience uses new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Website is our #1 Marketing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Web-Content needs to be consistently monitored 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31" y="2559369"/>
            <a:ext cx="4357370" cy="27063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21597" y="1620893"/>
            <a:ext cx="41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2-Person Team Web growth chart from 2013-2016:</a:t>
            </a:r>
          </a:p>
        </p:txBody>
      </p:sp>
    </p:spTree>
    <p:extLst>
      <p:ext uri="{BB962C8B-B14F-4D97-AF65-F5344CB8AC3E}">
        <p14:creationId xmlns:p14="http://schemas.microsoft.com/office/powerpoint/2010/main" val="174547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Questions?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96" y="2638425"/>
            <a:ext cx="7143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THANK YOU!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3254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Why do we need a Digital Communications Coordinator?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7518" y="1639655"/>
            <a:ext cx="64988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MCPR and VCC are cross-functioning between 4 positions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VCC core job is course Schedule and Catalog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Maintaining a website is a full-time job that requires “pro-active” daily maintenance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Current Web work is currently “re-active”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8" y="1451562"/>
            <a:ext cx="3630763" cy="43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0041" y="1540960"/>
            <a:ext cx="3340322" cy="19762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CSM: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Director of MCPR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Visual Communications Coordinator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Programmer and </a:t>
            </a:r>
            <a:r>
              <a:rPr lang="en-US" dirty="0" smtClean="0"/>
              <a:t>Analyst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Content </a:t>
            </a:r>
            <a:r>
              <a:rPr lang="en-US" dirty="0" smtClean="0"/>
              <a:t>Coordinator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College Recruiter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Current Staffing and Roles 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0041" y="3935446"/>
            <a:ext cx="3340322" cy="1976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/>
              <a:t>Skyline: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Director of MCPR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Visual Communications Coordinator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</a:t>
            </a:r>
            <a:r>
              <a:rPr lang="en-US" dirty="0" smtClean="0"/>
              <a:t>Analyst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Promotions and Web </a:t>
            </a:r>
            <a:r>
              <a:rPr lang="en-US" dirty="0"/>
              <a:t>Content Coordinator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Office Assistant 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886010" y="2407430"/>
            <a:ext cx="4072726" cy="1976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Cañada: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Director of MCPR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Visual Communications Coordinator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College Recruiter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67170" y="3341403"/>
            <a:ext cx="2809930" cy="11605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403265" y="2665204"/>
            <a:ext cx="2873835" cy="257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70364" y="2923172"/>
            <a:ext cx="2506736" cy="1784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572000" y="1990142"/>
            <a:ext cx="2705100" cy="933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03265" y="3322596"/>
            <a:ext cx="2873835" cy="2078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16400" y="3357393"/>
            <a:ext cx="3060700" cy="1661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594622" y="4350182"/>
            <a:ext cx="5029659" cy="2414972"/>
            <a:chOff x="6594622" y="4350182"/>
            <a:chExt cx="5029659" cy="241497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622" y="4350182"/>
              <a:ext cx="5029659" cy="241497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946089" y="5100494"/>
              <a:ext cx="40727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Not Sustainable! 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66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What We Do: 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84" y="1273175"/>
            <a:ext cx="10848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Print Advertising</a:t>
            </a:r>
            <a:r>
              <a:rPr lang="en-US" sz="2400" b="1" dirty="0" smtClean="0"/>
              <a:t>: Pole Banners; Bus Ads; Magazine Ads; Mailers; Brochures; Posters</a:t>
            </a:r>
          </a:p>
          <a:p>
            <a:r>
              <a:rPr lang="en-US" sz="2400" b="1" dirty="0" smtClean="0"/>
              <a:t>Booklets, Handbooks, Bookmarks</a:t>
            </a:r>
            <a:r>
              <a:rPr lang="en-US" sz="2400" b="1" dirty="0"/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and MANY, MANY MORE!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684" y="2181227"/>
            <a:ext cx="257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Catalog/Schedules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684" y="2794609"/>
            <a:ext cx="257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Olive Hill Press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683" y="3390603"/>
            <a:ext cx="33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Board of Trustees Report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683" y="3986597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What’s Happening at Cañada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683" y="4605419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Content Creation and Layout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683" y="5206739"/>
            <a:ext cx="5404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Department Needs and Web Updates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6688" y="2210278"/>
            <a:ext cx="566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Videos/Commercials/Campus Photography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6689" y="2788350"/>
            <a:ext cx="3448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Social Media Campaigns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6688" y="3390602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Department Branding and Logos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6688" y="3986596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College Presentations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6688" y="4582590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Event Planning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6688" y="5206739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Community and Media Relations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5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Examples of What We Do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" y="1445626"/>
            <a:ext cx="10959367" cy="51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The Need for a Digital Communications Coordinator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436455"/>
            <a:ext cx="10687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Peak schedule/catalog/material production season: </a:t>
            </a:r>
            <a:r>
              <a:rPr lang="en-US" sz="2400" b="1" u="sng" dirty="0" smtClean="0">
                <a:solidFill>
                  <a:srgbClr val="FF0000"/>
                </a:solidFill>
              </a:rPr>
              <a:t>February through May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Peak months: </a:t>
            </a:r>
            <a:r>
              <a:rPr lang="en-US" sz="2400" u="sng" dirty="0" smtClean="0">
                <a:solidFill>
                  <a:srgbClr val="FF0000"/>
                </a:solidFill>
              </a:rPr>
              <a:t>March and May </a:t>
            </a:r>
            <a:endParaRPr lang="en-US" sz="2400" u="sng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 Schedules (3-print and 3-web)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Catalog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Corresponding Web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Commencement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Student Scholarship/Recognition Booklet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Commencement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Commencement Web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i="1" dirty="0" smtClean="0"/>
              <a:t>*Average requests: </a:t>
            </a:r>
            <a:r>
              <a:rPr lang="en-US" sz="2400" b="1" i="1" dirty="0" smtClean="0">
                <a:solidFill>
                  <a:srgbClr val="FF0000"/>
                </a:solidFill>
              </a:rPr>
              <a:t>3-5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Web</a:t>
            </a:r>
            <a:r>
              <a:rPr lang="en-US" sz="2400" b="1" i="1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3-5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Design</a:t>
            </a:r>
            <a:r>
              <a:rPr lang="en-US" sz="2400" b="1" i="1" dirty="0" smtClean="0"/>
              <a:t> requests per week</a:t>
            </a:r>
          </a:p>
        </p:txBody>
      </p:sp>
      <p:pic>
        <p:nvPicPr>
          <p:cNvPr id="1026" name="Picture 2" descr="https://scontent-sjc2-1.xx.fbcdn.net/hphotos-xap1/t31.0-8/12314593_1644524102501608_267035331806118461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77" y="2125529"/>
            <a:ext cx="2474618" cy="33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4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How the DCC Supports Our College Goals &amp; Mission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11" y="1768053"/>
            <a:ext cx="106874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Works with faculty, staff, and students to develop, implement and grow impactful, cost-effective web and digital communication strategies and campaigns to enhance public awareness of the educational and enrichment opportunities at the </a:t>
            </a:r>
            <a:r>
              <a:rPr lang="en-US" sz="2000" b="1" dirty="0" smtClean="0"/>
              <a:t>College.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r>
              <a:rPr lang="en-US" sz="2000" b="1" dirty="0" smtClean="0"/>
              <a:t>This is accomplished through: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Creative </a:t>
            </a:r>
            <a:r>
              <a:rPr lang="en-US" sz="2000" dirty="0"/>
              <a:t>use of web, social media, internal and external college communications through engaging web design and effective </a:t>
            </a:r>
            <a:r>
              <a:rPr lang="en-US" sz="2000" dirty="0" smtClean="0"/>
              <a:t>content.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Ensuring user </a:t>
            </a:r>
            <a:r>
              <a:rPr lang="en-US" sz="2000" dirty="0"/>
              <a:t>accessibility and 508 compliance among all mobile, handheld, and desktop devices. Having a current, user-friendly website is critical for our students to find classes, services and events on </a:t>
            </a:r>
            <a:r>
              <a:rPr lang="en-US" sz="2000" dirty="0" smtClean="0"/>
              <a:t>campus.</a:t>
            </a:r>
          </a:p>
        </p:txBody>
      </p:sp>
    </p:spTree>
    <p:extLst>
      <p:ext uri="{BB962C8B-B14F-4D97-AF65-F5344CB8AC3E}">
        <p14:creationId xmlns:p14="http://schemas.microsoft.com/office/powerpoint/2010/main" val="172150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Scope of Work for Digital Communications Coordinator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11" y="1661111"/>
            <a:ext cx="483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Web Design </a:t>
            </a:r>
            <a:r>
              <a:rPr lang="en-US" sz="2400" b="1" dirty="0" smtClean="0"/>
              <a:t>&amp; </a:t>
            </a:r>
            <a:r>
              <a:rPr lang="en-US" sz="2400" b="1" dirty="0" smtClean="0"/>
              <a:t>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Content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Implements plans, designs and new </a:t>
            </a:r>
            <a:r>
              <a:rPr lang="en-US" sz="2400" b="1" dirty="0" smtClean="0"/>
              <a:t>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Hands-On Training &amp; </a:t>
            </a:r>
            <a:r>
              <a:rPr lang="en-US" sz="2400" b="1" dirty="0" smtClean="0"/>
              <a:t>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Web Data </a:t>
            </a:r>
            <a:r>
              <a:rPr lang="en-US" sz="2400" b="1" dirty="0" smtClean="0"/>
              <a:t>Analysis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3162" y="1756362"/>
            <a:ext cx="6608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Codes </a:t>
            </a:r>
            <a:r>
              <a:rPr lang="en-US" sz="2400" b="1" dirty="0"/>
              <a:t>in </a:t>
            </a:r>
            <a:r>
              <a:rPr lang="en-US" sz="2400" b="1" dirty="0" smtClean="0"/>
              <a:t>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Consults &amp; </a:t>
            </a:r>
            <a:r>
              <a:rPr lang="en-US" sz="2400" b="1" dirty="0" smtClean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Campus Committees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Prepares documentation </a:t>
            </a:r>
            <a:r>
              <a:rPr lang="en-US" sz="2400" b="1" dirty="0"/>
              <a:t>of web </a:t>
            </a:r>
            <a:endParaRPr lang="en-US" sz="2400" b="1" dirty="0" smtClean="0"/>
          </a:p>
          <a:p>
            <a:r>
              <a:rPr lang="en-US" sz="2400" b="1" dirty="0" smtClean="0"/>
              <a:t>systems </a:t>
            </a:r>
            <a:r>
              <a:rPr lang="en-US" sz="2400" b="1" dirty="0" smtClean="0"/>
              <a:t>and applications </a:t>
            </a:r>
            <a:endParaRPr lang="en-US" sz="2400" b="1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170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Growth in Social Media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638" y="2991992"/>
            <a:ext cx="9948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28 </a:t>
            </a:r>
            <a:r>
              <a:rPr lang="en-US" sz="2400" dirty="0"/>
              <a:t>percent </a:t>
            </a:r>
            <a:r>
              <a:rPr lang="en-US" sz="2400" dirty="0" smtClean="0"/>
              <a:t>Facebook increase </a:t>
            </a:r>
            <a:r>
              <a:rPr lang="en-US" sz="2400" dirty="0"/>
              <a:t>in last 12 </a:t>
            </a:r>
            <a:r>
              <a:rPr lang="en-US" sz="2400" dirty="0" smtClean="0"/>
              <a:t>months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Monitor </a:t>
            </a:r>
            <a:r>
              <a:rPr lang="en-US" sz="2400" dirty="0"/>
              <a:t>and respond to students question and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React </a:t>
            </a:r>
            <a:r>
              <a:rPr lang="en-US" sz="2400" dirty="0"/>
              <a:t>to urgent safety and security matters on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a tool to leverage awareness of programs and services </a:t>
            </a:r>
            <a:r>
              <a:rPr lang="en-US" sz="2400" dirty="0" smtClean="0"/>
              <a:t>offered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04" y="1513923"/>
            <a:ext cx="1093137" cy="1082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94" y="1501846"/>
            <a:ext cx="1094281" cy="1094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65" y="1494748"/>
            <a:ext cx="1136959" cy="1115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98" y="1511866"/>
            <a:ext cx="1209159" cy="1209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14" y="1501846"/>
            <a:ext cx="1293921" cy="13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505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Syntax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Rodriguez, Megan</cp:lastModifiedBy>
  <cp:revision>119</cp:revision>
  <dcterms:created xsi:type="dcterms:W3CDTF">2015-08-26T22:52:00Z</dcterms:created>
  <dcterms:modified xsi:type="dcterms:W3CDTF">2016-02-26T22:42:23Z</dcterms:modified>
</cp:coreProperties>
</file>