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60" r:id="rId4"/>
    <p:sldId id="258" r:id="rId5"/>
    <p:sldId id="259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E7202196-A8FD-4207-A467-6300626E0F90}" type="datetimeFigureOut">
              <a:rPr lang="en-US" smtClean="0"/>
              <a:t>27-Feb-16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5BAB2C05-56CE-4211-94AE-79C125A9B8AD}" type="slidenum">
              <a:rPr lang="en-US" smtClean="0"/>
              <a:t>‹#›</a:t>
            </a:fld>
            <a:endParaRPr lang="en-US"/>
          </a:p>
        </p:txBody>
      </p:sp>
      <p:grpSp>
        <p:nvGrpSpPr>
          <p:cNvPr id="9" name="Group 8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11476082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02196-A8FD-4207-A467-6300626E0F90}" type="datetimeFigureOut">
              <a:rPr lang="en-US" smtClean="0"/>
              <a:t>27-Feb-16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B2C05-56CE-4211-94AE-79C125A9B8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7253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02196-A8FD-4207-A467-6300626E0F90}" type="datetimeFigureOut">
              <a:rPr lang="en-US" smtClean="0"/>
              <a:t>27-Feb-16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B2C05-56CE-4211-94AE-79C125A9B8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0546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02196-A8FD-4207-A467-6300626E0F90}" type="datetimeFigureOut">
              <a:rPr lang="en-US" smtClean="0"/>
              <a:t>27-Feb-16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B2C05-56CE-4211-94AE-79C125A9B8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68564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7202196-A8FD-4207-A467-6300626E0F90}" type="datetimeFigureOut">
              <a:rPr lang="en-US" smtClean="0"/>
              <a:t>27-Feb-16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BAB2C05-56CE-4211-94AE-79C125A9B8A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216913214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02196-A8FD-4207-A467-6300626E0F90}" type="datetimeFigureOut">
              <a:rPr lang="en-US" smtClean="0"/>
              <a:t>27-Feb-16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B2C05-56CE-4211-94AE-79C125A9B8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95682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02196-A8FD-4207-A467-6300626E0F90}" type="datetimeFigureOut">
              <a:rPr lang="en-US" smtClean="0"/>
              <a:t>27-Feb-16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B2C05-56CE-4211-94AE-79C125A9B8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25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02196-A8FD-4207-A467-6300626E0F90}" type="datetimeFigureOut">
              <a:rPr lang="en-US" smtClean="0"/>
              <a:t>27-Feb-16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B2C05-56CE-4211-94AE-79C125A9B8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65795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02196-A8FD-4207-A467-6300626E0F90}" type="datetimeFigureOut">
              <a:rPr lang="en-US" smtClean="0"/>
              <a:t>27-Feb-16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B2C05-56CE-4211-94AE-79C125A9B8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49954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7202196-A8FD-4207-A467-6300626E0F90}" type="datetimeFigureOut">
              <a:rPr lang="en-US" smtClean="0"/>
              <a:t>27-Feb-16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BAB2C05-56CE-4211-94AE-79C125A9B8A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4074936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7202196-A8FD-4207-A467-6300626E0F90}" type="datetimeFigureOut">
              <a:rPr lang="en-US" smtClean="0"/>
              <a:t>27-Feb-16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BAB2C05-56CE-4211-94AE-79C125A9B8A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3363828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E7202196-A8FD-4207-A467-6300626E0F90}" type="datetimeFigureOut">
              <a:rPr lang="en-US" smtClean="0"/>
              <a:t>27-Feb-16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5BAB2C05-56CE-4211-94AE-79C125A9B8A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7951588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cap="none" dirty="0"/>
              <a:t>Accessibility Specialist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Classified; Spring 2016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4303" y="1884561"/>
            <a:ext cx="2159065" cy="20021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2578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316523"/>
            <a:ext cx="9601200" cy="722586"/>
          </a:xfrm>
        </p:spPr>
        <p:txBody>
          <a:bodyPr>
            <a:normAutofit/>
          </a:bodyPr>
          <a:lstStyle/>
          <a:p>
            <a:r>
              <a:rPr lang="en-US" sz="4200" dirty="0"/>
              <a:t>What will the Accessibility Specialist do?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188578"/>
            <a:ext cx="9601200" cy="4459014"/>
          </a:xfrm>
        </p:spPr>
        <p:txBody>
          <a:bodyPr/>
          <a:lstStyle/>
          <a:p>
            <a:r>
              <a:rPr lang="en-US" dirty="0"/>
              <a:t>Under the Office of Instruction; same office as the Instructional Designer and (proposed) Instructional Technologist</a:t>
            </a:r>
          </a:p>
          <a:p>
            <a:r>
              <a:rPr lang="en-US" dirty="0"/>
              <a:t>Consult with faculty on accessibility issues</a:t>
            </a:r>
          </a:p>
          <a:p>
            <a:r>
              <a:rPr lang="en-US" dirty="0"/>
              <a:t>Support for all course materials: </a:t>
            </a:r>
          </a:p>
          <a:p>
            <a:pPr lvl="1"/>
            <a:r>
              <a:rPr lang="en-US" dirty="0"/>
              <a:t>Videos and captioning</a:t>
            </a:r>
          </a:p>
          <a:p>
            <a:pPr lvl="1"/>
            <a:r>
              <a:rPr lang="en-US" dirty="0"/>
              <a:t>Readable PDFs and documents</a:t>
            </a:r>
          </a:p>
          <a:p>
            <a:pPr lvl="1"/>
            <a:r>
              <a:rPr lang="en-US" dirty="0"/>
              <a:t>Canvas/WebAccess support re: accessibility (quizzes, assignments, etc.)</a:t>
            </a:r>
          </a:p>
          <a:p>
            <a:pPr lvl="1"/>
            <a:r>
              <a:rPr lang="en-US" dirty="0"/>
              <a:t>General questions on accessibility</a:t>
            </a:r>
          </a:p>
          <a:p>
            <a:r>
              <a:rPr lang="en-US" dirty="0"/>
              <a:t>Hold workshops with faculty to improve accessibility on distance education courses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860968">
            <a:off x="1525724" y="4973607"/>
            <a:ext cx="1904358" cy="165044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698637">
            <a:off x="3326248" y="5351100"/>
            <a:ext cx="1973062" cy="1272943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6806" y="4789479"/>
            <a:ext cx="5594180" cy="19258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71001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500"/>
                            </p:stCondLst>
                            <p:childTnLst>
                              <p:par>
                                <p:cTn id="3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000"/>
                            </p:stCondLst>
                            <p:childTnLst>
                              <p:par>
                                <p:cTn id="4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290384"/>
            <a:ext cx="9601200" cy="632254"/>
          </a:xfrm>
        </p:spPr>
        <p:txBody>
          <a:bodyPr>
            <a:normAutofit/>
          </a:bodyPr>
          <a:lstStyle/>
          <a:p>
            <a:r>
              <a:rPr lang="en-US" sz="3600" dirty="0"/>
              <a:t>Why is an Accessibility Specialist so important?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922638"/>
            <a:ext cx="9601200" cy="4549346"/>
          </a:xfrm>
        </p:spPr>
        <p:txBody>
          <a:bodyPr>
            <a:normAutofit/>
          </a:bodyPr>
          <a:lstStyle/>
          <a:p>
            <a:r>
              <a:rPr lang="en-US" dirty="0"/>
              <a:t>Currently work being done (somewhat) by Instructional Designer and Alt Media Specialist—when they have the time</a:t>
            </a:r>
          </a:p>
          <a:p>
            <a:r>
              <a:rPr lang="en-US" dirty="0"/>
              <a:t>Faculty need help year-round, but especially as they set up their classes for the following term.</a:t>
            </a:r>
          </a:p>
          <a:p>
            <a:r>
              <a:rPr lang="en-US" dirty="0"/>
              <a:t>Materials need to be prepared, videos need to be found…this takes skill and time!</a:t>
            </a:r>
          </a:p>
          <a:p>
            <a:r>
              <a:rPr lang="en-US" dirty="0"/>
              <a:t>When materials are not 508 compliant, this can lead to a long list of issues:</a:t>
            </a:r>
          </a:p>
          <a:p>
            <a:pPr lvl="1"/>
            <a:r>
              <a:rPr lang="en-US" dirty="0"/>
              <a:t>Students are not able to fully participate in the class. (You don’t always know who needs the help!)</a:t>
            </a:r>
          </a:p>
          <a:p>
            <a:pPr lvl="1"/>
            <a:r>
              <a:rPr lang="en-US" dirty="0"/>
              <a:t>Students can file a grievance against the instructor/college for not making materials accessible.</a:t>
            </a:r>
          </a:p>
          <a:p>
            <a:pPr lvl="1"/>
            <a:r>
              <a:rPr lang="en-US" dirty="0"/>
              <a:t>Audits can lead to sanctions, especially for online education</a:t>
            </a:r>
          </a:p>
          <a:p>
            <a:r>
              <a:rPr lang="en-US" dirty="0"/>
              <a:t>Need a specialist!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2046" y="4896531"/>
            <a:ext cx="2537945" cy="19614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37372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323743"/>
            <a:ext cx="9601200" cy="785648"/>
          </a:xfrm>
        </p:spPr>
        <p:txBody>
          <a:bodyPr/>
          <a:lstStyle/>
          <a:p>
            <a:r>
              <a:rPr lang="en-US" dirty="0"/>
              <a:t>It’s about equity!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261639"/>
            <a:ext cx="9601200" cy="4501055"/>
          </a:xfrm>
        </p:spPr>
        <p:txBody>
          <a:bodyPr/>
          <a:lstStyle/>
          <a:p>
            <a:r>
              <a:rPr lang="en-US" dirty="0"/>
              <a:t>OEI Rubric includes a section on Accessibility</a:t>
            </a:r>
          </a:p>
          <a:p>
            <a:r>
              <a:rPr lang="en-US" dirty="0"/>
              <a:t>Canvas is more compliant (and easier to navigate) with 504 and 508 regulations</a:t>
            </a:r>
          </a:p>
          <a:p>
            <a:r>
              <a:rPr lang="en-US" dirty="0"/>
              <a:t>BUT…faculty need help in this…from an expert!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4124" y="618659"/>
            <a:ext cx="4125310" cy="90832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91505" y="2307426"/>
            <a:ext cx="2817929" cy="231886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9720" y="2822522"/>
            <a:ext cx="5404404" cy="36075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17095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422031"/>
            <a:ext cx="9601200" cy="754117"/>
          </a:xfrm>
        </p:spPr>
        <p:txBody>
          <a:bodyPr/>
          <a:lstStyle/>
          <a:p>
            <a:r>
              <a:rPr lang="en-US" dirty="0"/>
              <a:t>The nuts and bolts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513490"/>
            <a:ext cx="9601200" cy="4353910"/>
          </a:xfrm>
        </p:spPr>
        <p:txBody>
          <a:bodyPr/>
          <a:lstStyle/>
          <a:p>
            <a:r>
              <a:rPr lang="en-US" dirty="0"/>
              <a:t>Position to be shared equally amongst the 3 colleges in the district</a:t>
            </a:r>
          </a:p>
          <a:p>
            <a:r>
              <a:rPr lang="en-US" dirty="0"/>
              <a:t>Cañada only would be responsible for 1/3 of the position’s salary</a:t>
            </a:r>
          </a:p>
          <a:p>
            <a:r>
              <a:rPr lang="en-US" dirty="0"/>
              <a:t>Salary would be set in collaboration with the other colleges, but an approximate budget of Grade 30, $60,000 annually in total ($20,000 annually paid by Cañada)</a:t>
            </a:r>
          </a:p>
          <a:p>
            <a:r>
              <a:rPr lang="en-US" dirty="0"/>
              <a:t>Ties in with multiple areas of the mission, strategic goals (1, 2, and 3)</a:t>
            </a:r>
          </a:p>
          <a:p>
            <a:pPr lvl="1"/>
            <a:r>
              <a:rPr lang="en-US" dirty="0"/>
              <a:t>Reaches out to all aspects of the community</a:t>
            </a:r>
          </a:p>
          <a:p>
            <a:pPr lvl="1"/>
            <a:r>
              <a:rPr lang="en-US" dirty="0"/>
              <a:t>Assists students in attaining their goals</a:t>
            </a:r>
          </a:p>
          <a:p>
            <a:pPr lvl="1"/>
            <a:r>
              <a:rPr lang="en-US" dirty="0"/>
              <a:t>Work done would lead to increasing student success, retention, and (potentially) persistence rates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0018"/>
          <a:stretch/>
        </p:blipFill>
        <p:spPr>
          <a:xfrm>
            <a:off x="5709138" y="4599255"/>
            <a:ext cx="2564423" cy="2116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51804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A2E40"/>
      </a:dk2>
      <a:lt2>
        <a:srgbClr val="EBE7DD"/>
      </a:lt2>
      <a:accent1>
        <a:srgbClr val="69A1AB"/>
      </a:accent1>
      <a:accent2>
        <a:srgbClr val="F2C418"/>
      </a:accent2>
      <a:accent3>
        <a:srgbClr val="87492C"/>
      </a:accent3>
      <a:accent4>
        <a:srgbClr val="4A845E"/>
      </a:accent4>
      <a:accent5>
        <a:srgbClr val="DC9528"/>
      </a:accent5>
      <a:accent6>
        <a:srgbClr val="9A5D78"/>
      </a:accent6>
      <a:hlink>
        <a:srgbClr val="66C8E3"/>
      </a:hlink>
      <a:folHlink>
        <a:srgbClr val="B162A1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17F9D331-421E-442F-B033-AF5B21A4485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82</TotalTime>
  <Words>345</Words>
  <Application>Microsoft Office PowerPoint</Application>
  <PresentationFormat>Widescreen</PresentationFormat>
  <Paragraphs>32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Franklin Gothic Book</vt:lpstr>
      <vt:lpstr>Crop</vt:lpstr>
      <vt:lpstr>Accessibility Specialist</vt:lpstr>
      <vt:lpstr>What will the Accessibility Specialist do?</vt:lpstr>
      <vt:lpstr>Why is an Accessibility Specialist so important?</vt:lpstr>
      <vt:lpstr>It’s about equity!</vt:lpstr>
      <vt:lpstr>The nuts and bolts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Accessibility Specialist</dc:title>
  <dc:creator>Sarah Harmon</dc:creator>
  <cp:lastModifiedBy>Sarah Harmon</cp:lastModifiedBy>
  <cp:revision>12</cp:revision>
  <dcterms:created xsi:type="dcterms:W3CDTF">2016-02-23T21:29:22Z</dcterms:created>
  <dcterms:modified xsi:type="dcterms:W3CDTF">2016-02-27T15:52:22Z</dcterms:modified>
</cp:coreProperties>
</file>