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5" r:id="rId4"/>
  </p:sldMasterIdLst>
  <p:notesMasterIdLst>
    <p:notesMasterId r:id="rId28"/>
  </p:notesMasterIdLst>
  <p:sldIdLst>
    <p:sldId id="256" r:id="rId5"/>
    <p:sldId id="407" r:id="rId6"/>
    <p:sldId id="414" r:id="rId7"/>
    <p:sldId id="408" r:id="rId8"/>
    <p:sldId id="381" r:id="rId9"/>
    <p:sldId id="427" r:id="rId10"/>
    <p:sldId id="259" r:id="rId11"/>
    <p:sldId id="361" r:id="rId12"/>
    <p:sldId id="421" r:id="rId13"/>
    <p:sldId id="393" r:id="rId14"/>
    <p:sldId id="392" r:id="rId15"/>
    <p:sldId id="391" r:id="rId16"/>
    <p:sldId id="394" r:id="rId17"/>
    <p:sldId id="362" r:id="rId18"/>
    <p:sldId id="416" r:id="rId19"/>
    <p:sldId id="276" r:id="rId20"/>
    <p:sldId id="266" r:id="rId21"/>
    <p:sldId id="373" r:id="rId22"/>
    <p:sldId id="333" r:id="rId23"/>
    <p:sldId id="429" r:id="rId24"/>
    <p:sldId id="434" r:id="rId25"/>
    <p:sldId id="331" r:id="rId26"/>
    <p:sldId id="33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342"/>
    <a:srgbClr val="CFCA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763" autoAdjust="0"/>
    <p:restoredTop sz="94660"/>
  </p:normalViewPr>
  <p:slideViewPr>
    <p:cSldViewPr snapToGrid="0">
      <p:cViewPr varScale="1">
        <p:scale>
          <a:sx n="109" d="100"/>
          <a:sy n="109" d="100"/>
        </p:scale>
        <p:origin x="94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B7701E-7DF6-4459-B87B-A82FC89E241F}" type="doc">
      <dgm:prSet loTypeId="urn:microsoft.com/office/officeart/2005/8/layout/chart3" loCatId="cycle" qsTypeId="urn:microsoft.com/office/officeart/2005/8/quickstyle/simple1" qsCatId="simple" csTypeId="urn:microsoft.com/office/officeart/2005/8/colors/colorful1" csCatId="colorful" phldr="1"/>
      <dgm:spPr/>
    </dgm:pt>
    <dgm:pt modelId="{CA265339-FF37-40F4-8D12-C74B3FD9A12D}">
      <dgm:prSet phldrT="[Text]"/>
      <dgm:spPr/>
      <dgm:t>
        <a:bodyPr/>
        <a:lstStyle/>
        <a:p>
          <a:r>
            <a:rPr lang="en-US" dirty="0"/>
            <a:t>Faculty</a:t>
          </a:r>
        </a:p>
      </dgm:t>
    </dgm:pt>
    <dgm:pt modelId="{1A0C9CE5-3352-48AC-9831-0C9AFF76701A}" type="parTrans" cxnId="{89028502-AC2C-4D66-B84A-060C9274A45C}">
      <dgm:prSet/>
      <dgm:spPr/>
      <dgm:t>
        <a:bodyPr/>
        <a:lstStyle/>
        <a:p>
          <a:endParaRPr lang="en-US"/>
        </a:p>
      </dgm:t>
    </dgm:pt>
    <dgm:pt modelId="{36DE06E0-FAD6-4713-9021-76E68424B6A5}" type="sibTrans" cxnId="{89028502-AC2C-4D66-B84A-060C9274A45C}">
      <dgm:prSet/>
      <dgm:spPr/>
      <dgm:t>
        <a:bodyPr/>
        <a:lstStyle/>
        <a:p>
          <a:endParaRPr lang="en-US"/>
        </a:p>
      </dgm:t>
    </dgm:pt>
    <dgm:pt modelId="{034D55A9-949A-45C4-AC17-74B429C260C6}">
      <dgm:prSet phldrT="[Text]"/>
      <dgm:spPr>
        <a:solidFill>
          <a:srgbClr val="7C7C7C"/>
        </a:solidFill>
      </dgm:spPr>
      <dgm:t>
        <a:bodyPr/>
        <a:lstStyle/>
        <a:p>
          <a:r>
            <a:rPr lang="en-US" dirty="0"/>
            <a:t>Staff</a:t>
          </a:r>
        </a:p>
      </dgm:t>
    </dgm:pt>
    <dgm:pt modelId="{C0B5E807-5A01-4104-9662-C4E5BDBFFC4A}" type="parTrans" cxnId="{1876812D-7D6D-4642-835B-96A9D0E42D97}">
      <dgm:prSet/>
      <dgm:spPr/>
      <dgm:t>
        <a:bodyPr/>
        <a:lstStyle/>
        <a:p>
          <a:endParaRPr lang="en-US"/>
        </a:p>
      </dgm:t>
    </dgm:pt>
    <dgm:pt modelId="{02C6F3C8-C1F8-4ECC-AEA8-BBE706773A6D}" type="sibTrans" cxnId="{1876812D-7D6D-4642-835B-96A9D0E42D97}">
      <dgm:prSet/>
      <dgm:spPr/>
      <dgm:t>
        <a:bodyPr/>
        <a:lstStyle/>
        <a:p>
          <a:endParaRPr lang="en-US"/>
        </a:p>
      </dgm:t>
    </dgm:pt>
    <dgm:pt modelId="{80941BA9-43FE-4981-AB56-19462C1023BF}">
      <dgm:prSet phldrT="[Text]"/>
      <dgm:spPr/>
      <dgm:t>
        <a:bodyPr/>
        <a:lstStyle/>
        <a:p>
          <a:r>
            <a:rPr lang="en-US" dirty="0"/>
            <a:t>Students</a:t>
          </a:r>
        </a:p>
      </dgm:t>
    </dgm:pt>
    <dgm:pt modelId="{3502A14B-51CF-4C9A-8CD6-5F8ECC3F0B8E}" type="parTrans" cxnId="{D59B5310-597E-4BD9-AFB9-AD270538FB51}">
      <dgm:prSet/>
      <dgm:spPr/>
      <dgm:t>
        <a:bodyPr/>
        <a:lstStyle/>
        <a:p>
          <a:endParaRPr lang="en-US"/>
        </a:p>
      </dgm:t>
    </dgm:pt>
    <dgm:pt modelId="{55724C67-28A9-45C1-9FCD-AB268F70720C}" type="sibTrans" cxnId="{D59B5310-597E-4BD9-AFB9-AD270538FB51}">
      <dgm:prSet/>
      <dgm:spPr/>
      <dgm:t>
        <a:bodyPr/>
        <a:lstStyle/>
        <a:p>
          <a:endParaRPr lang="en-US"/>
        </a:p>
      </dgm:t>
    </dgm:pt>
    <dgm:pt modelId="{F90203A3-B971-4623-98ED-1FD827117402}">
      <dgm:prSet phldrT="[Text]"/>
      <dgm:spPr/>
      <dgm:t>
        <a:bodyPr/>
        <a:lstStyle/>
        <a:p>
          <a:r>
            <a:rPr lang="en-US" dirty="0" err="1"/>
            <a:t>Admini-strators</a:t>
          </a:r>
          <a:endParaRPr lang="en-US" dirty="0"/>
        </a:p>
      </dgm:t>
    </dgm:pt>
    <dgm:pt modelId="{A7574928-3105-48AA-A37D-D46D501F6A21}" type="parTrans" cxnId="{09BE6F77-0368-46F1-8BDB-094E533262E3}">
      <dgm:prSet/>
      <dgm:spPr/>
      <dgm:t>
        <a:bodyPr/>
        <a:lstStyle/>
        <a:p>
          <a:endParaRPr lang="en-US"/>
        </a:p>
      </dgm:t>
    </dgm:pt>
    <dgm:pt modelId="{87764314-F13A-466C-8A07-2F2AE388B7B0}" type="sibTrans" cxnId="{09BE6F77-0368-46F1-8BDB-094E533262E3}">
      <dgm:prSet/>
      <dgm:spPr/>
      <dgm:t>
        <a:bodyPr/>
        <a:lstStyle/>
        <a:p>
          <a:endParaRPr lang="en-US"/>
        </a:p>
      </dgm:t>
    </dgm:pt>
    <dgm:pt modelId="{E2D16FB9-E654-42A6-AC2C-57C56FAF9484}" type="pres">
      <dgm:prSet presAssocID="{D4B7701E-7DF6-4459-B87B-A82FC89E241F}" presName="compositeShape" presStyleCnt="0">
        <dgm:presLayoutVars>
          <dgm:chMax val="7"/>
          <dgm:dir/>
          <dgm:resizeHandles val="exact"/>
        </dgm:presLayoutVars>
      </dgm:prSet>
      <dgm:spPr/>
    </dgm:pt>
    <dgm:pt modelId="{5DA1BF6E-D582-4028-8484-F6FACD079A76}" type="pres">
      <dgm:prSet presAssocID="{D4B7701E-7DF6-4459-B87B-A82FC89E241F}" presName="wedge1" presStyleLbl="node1" presStyleIdx="0" presStyleCnt="4" custLinFactNeighborX="-4009" custLinFactNeighborY="3796"/>
      <dgm:spPr/>
    </dgm:pt>
    <dgm:pt modelId="{AFD0FD46-2EEC-493A-992C-216407CA26A6}" type="pres">
      <dgm:prSet presAssocID="{D4B7701E-7DF6-4459-B87B-A82FC89E241F}" presName="wedge1Tx" presStyleLbl="node1" presStyleIdx="0" presStyleCnt="4">
        <dgm:presLayoutVars>
          <dgm:chMax val="0"/>
          <dgm:chPref val="0"/>
          <dgm:bulletEnabled val="1"/>
        </dgm:presLayoutVars>
      </dgm:prSet>
      <dgm:spPr/>
    </dgm:pt>
    <dgm:pt modelId="{933F2844-68B5-475D-A1F9-75A1A9C1D0CA}" type="pres">
      <dgm:prSet presAssocID="{D4B7701E-7DF6-4459-B87B-A82FC89E241F}" presName="wedge2" presStyleLbl="node1" presStyleIdx="1" presStyleCnt="4" custLinFactNeighborX="-533" custLinFactNeighborY="258"/>
      <dgm:spPr/>
    </dgm:pt>
    <dgm:pt modelId="{E7816EA0-81FA-4A8F-A2DE-9BA93D5DAF5A}" type="pres">
      <dgm:prSet presAssocID="{D4B7701E-7DF6-4459-B87B-A82FC89E241F}" presName="wedge2Tx" presStyleLbl="node1" presStyleIdx="1" presStyleCnt="4">
        <dgm:presLayoutVars>
          <dgm:chMax val="0"/>
          <dgm:chPref val="0"/>
          <dgm:bulletEnabled val="1"/>
        </dgm:presLayoutVars>
      </dgm:prSet>
      <dgm:spPr/>
    </dgm:pt>
    <dgm:pt modelId="{47CE68EF-BD0F-4CE6-8C29-BDFCFBAF4E03}" type="pres">
      <dgm:prSet presAssocID="{D4B7701E-7DF6-4459-B87B-A82FC89E241F}" presName="wedge3" presStyleLbl="node1" presStyleIdx="2" presStyleCnt="4"/>
      <dgm:spPr/>
    </dgm:pt>
    <dgm:pt modelId="{5AC33D32-AC44-4363-A07F-EE01D3B193DB}" type="pres">
      <dgm:prSet presAssocID="{D4B7701E-7DF6-4459-B87B-A82FC89E241F}" presName="wedge3Tx" presStyleLbl="node1" presStyleIdx="2" presStyleCnt="4">
        <dgm:presLayoutVars>
          <dgm:chMax val="0"/>
          <dgm:chPref val="0"/>
          <dgm:bulletEnabled val="1"/>
        </dgm:presLayoutVars>
      </dgm:prSet>
      <dgm:spPr/>
    </dgm:pt>
    <dgm:pt modelId="{E6F9113A-FB18-4A6E-970A-E9A5E910C243}" type="pres">
      <dgm:prSet presAssocID="{D4B7701E-7DF6-4459-B87B-A82FC89E241F}" presName="wedge4" presStyleLbl="node1" presStyleIdx="3" presStyleCnt="4"/>
      <dgm:spPr/>
    </dgm:pt>
    <dgm:pt modelId="{86EB666C-F3FB-4D4A-B2BA-5FEF3E6A3CA0}" type="pres">
      <dgm:prSet presAssocID="{D4B7701E-7DF6-4459-B87B-A82FC89E241F}" presName="wedge4Tx" presStyleLbl="node1" presStyleIdx="3" presStyleCnt="4">
        <dgm:presLayoutVars>
          <dgm:chMax val="0"/>
          <dgm:chPref val="0"/>
          <dgm:bulletEnabled val="1"/>
        </dgm:presLayoutVars>
      </dgm:prSet>
      <dgm:spPr/>
    </dgm:pt>
  </dgm:ptLst>
  <dgm:cxnLst>
    <dgm:cxn modelId="{FCF82E00-1D5C-4D63-A7C0-A3A3ED3B2920}" type="presOf" srcId="{D4B7701E-7DF6-4459-B87B-A82FC89E241F}" destId="{E2D16FB9-E654-42A6-AC2C-57C56FAF9484}" srcOrd="0" destOrd="0" presId="urn:microsoft.com/office/officeart/2005/8/layout/chart3"/>
    <dgm:cxn modelId="{89028502-AC2C-4D66-B84A-060C9274A45C}" srcId="{D4B7701E-7DF6-4459-B87B-A82FC89E241F}" destId="{CA265339-FF37-40F4-8D12-C74B3FD9A12D}" srcOrd="0" destOrd="0" parTransId="{1A0C9CE5-3352-48AC-9831-0C9AFF76701A}" sibTransId="{36DE06E0-FAD6-4713-9021-76E68424B6A5}"/>
    <dgm:cxn modelId="{D59B5310-597E-4BD9-AFB9-AD270538FB51}" srcId="{D4B7701E-7DF6-4459-B87B-A82FC89E241F}" destId="{80941BA9-43FE-4981-AB56-19462C1023BF}" srcOrd="2" destOrd="0" parTransId="{3502A14B-51CF-4C9A-8CD6-5F8ECC3F0B8E}" sibTransId="{55724C67-28A9-45C1-9FCD-AB268F70720C}"/>
    <dgm:cxn modelId="{5FE2B41E-E16D-4926-BF2F-2EC4EABF439F}" type="presOf" srcId="{CA265339-FF37-40F4-8D12-C74B3FD9A12D}" destId="{AFD0FD46-2EEC-493A-992C-216407CA26A6}" srcOrd="1" destOrd="0" presId="urn:microsoft.com/office/officeart/2005/8/layout/chart3"/>
    <dgm:cxn modelId="{1876812D-7D6D-4642-835B-96A9D0E42D97}" srcId="{D4B7701E-7DF6-4459-B87B-A82FC89E241F}" destId="{034D55A9-949A-45C4-AC17-74B429C260C6}" srcOrd="1" destOrd="0" parTransId="{C0B5E807-5A01-4104-9662-C4E5BDBFFC4A}" sibTransId="{02C6F3C8-C1F8-4ECC-AEA8-BBE706773A6D}"/>
    <dgm:cxn modelId="{716D922E-9876-401C-8890-591EF9548880}" type="presOf" srcId="{034D55A9-949A-45C4-AC17-74B429C260C6}" destId="{933F2844-68B5-475D-A1F9-75A1A9C1D0CA}" srcOrd="0" destOrd="0" presId="urn:microsoft.com/office/officeart/2005/8/layout/chart3"/>
    <dgm:cxn modelId="{81A9AB41-5E69-4BFF-9E3C-E5D174044654}" type="presOf" srcId="{80941BA9-43FE-4981-AB56-19462C1023BF}" destId="{47CE68EF-BD0F-4CE6-8C29-BDFCFBAF4E03}" srcOrd="0" destOrd="0" presId="urn:microsoft.com/office/officeart/2005/8/layout/chart3"/>
    <dgm:cxn modelId="{09BE6F77-0368-46F1-8BDB-094E533262E3}" srcId="{D4B7701E-7DF6-4459-B87B-A82FC89E241F}" destId="{F90203A3-B971-4623-98ED-1FD827117402}" srcOrd="3" destOrd="0" parTransId="{A7574928-3105-48AA-A37D-D46D501F6A21}" sibTransId="{87764314-F13A-466C-8A07-2F2AE388B7B0}"/>
    <dgm:cxn modelId="{C21C76B2-ADAE-4527-A580-1004D09EFB08}" type="presOf" srcId="{F90203A3-B971-4623-98ED-1FD827117402}" destId="{86EB666C-F3FB-4D4A-B2BA-5FEF3E6A3CA0}" srcOrd="1" destOrd="0" presId="urn:microsoft.com/office/officeart/2005/8/layout/chart3"/>
    <dgm:cxn modelId="{0424A5BA-E217-4107-8855-11BDB7B453EB}" type="presOf" srcId="{034D55A9-949A-45C4-AC17-74B429C260C6}" destId="{E7816EA0-81FA-4A8F-A2DE-9BA93D5DAF5A}" srcOrd="1" destOrd="0" presId="urn:microsoft.com/office/officeart/2005/8/layout/chart3"/>
    <dgm:cxn modelId="{5CF601BC-8EA0-4081-8613-589540BBEB23}" type="presOf" srcId="{CA265339-FF37-40F4-8D12-C74B3FD9A12D}" destId="{5DA1BF6E-D582-4028-8484-F6FACD079A76}" srcOrd="0" destOrd="0" presId="urn:microsoft.com/office/officeart/2005/8/layout/chart3"/>
    <dgm:cxn modelId="{DBFAEBC2-163D-4F14-9131-13E28C6BAFEE}" type="presOf" srcId="{80941BA9-43FE-4981-AB56-19462C1023BF}" destId="{5AC33D32-AC44-4363-A07F-EE01D3B193DB}" srcOrd="1" destOrd="0" presId="urn:microsoft.com/office/officeart/2005/8/layout/chart3"/>
    <dgm:cxn modelId="{0DD91DEF-2C96-414A-AE6B-E8A0D9FFC8FE}" type="presOf" srcId="{F90203A3-B971-4623-98ED-1FD827117402}" destId="{E6F9113A-FB18-4A6E-970A-E9A5E910C243}" srcOrd="0" destOrd="0" presId="urn:microsoft.com/office/officeart/2005/8/layout/chart3"/>
    <dgm:cxn modelId="{C8891651-4B23-4840-A190-766E7E79C89B}" type="presParOf" srcId="{E2D16FB9-E654-42A6-AC2C-57C56FAF9484}" destId="{5DA1BF6E-D582-4028-8484-F6FACD079A76}" srcOrd="0" destOrd="0" presId="urn:microsoft.com/office/officeart/2005/8/layout/chart3"/>
    <dgm:cxn modelId="{4CBDD7D4-FA01-4AAC-858D-5714E749F2ED}" type="presParOf" srcId="{E2D16FB9-E654-42A6-AC2C-57C56FAF9484}" destId="{AFD0FD46-2EEC-493A-992C-216407CA26A6}" srcOrd="1" destOrd="0" presId="urn:microsoft.com/office/officeart/2005/8/layout/chart3"/>
    <dgm:cxn modelId="{32E33C01-22EF-444B-B72E-15DF0C7ED274}" type="presParOf" srcId="{E2D16FB9-E654-42A6-AC2C-57C56FAF9484}" destId="{933F2844-68B5-475D-A1F9-75A1A9C1D0CA}" srcOrd="2" destOrd="0" presId="urn:microsoft.com/office/officeart/2005/8/layout/chart3"/>
    <dgm:cxn modelId="{8612A79D-A32C-4BD9-B5E9-9059C7A5CB21}" type="presParOf" srcId="{E2D16FB9-E654-42A6-AC2C-57C56FAF9484}" destId="{E7816EA0-81FA-4A8F-A2DE-9BA93D5DAF5A}" srcOrd="3" destOrd="0" presId="urn:microsoft.com/office/officeart/2005/8/layout/chart3"/>
    <dgm:cxn modelId="{42FCAC72-644F-4E6B-A817-70B3D21FEB18}" type="presParOf" srcId="{E2D16FB9-E654-42A6-AC2C-57C56FAF9484}" destId="{47CE68EF-BD0F-4CE6-8C29-BDFCFBAF4E03}" srcOrd="4" destOrd="0" presId="urn:microsoft.com/office/officeart/2005/8/layout/chart3"/>
    <dgm:cxn modelId="{2C048C50-5AAA-4652-BB46-827F5E0B51A5}" type="presParOf" srcId="{E2D16FB9-E654-42A6-AC2C-57C56FAF9484}" destId="{5AC33D32-AC44-4363-A07F-EE01D3B193DB}" srcOrd="5" destOrd="0" presId="urn:microsoft.com/office/officeart/2005/8/layout/chart3"/>
    <dgm:cxn modelId="{66A19525-0126-43A9-BF91-43ED02A78BE3}" type="presParOf" srcId="{E2D16FB9-E654-42A6-AC2C-57C56FAF9484}" destId="{E6F9113A-FB18-4A6E-970A-E9A5E910C243}" srcOrd="6" destOrd="0" presId="urn:microsoft.com/office/officeart/2005/8/layout/chart3"/>
    <dgm:cxn modelId="{834C8CC0-C2D1-47AC-BF1C-32CEAE61AFE5}" type="presParOf" srcId="{E2D16FB9-E654-42A6-AC2C-57C56FAF9484}" destId="{86EB666C-F3FB-4D4A-B2BA-5FEF3E6A3CA0}"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A2880B-354F-43B9-A355-4F503F2CA369}"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en-US"/>
        </a:p>
      </dgm:t>
    </dgm:pt>
    <dgm:pt modelId="{97C6A4B4-3E85-42CA-84C8-CB1CDDDF5875}">
      <dgm:prSet phldrT="[Text]" custT="1"/>
      <dgm:spPr>
        <a:solidFill>
          <a:srgbClr val="40775E"/>
        </a:solidFill>
      </dgm:spPr>
      <dgm:t>
        <a:bodyPr/>
        <a:lstStyle/>
        <a:p>
          <a:r>
            <a:rPr lang="en-US" sz="2400" dirty="0"/>
            <a:t>PBC</a:t>
          </a:r>
        </a:p>
      </dgm:t>
    </dgm:pt>
    <dgm:pt modelId="{377CBB5B-CD48-43C0-A94D-6B060DD90493}" type="parTrans" cxnId="{F76DDFDD-821B-4634-AF81-F8338A97FB9C}">
      <dgm:prSet/>
      <dgm:spPr/>
      <dgm:t>
        <a:bodyPr/>
        <a:lstStyle/>
        <a:p>
          <a:endParaRPr lang="en-US" sz="1050"/>
        </a:p>
      </dgm:t>
    </dgm:pt>
    <dgm:pt modelId="{6F046F92-DC8F-4134-B38E-8D138A1AD5E2}" type="sibTrans" cxnId="{F76DDFDD-821B-4634-AF81-F8338A97FB9C}">
      <dgm:prSet/>
      <dgm:spPr/>
      <dgm:t>
        <a:bodyPr/>
        <a:lstStyle/>
        <a:p>
          <a:endParaRPr lang="en-US" sz="1050"/>
        </a:p>
      </dgm:t>
    </dgm:pt>
    <dgm:pt modelId="{5FB5F0A8-64E0-4BB2-A0F2-D24C79FB430D}">
      <dgm:prSet phldrT="[Text]" custT="1"/>
      <dgm:spPr>
        <a:solidFill>
          <a:srgbClr val="7C7C7C"/>
        </a:solidFill>
      </dgm:spPr>
      <dgm:t>
        <a:bodyPr/>
        <a:lstStyle/>
        <a:p>
          <a:r>
            <a:rPr lang="en-US" sz="1050" dirty="0"/>
            <a:t>Staff</a:t>
          </a:r>
        </a:p>
      </dgm:t>
    </dgm:pt>
    <dgm:pt modelId="{9CB6961B-99FC-409C-8C10-619E0D969814}" type="parTrans" cxnId="{7DCFB213-779F-4086-B8C6-C0E61BC5820C}">
      <dgm:prSet/>
      <dgm:spPr/>
      <dgm:t>
        <a:bodyPr/>
        <a:lstStyle/>
        <a:p>
          <a:endParaRPr lang="en-US" sz="1050"/>
        </a:p>
      </dgm:t>
    </dgm:pt>
    <dgm:pt modelId="{2D063574-BEA7-40D4-90C4-D9013D2A73A9}" type="sibTrans" cxnId="{7DCFB213-779F-4086-B8C6-C0E61BC5820C}">
      <dgm:prSet/>
      <dgm:spPr/>
      <dgm:t>
        <a:bodyPr/>
        <a:lstStyle/>
        <a:p>
          <a:endParaRPr lang="en-US" sz="1050"/>
        </a:p>
      </dgm:t>
    </dgm:pt>
    <dgm:pt modelId="{B272FCFD-9C54-4C52-AB09-4BB91133177C}">
      <dgm:prSet phldrT="[Text]" custT="1"/>
      <dgm:spPr>
        <a:solidFill>
          <a:srgbClr val="ED7D31"/>
        </a:solidFill>
      </dgm:spPr>
      <dgm:t>
        <a:bodyPr/>
        <a:lstStyle/>
        <a:p>
          <a:r>
            <a:rPr lang="en-US" sz="900" dirty="0"/>
            <a:t>Faculty</a:t>
          </a:r>
        </a:p>
      </dgm:t>
    </dgm:pt>
    <dgm:pt modelId="{CCAF8C08-F57F-48AA-B0F0-15B4E5E6BB49}" type="parTrans" cxnId="{F477B9AA-CC3E-4B55-BE5F-2FA66E85E7BC}">
      <dgm:prSet/>
      <dgm:spPr/>
      <dgm:t>
        <a:bodyPr/>
        <a:lstStyle/>
        <a:p>
          <a:endParaRPr lang="en-US" sz="1050"/>
        </a:p>
      </dgm:t>
    </dgm:pt>
    <dgm:pt modelId="{EBBE8673-D5F6-461D-9957-6AF4A750A6CD}" type="sibTrans" cxnId="{F477B9AA-CC3E-4B55-BE5F-2FA66E85E7BC}">
      <dgm:prSet/>
      <dgm:spPr/>
      <dgm:t>
        <a:bodyPr/>
        <a:lstStyle/>
        <a:p>
          <a:endParaRPr lang="en-US" sz="1050"/>
        </a:p>
      </dgm:t>
    </dgm:pt>
    <dgm:pt modelId="{DF3FB784-1979-4AFF-85AF-0E8DF144C1B8}">
      <dgm:prSet phldrT="[Text]" custT="1"/>
      <dgm:spPr/>
      <dgm:t>
        <a:bodyPr/>
        <a:lstStyle/>
        <a:p>
          <a:r>
            <a:rPr lang="en-US" sz="900" dirty="0"/>
            <a:t>Students</a:t>
          </a:r>
        </a:p>
      </dgm:t>
    </dgm:pt>
    <dgm:pt modelId="{0ACA68CF-2566-42C3-BDDB-578964DF842D}" type="parTrans" cxnId="{B79DC3CF-5551-4FC8-BBB4-31607EABE8BA}">
      <dgm:prSet/>
      <dgm:spPr/>
      <dgm:t>
        <a:bodyPr/>
        <a:lstStyle/>
        <a:p>
          <a:endParaRPr lang="en-US" sz="1050"/>
        </a:p>
      </dgm:t>
    </dgm:pt>
    <dgm:pt modelId="{5171D448-FD2C-45A4-9A70-EBC80A3AFC20}" type="sibTrans" cxnId="{B79DC3CF-5551-4FC8-BBB4-31607EABE8BA}">
      <dgm:prSet/>
      <dgm:spPr/>
      <dgm:t>
        <a:bodyPr/>
        <a:lstStyle/>
        <a:p>
          <a:endParaRPr lang="en-US" sz="1050"/>
        </a:p>
      </dgm:t>
    </dgm:pt>
    <dgm:pt modelId="{EA812F23-0FC4-4B66-8F91-D904AB911B05}">
      <dgm:prSet phldrT="[Text]" custT="1"/>
      <dgm:spPr/>
      <dgm:t>
        <a:bodyPr/>
        <a:lstStyle/>
        <a:p>
          <a:r>
            <a:rPr lang="en-US" sz="900" dirty="0" err="1"/>
            <a:t>Admini-strators</a:t>
          </a:r>
          <a:endParaRPr lang="en-US" sz="900" dirty="0"/>
        </a:p>
      </dgm:t>
    </dgm:pt>
    <dgm:pt modelId="{E35EC20E-47F9-4F76-AC42-C25C7512A9B2}" type="parTrans" cxnId="{28F9A22D-126B-4B98-89AF-972E4AE236B2}">
      <dgm:prSet/>
      <dgm:spPr/>
      <dgm:t>
        <a:bodyPr/>
        <a:lstStyle/>
        <a:p>
          <a:endParaRPr lang="en-US" sz="1050"/>
        </a:p>
      </dgm:t>
    </dgm:pt>
    <dgm:pt modelId="{51B3FCEC-8E3E-4BA4-91F1-5C2EAFDF7D46}" type="sibTrans" cxnId="{28F9A22D-126B-4B98-89AF-972E4AE236B2}">
      <dgm:prSet/>
      <dgm:spPr/>
      <dgm:t>
        <a:bodyPr/>
        <a:lstStyle/>
        <a:p>
          <a:endParaRPr lang="en-US" sz="1050"/>
        </a:p>
      </dgm:t>
    </dgm:pt>
    <dgm:pt modelId="{CF8C7705-977B-4C29-91AE-FFA0762356A0}" type="pres">
      <dgm:prSet presAssocID="{2AA2880B-354F-43B9-A355-4F503F2CA369}" presName="Name0" presStyleCnt="0">
        <dgm:presLayoutVars>
          <dgm:chMax val="1"/>
          <dgm:dir/>
          <dgm:animLvl val="ctr"/>
          <dgm:resizeHandles val="exact"/>
        </dgm:presLayoutVars>
      </dgm:prSet>
      <dgm:spPr/>
    </dgm:pt>
    <dgm:pt modelId="{A81DDCC8-087C-418C-BB4F-F51E95DC09B5}" type="pres">
      <dgm:prSet presAssocID="{97C6A4B4-3E85-42CA-84C8-CB1CDDDF5875}" presName="centerShape" presStyleLbl="node0" presStyleIdx="0" presStyleCnt="1"/>
      <dgm:spPr/>
    </dgm:pt>
    <dgm:pt modelId="{DFC1BC1D-3D70-4A6E-94B3-4DF8C38720C6}" type="pres">
      <dgm:prSet presAssocID="{5FB5F0A8-64E0-4BB2-A0F2-D24C79FB430D}" presName="node" presStyleLbl="node1" presStyleIdx="0" presStyleCnt="4">
        <dgm:presLayoutVars>
          <dgm:bulletEnabled val="1"/>
        </dgm:presLayoutVars>
      </dgm:prSet>
      <dgm:spPr/>
    </dgm:pt>
    <dgm:pt modelId="{11C555FC-5CE7-41E0-83BD-0177CC40FDE4}" type="pres">
      <dgm:prSet presAssocID="{5FB5F0A8-64E0-4BB2-A0F2-D24C79FB430D}" presName="dummy" presStyleCnt="0"/>
      <dgm:spPr/>
    </dgm:pt>
    <dgm:pt modelId="{16FD4568-4A6C-4073-A420-34C056058A13}" type="pres">
      <dgm:prSet presAssocID="{2D063574-BEA7-40D4-90C4-D9013D2A73A9}" presName="sibTrans" presStyleLbl="sibTrans2D1" presStyleIdx="0" presStyleCnt="4"/>
      <dgm:spPr/>
    </dgm:pt>
    <dgm:pt modelId="{B00A8F1D-2626-418F-A878-8D572DD1011C}" type="pres">
      <dgm:prSet presAssocID="{B272FCFD-9C54-4C52-AB09-4BB91133177C}" presName="node" presStyleLbl="node1" presStyleIdx="1" presStyleCnt="4">
        <dgm:presLayoutVars>
          <dgm:bulletEnabled val="1"/>
        </dgm:presLayoutVars>
      </dgm:prSet>
      <dgm:spPr/>
    </dgm:pt>
    <dgm:pt modelId="{57A42ADA-F60A-4635-BFEB-67A79D6219FC}" type="pres">
      <dgm:prSet presAssocID="{B272FCFD-9C54-4C52-AB09-4BB91133177C}" presName="dummy" presStyleCnt="0"/>
      <dgm:spPr/>
    </dgm:pt>
    <dgm:pt modelId="{66F5709A-5AE2-4367-A957-06F7278804E1}" type="pres">
      <dgm:prSet presAssocID="{EBBE8673-D5F6-461D-9957-6AF4A750A6CD}" presName="sibTrans" presStyleLbl="sibTrans2D1" presStyleIdx="1" presStyleCnt="4"/>
      <dgm:spPr/>
    </dgm:pt>
    <dgm:pt modelId="{57A9A60D-AFCD-4ADC-9BF4-6A85F290DC45}" type="pres">
      <dgm:prSet presAssocID="{DF3FB784-1979-4AFF-85AF-0E8DF144C1B8}" presName="node" presStyleLbl="node1" presStyleIdx="2" presStyleCnt="4" custScaleX="111064">
        <dgm:presLayoutVars>
          <dgm:bulletEnabled val="1"/>
        </dgm:presLayoutVars>
      </dgm:prSet>
      <dgm:spPr/>
    </dgm:pt>
    <dgm:pt modelId="{7EB67322-A3AB-4247-A5EA-5F04D943D056}" type="pres">
      <dgm:prSet presAssocID="{DF3FB784-1979-4AFF-85AF-0E8DF144C1B8}" presName="dummy" presStyleCnt="0"/>
      <dgm:spPr/>
    </dgm:pt>
    <dgm:pt modelId="{28496740-CEA9-4643-B04C-31F2A474CEAF}" type="pres">
      <dgm:prSet presAssocID="{5171D448-FD2C-45A4-9A70-EBC80A3AFC20}" presName="sibTrans" presStyleLbl="sibTrans2D1" presStyleIdx="2" presStyleCnt="4"/>
      <dgm:spPr/>
    </dgm:pt>
    <dgm:pt modelId="{BB816CE4-7C55-4B28-8721-97AF809277D9}" type="pres">
      <dgm:prSet presAssocID="{EA812F23-0FC4-4B66-8F91-D904AB911B05}" presName="node" presStyleLbl="node1" presStyleIdx="3" presStyleCnt="4">
        <dgm:presLayoutVars>
          <dgm:bulletEnabled val="1"/>
        </dgm:presLayoutVars>
      </dgm:prSet>
      <dgm:spPr/>
    </dgm:pt>
    <dgm:pt modelId="{7EED9B5B-B1B0-4FC7-A275-6C7EA05B76D2}" type="pres">
      <dgm:prSet presAssocID="{EA812F23-0FC4-4B66-8F91-D904AB911B05}" presName="dummy" presStyleCnt="0"/>
      <dgm:spPr/>
    </dgm:pt>
    <dgm:pt modelId="{0DDB62E9-CF4F-4821-A1E0-4531591503EB}" type="pres">
      <dgm:prSet presAssocID="{51B3FCEC-8E3E-4BA4-91F1-5C2EAFDF7D46}" presName="sibTrans" presStyleLbl="sibTrans2D1" presStyleIdx="3" presStyleCnt="4"/>
      <dgm:spPr/>
    </dgm:pt>
  </dgm:ptLst>
  <dgm:cxnLst>
    <dgm:cxn modelId="{3912BE07-556D-417F-A7B4-5CCDE99A7E5A}" type="presOf" srcId="{5171D448-FD2C-45A4-9A70-EBC80A3AFC20}" destId="{28496740-CEA9-4643-B04C-31F2A474CEAF}" srcOrd="0" destOrd="0" presId="urn:microsoft.com/office/officeart/2005/8/layout/radial6"/>
    <dgm:cxn modelId="{7DCFB213-779F-4086-B8C6-C0E61BC5820C}" srcId="{97C6A4B4-3E85-42CA-84C8-CB1CDDDF5875}" destId="{5FB5F0A8-64E0-4BB2-A0F2-D24C79FB430D}" srcOrd="0" destOrd="0" parTransId="{9CB6961B-99FC-409C-8C10-619E0D969814}" sibTransId="{2D063574-BEA7-40D4-90C4-D9013D2A73A9}"/>
    <dgm:cxn modelId="{54B9B61A-A63E-480D-B4E4-5C86123DE5B1}" type="presOf" srcId="{51B3FCEC-8E3E-4BA4-91F1-5C2EAFDF7D46}" destId="{0DDB62E9-CF4F-4821-A1E0-4531591503EB}" srcOrd="0" destOrd="0" presId="urn:microsoft.com/office/officeart/2005/8/layout/radial6"/>
    <dgm:cxn modelId="{7F32F31E-4B6C-4A49-A39D-6E60B7C89351}" type="presOf" srcId="{EBBE8673-D5F6-461D-9957-6AF4A750A6CD}" destId="{66F5709A-5AE2-4367-A957-06F7278804E1}" srcOrd="0" destOrd="0" presId="urn:microsoft.com/office/officeart/2005/8/layout/radial6"/>
    <dgm:cxn modelId="{28F9A22D-126B-4B98-89AF-972E4AE236B2}" srcId="{97C6A4B4-3E85-42CA-84C8-CB1CDDDF5875}" destId="{EA812F23-0FC4-4B66-8F91-D904AB911B05}" srcOrd="3" destOrd="0" parTransId="{E35EC20E-47F9-4F76-AC42-C25C7512A9B2}" sibTransId="{51B3FCEC-8E3E-4BA4-91F1-5C2EAFDF7D46}"/>
    <dgm:cxn modelId="{E75E0E30-AB7D-4500-97E2-FB8401AC6134}" type="presOf" srcId="{5FB5F0A8-64E0-4BB2-A0F2-D24C79FB430D}" destId="{DFC1BC1D-3D70-4A6E-94B3-4DF8C38720C6}" srcOrd="0" destOrd="0" presId="urn:microsoft.com/office/officeart/2005/8/layout/radial6"/>
    <dgm:cxn modelId="{9D124043-48A1-45F0-9359-380342C0B7AC}" type="presOf" srcId="{DF3FB784-1979-4AFF-85AF-0E8DF144C1B8}" destId="{57A9A60D-AFCD-4ADC-9BF4-6A85F290DC45}" srcOrd="0" destOrd="0" presId="urn:microsoft.com/office/officeart/2005/8/layout/radial6"/>
    <dgm:cxn modelId="{1EE2C368-5B16-4EEE-B323-00DDFF6655BC}" type="presOf" srcId="{2AA2880B-354F-43B9-A355-4F503F2CA369}" destId="{CF8C7705-977B-4C29-91AE-FFA0762356A0}" srcOrd="0" destOrd="0" presId="urn:microsoft.com/office/officeart/2005/8/layout/radial6"/>
    <dgm:cxn modelId="{52D5156B-B2CB-4100-A2E2-02288488EACE}" type="presOf" srcId="{EA812F23-0FC4-4B66-8F91-D904AB911B05}" destId="{BB816CE4-7C55-4B28-8721-97AF809277D9}" srcOrd="0" destOrd="0" presId="urn:microsoft.com/office/officeart/2005/8/layout/radial6"/>
    <dgm:cxn modelId="{9E828053-0226-4110-8762-8F91039ADFA2}" type="presOf" srcId="{97C6A4B4-3E85-42CA-84C8-CB1CDDDF5875}" destId="{A81DDCC8-087C-418C-BB4F-F51E95DC09B5}" srcOrd="0" destOrd="0" presId="urn:microsoft.com/office/officeart/2005/8/layout/radial6"/>
    <dgm:cxn modelId="{E7EE0380-5C04-437D-B4A6-2C1018C925A2}" type="presOf" srcId="{B272FCFD-9C54-4C52-AB09-4BB91133177C}" destId="{B00A8F1D-2626-418F-A878-8D572DD1011C}" srcOrd="0" destOrd="0" presId="urn:microsoft.com/office/officeart/2005/8/layout/radial6"/>
    <dgm:cxn modelId="{F477B9AA-CC3E-4B55-BE5F-2FA66E85E7BC}" srcId="{97C6A4B4-3E85-42CA-84C8-CB1CDDDF5875}" destId="{B272FCFD-9C54-4C52-AB09-4BB91133177C}" srcOrd="1" destOrd="0" parTransId="{CCAF8C08-F57F-48AA-B0F0-15B4E5E6BB49}" sibTransId="{EBBE8673-D5F6-461D-9957-6AF4A750A6CD}"/>
    <dgm:cxn modelId="{15BB8DCB-A886-429B-9E2C-A88837E23479}" type="presOf" srcId="{2D063574-BEA7-40D4-90C4-D9013D2A73A9}" destId="{16FD4568-4A6C-4073-A420-34C056058A13}" srcOrd="0" destOrd="0" presId="urn:microsoft.com/office/officeart/2005/8/layout/radial6"/>
    <dgm:cxn modelId="{B79DC3CF-5551-4FC8-BBB4-31607EABE8BA}" srcId="{97C6A4B4-3E85-42CA-84C8-CB1CDDDF5875}" destId="{DF3FB784-1979-4AFF-85AF-0E8DF144C1B8}" srcOrd="2" destOrd="0" parTransId="{0ACA68CF-2566-42C3-BDDB-578964DF842D}" sibTransId="{5171D448-FD2C-45A4-9A70-EBC80A3AFC20}"/>
    <dgm:cxn modelId="{F76DDFDD-821B-4634-AF81-F8338A97FB9C}" srcId="{2AA2880B-354F-43B9-A355-4F503F2CA369}" destId="{97C6A4B4-3E85-42CA-84C8-CB1CDDDF5875}" srcOrd="0" destOrd="0" parTransId="{377CBB5B-CD48-43C0-A94D-6B060DD90493}" sibTransId="{6F046F92-DC8F-4134-B38E-8D138A1AD5E2}"/>
    <dgm:cxn modelId="{DC446830-21A9-4632-862A-84D51B7A4ED5}" type="presParOf" srcId="{CF8C7705-977B-4C29-91AE-FFA0762356A0}" destId="{A81DDCC8-087C-418C-BB4F-F51E95DC09B5}" srcOrd="0" destOrd="0" presId="urn:microsoft.com/office/officeart/2005/8/layout/radial6"/>
    <dgm:cxn modelId="{C6094218-DDB2-448D-9630-6DF13C64C95A}" type="presParOf" srcId="{CF8C7705-977B-4C29-91AE-FFA0762356A0}" destId="{DFC1BC1D-3D70-4A6E-94B3-4DF8C38720C6}" srcOrd="1" destOrd="0" presId="urn:microsoft.com/office/officeart/2005/8/layout/radial6"/>
    <dgm:cxn modelId="{7E38644E-79E8-4F14-B51F-79121083B1FC}" type="presParOf" srcId="{CF8C7705-977B-4C29-91AE-FFA0762356A0}" destId="{11C555FC-5CE7-41E0-83BD-0177CC40FDE4}" srcOrd="2" destOrd="0" presId="urn:microsoft.com/office/officeart/2005/8/layout/radial6"/>
    <dgm:cxn modelId="{54E3DA79-D6D8-4E83-86C1-768A22A62DE3}" type="presParOf" srcId="{CF8C7705-977B-4C29-91AE-FFA0762356A0}" destId="{16FD4568-4A6C-4073-A420-34C056058A13}" srcOrd="3" destOrd="0" presId="urn:microsoft.com/office/officeart/2005/8/layout/radial6"/>
    <dgm:cxn modelId="{32CC895E-684F-47F4-B021-72A62FD2469E}" type="presParOf" srcId="{CF8C7705-977B-4C29-91AE-FFA0762356A0}" destId="{B00A8F1D-2626-418F-A878-8D572DD1011C}" srcOrd="4" destOrd="0" presId="urn:microsoft.com/office/officeart/2005/8/layout/radial6"/>
    <dgm:cxn modelId="{2D4754CF-1907-4897-8C5A-B9820928565F}" type="presParOf" srcId="{CF8C7705-977B-4C29-91AE-FFA0762356A0}" destId="{57A42ADA-F60A-4635-BFEB-67A79D6219FC}" srcOrd="5" destOrd="0" presId="urn:microsoft.com/office/officeart/2005/8/layout/radial6"/>
    <dgm:cxn modelId="{F65BA50D-DCD4-4AC9-A737-512A19392027}" type="presParOf" srcId="{CF8C7705-977B-4C29-91AE-FFA0762356A0}" destId="{66F5709A-5AE2-4367-A957-06F7278804E1}" srcOrd="6" destOrd="0" presId="urn:microsoft.com/office/officeart/2005/8/layout/radial6"/>
    <dgm:cxn modelId="{C5F4C57F-C1FE-4159-BE2F-0BF47AB0E52E}" type="presParOf" srcId="{CF8C7705-977B-4C29-91AE-FFA0762356A0}" destId="{57A9A60D-AFCD-4ADC-9BF4-6A85F290DC45}" srcOrd="7" destOrd="0" presId="urn:microsoft.com/office/officeart/2005/8/layout/radial6"/>
    <dgm:cxn modelId="{98BFCD35-847C-47CA-9C80-A2AF8CFB0725}" type="presParOf" srcId="{CF8C7705-977B-4C29-91AE-FFA0762356A0}" destId="{7EB67322-A3AB-4247-A5EA-5F04D943D056}" srcOrd="8" destOrd="0" presId="urn:microsoft.com/office/officeart/2005/8/layout/radial6"/>
    <dgm:cxn modelId="{776813F7-ACB6-45F7-B69F-6B45DD90ABD6}" type="presParOf" srcId="{CF8C7705-977B-4C29-91AE-FFA0762356A0}" destId="{28496740-CEA9-4643-B04C-31F2A474CEAF}" srcOrd="9" destOrd="0" presId="urn:microsoft.com/office/officeart/2005/8/layout/radial6"/>
    <dgm:cxn modelId="{7B0B5213-C38D-4038-9FD1-276EE356C3E8}" type="presParOf" srcId="{CF8C7705-977B-4C29-91AE-FFA0762356A0}" destId="{BB816CE4-7C55-4B28-8721-97AF809277D9}" srcOrd="10" destOrd="0" presId="urn:microsoft.com/office/officeart/2005/8/layout/radial6"/>
    <dgm:cxn modelId="{7427CC72-AD72-4B74-AC34-10527B79FE46}" type="presParOf" srcId="{CF8C7705-977B-4C29-91AE-FFA0762356A0}" destId="{7EED9B5B-B1B0-4FC7-A275-6C7EA05B76D2}" srcOrd="11" destOrd="0" presId="urn:microsoft.com/office/officeart/2005/8/layout/radial6"/>
    <dgm:cxn modelId="{FEB0FB5C-24F3-4570-9B35-5F2B204ACA60}" type="presParOf" srcId="{CF8C7705-977B-4C29-91AE-FFA0762356A0}" destId="{0DDB62E9-CF4F-4821-A1E0-4531591503EB}" srcOrd="12"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B7701E-7DF6-4459-B87B-A82FC89E241F}" type="doc">
      <dgm:prSet loTypeId="urn:microsoft.com/office/officeart/2005/8/layout/chart3" loCatId="cycle" qsTypeId="urn:microsoft.com/office/officeart/2005/8/quickstyle/simple1" qsCatId="simple" csTypeId="urn:microsoft.com/office/officeart/2005/8/colors/colorful1" csCatId="colorful" phldr="1"/>
      <dgm:spPr/>
    </dgm:pt>
    <dgm:pt modelId="{CA265339-FF37-40F4-8D12-C74B3FD9A12D}">
      <dgm:prSet phldrT="[Text]"/>
      <dgm:spPr/>
      <dgm:t>
        <a:bodyPr/>
        <a:lstStyle/>
        <a:p>
          <a:r>
            <a:rPr lang="en-US" dirty="0"/>
            <a:t>Faculty</a:t>
          </a:r>
        </a:p>
      </dgm:t>
    </dgm:pt>
    <dgm:pt modelId="{1A0C9CE5-3352-48AC-9831-0C9AFF76701A}" type="parTrans" cxnId="{89028502-AC2C-4D66-B84A-060C9274A45C}">
      <dgm:prSet/>
      <dgm:spPr/>
      <dgm:t>
        <a:bodyPr/>
        <a:lstStyle/>
        <a:p>
          <a:endParaRPr lang="en-US"/>
        </a:p>
      </dgm:t>
    </dgm:pt>
    <dgm:pt modelId="{36DE06E0-FAD6-4713-9021-76E68424B6A5}" type="sibTrans" cxnId="{89028502-AC2C-4D66-B84A-060C9274A45C}">
      <dgm:prSet/>
      <dgm:spPr/>
      <dgm:t>
        <a:bodyPr/>
        <a:lstStyle/>
        <a:p>
          <a:endParaRPr lang="en-US"/>
        </a:p>
      </dgm:t>
    </dgm:pt>
    <dgm:pt modelId="{034D55A9-949A-45C4-AC17-74B429C260C6}">
      <dgm:prSet phldrT="[Text]"/>
      <dgm:spPr>
        <a:solidFill>
          <a:srgbClr val="7C7C7C"/>
        </a:solidFill>
      </dgm:spPr>
      <dgm:t>
        <a:bodyPr/>
        <a:lstStyle/>
        <a:p>
          <a:r>
            <a:rPr lang="en-US" dirty="0"/>
            <a:t>Staff</a:t>
          </a:r>
        </a:p>
      </dgm:t>
    </dgm:pt>
    <dgm:pt modelId="{C0B5E807-5A01-4104-9662-C4E5BDBFFC4A}" type="parTrans" cxnId="{1876812D-7D6D-4642-835B-96A9D0E42D97}">
      <dgm:prSet/>
      <dgm:spPr/>
      <dgm:t>
        <a:bodyPr/>
        <a:lstStyle/>
        <a:p>
          <a:endParaRPr lang="en-US"/>
        </a:p>
      </dgm:t>
    </dgm:pt>
    <dgm:pt modelId="{02C6F3C8-C1F8-4ECC-AEA8-BBE706773A6D}" type="sibTrans" cxnId="{1876812D-7D6D-4642-835B-96A9D0E42D97}">
      <dgm:prSet/>
      <dgm:spPr/>
      <dgm:t>
        <a:bodyPr/>
        <a:lstStyle/>
        <a:p>
          <a:endParaRPr lang="en-US"/>
        </a:p>
      </dgm:t>
    </dgm:pt>
    <dgm:pt modelId="{80941BA9-43FE-4981-AB56-19462C1023BF}">
      <dgm:prSet phldrT="[Text]"/>
      <dgm:spPr/>
      <dgm:t>
        <a:bodyPr/>
        <a:lstStyle/>
        <a:p>
          <a:r>
            <a:rPr lang="en-US" dirty="0"/>
            <a:t>Students</a:t>
          </a:r>
        </a:p>
      </dgm:t>
    </dgm:pt>
    <dgm:pt modelId="{3502A14B-51CF-4C9A-8CD6-5F8ECC3F0B8E}" type="parTrans" cxnId="{D59B5310-597E-4BD9-AFB9-AD270538FB51}">
      <dgm:prSet/>
      <dgm:spPr/>
      <dgm:t>
        <a:bodyPr/>
        <a:lstStyle/>
        <a:p>
          <a:endParaRPr lang="en-US"/>
        </a:p>
      </dgm:t>
    </dgm:pt>
    <dgm:pt modelId="{55724C67-28A9-45C1-9FCD-AB268F70720C}" type="sibTrans" cxnId="{D59B5310-597E-4BD9-AFB9-AD270538FB51}">
      <dgm:prSet/>
      <dgm:spPr/>
      <dgm:t>
        <a:bodyPr/>
        <a:lstStyle/>
        <a:p>
          <a:endParaRPr lang="en-US"/>
        </a:p>
      </dgm:t>
    </dgm:pt>
    <dgm:pt modelId="{F90203A3-B971-4623-98ED-1FD827117402}">
      <dgm:prSet phldrT="[Text]"/>
      <dgm:spPr/>
      <dgm:t>
        <a:bodyPr/>
        <a:lstStyle/>
        <a:p>
          <a:r>
            <a:rPr lang="en-US" dirty="0" err="1"/>
            <a:t>Admini-strators</a:t>
          </a:r>
          <a:endParaRPr lang="en-US" dirty="0"/>
        </a:p>
      </dgm:t>
    </dgm:pt>
    <dgm:pt modelId="{A7574928-3105-48AA-A37D-D46D501F6A21}" type="parTrans" cxnId="{09BE6F77-0368-46F1-8BDB-094E533262E3}">
      <dgm:prSet/>
      <dgm:spPr/>
      <dgm:t>
        <a:bodyPr/>
        <a:lstStyle/>
        <a:p>
          <a:endParaRPr lang="en-US"/>
        </a:p>
      </dgm:t>
    </dgm:pt>
    <dgm:pt modelId="{87764314-F13A-466C-8A07-2F2AE388B7B0}" type="sibTrans" cxnId="{09BE6F77-0368-46F1-8BDB-094E533262E3}">
      <dgm:prSet/>
      <dgm:spPr/>
      <dgm:t>
        <a:bodyPr/>
        <a:lstStyle/>
        <a:p>
          <a:endParaRPr lang="en-US"/>
        </a:p>
      </dgm:t>
    </dgm:pt>
    <dgm:pt modelId="{E2D16FB9-E654-42A6-AC2C-57C56FAF9484}" type="pres">
      <dgm:prSet presAssocID="{D4B7701E-7DF6-4459-B87B-A82FC89E241F}" presName="compositeShape" presStyleCnt="0">
        <dgm:presLayoutVars>
          <dgm:chMax val="7"/>
          <dgm:dir/>
          <dgm:resizeHandles val="exact"/>
        </dgm:presLayoutVars>
      </dgm:prSet>
      <dgm:spPr/>
    </dgm:pt>
    <dgm:pt modelId="{5DA1BF6E-D582-4028-8484-F6FACD079A76}" type="pres">
      <dgm:prSet presAssocID="{D4B7701E-7DF6-4459-B87B-A82FC89E241F}" presName="wedge1" presStyleLbl="node1" presStyleIdx="0" presStyleCnt="4" custLinFactNeighborX="-4009" custLinFactNeighborY="3796"/>
      <dgm:spPr/>
    </dgm:pt>
    <dgm:pt modelId="{AFD0FD46-2EEC-493A-992C-216407CA26A6}" type="pres">
      <dgm:prSet presAssocID="{D4B7701E-7DF6-4459-B87B-A82FC89E241F}" presName="wedge1Tx" presStyleLbl="node1" presStyleIdx="0" presStyleCnt="4">
        <dgm:presLayoutVars>
          <dgm:chMax val="0"/>
          <dgm:chPref val="0"/>
          <dgm:bulletEnabled val="1"/>
        </dgm:presLayoutVars>
      </dgm:prSet>
      <dgm:spPr/>
    </dgm:pt>
    <dgm:pt modelId="{933F2844-68B5-475D-A1F9-75A1A9C1D0CA}" type="pres">
      <dgm:prSet presAssocID="{D4B7701E-7DF6-4459-B87B-A82FC89E241F}" presName="wedge2" presStyleLbl="node1" presStyleIdx="1" presStyleCnt="4"/>
      <dgm:spPr/>
    </dgm:pt>
    <dgm:pt modelId="{E7816EA0-81FA-4A8F-A2DE-9BA93D5DAF5A}" type="pres">
      <dgm:prSet presAssocID="{D4B7701E-7DF6-4459-B87B-A82FC89E241F}" presName="wedge2Tx" presStyleLbl="node1" presStyleIdx="1" presStyleCnt="4">
        <dgm:presLayoutVars>
          <dgm:chMax val="0"/>
          <dgm:chPref val="0"/>
          <dgm:bulletEnabled val="1"/>
        </dgm:presLayoutVars>
      </dgm:prSet>
      <dgm:spPr/>
    </dgm:pt>
    <dgm:pt modelId="{47CE68EF-BD0F-4CE6-8C29-BDFCFBAF4E03}" type="pres">
      <dgm:prSet presAssocID="{D4B7701E-7DF6-4459-B87B-A82FC89E241F}" presName="wedge3" presStyleLbl="node1" presStyleIdx="2" presStyleCnt="4" custLinFactNeighborX="531"/>
      <dgm:spPr/>
    </dgm:pt>
    <dgm:pt modelId="{5AC33D32-AC44-4363-A07F-EE01D3B193DB}" type="pres">
      <dgm:prSet presAssocID="{D4B7701E-7DF6-4459-B87B-A82FC89E241F}" presName="wedge3Tx" presStyleLbl="node1" presStyleIdx="2" presStyleCnt="4">
        <dgm:presLayoutVars>
          <dgm:chMax val="0"/>
          <dgm:chPref val="0"/>
          <dgm:bulletEnabled val="1"/>
        </dgm:presLayoutVars>
      </dgm:prSet>
      <dgm:spPr/>
    </dgm:pt>
    <dgm:pt modelId="{E6F9113A-FB18-4A6E-970A-E9A5E910C243}" type="pres">
      <dgm:prSet presAssocID="{D4B7701E-7DF6-4459-B87B-A82FC89E241F}" presName="wedge4" presStyleLbl="node1" presStyleIdx="3" presStyleCnt="4" custLinFactNeighborX="533"/>
      <dgm:spPr/>
    </dgm:pt>
    <dgm:pt modelId="{86EB666C-F3FB-4D4A-B2BA-5FEF3E6A3CA0}" type="pres">
      <dgm:prSet presAssocID="{D4B7701E-7DF6-4459-B87B-A82FC89E241F}" presName="wedge4Tx" presStyleLbl="node1" presStyleIdx="3" presStyleCnt="4">
        <dgm:presLayoutVars>
          <dgm:chMax val="0"/>
          <dgm:chPref val="0"/>
          <dgm:bulletEnabled val="1"/>
        </dgm:presLayoutVars>
      </dgm:prSet>
      <dgm:spPr/>
    </dgm:pt>
  </dgm:ptLst>
  <dgm:cxnLst>
    <dgm:cxn modelId="{FCF82E00-1D5C-4D63-A7C0-A3A3ED3B2920}" type="presOf" srcId="{D4B7701E-7DF6-4459-B87B-A82FC89E241F}" destId="{E2D16FB9-E654-42A6-AC2C-57C56FAF9484}" srcOrd="0" destOrd="0" presId="urn:microsoft.com/office/officeart/2005/8/layout/chart3"/>
    <dgm:cxn modelId="{89028502-AC2C-4D66-B84A-060C9274A45C}" srcId="{D4B7701E-7DF6-4459-B87B-A82FC89E241F}" destId="{CA265339-FF37-40F4-8D12-C74B3FD9A12D}" srcOrd="0" destOrd="0" parTransId="{1A0C9CE5-3352-48AC-9831-0C9AFF76701A}" sibTransId="{36DE06E0-FAD6-4713-9021-76E68424B6A5}"/>
    <dgm:cxn modelId="{D59B5310-597E-4BD9-AFB9-AD270538FB51}" srcId="{D4B7701E-7DF6-4459-B87B-A82FC89E241F}" destId="{80941BA9-43FE-4981-AB56-19462C1023BF}" srcOrd="2" destOrd="0" parTransId="{3502A14B-51CF-4C9A-8CD6-5F8ECC3F0B8E}" sibTransId="{55724C67-28A9-45C1-9FCD-AB268F70720C}"/>
    <dgm:cxn modelId="{5FE2B41E-E16D-4926-BF2F-2EC4EABF439F}" type="presOf" srcId="{CA265339-FF37-40F4-8D12-C74B3FD9A12D}" destId="{AFD0FD46-2EEC-493A-992C-216407CA26A6}" srcOrd="1" destOrd="0" presId="urn:microsoft.com/office/officeart/2005/8/layout/chart3"/>
    <dgm:cxn modelId="{1876812D-7D6D-4642-835B-96A9D0E42D97}" srcId="{D4B7701E-7DF6-4459-B87B-A82FC89E241F}" destId="{034D55A9-949A-45C4-AC17-74B429C260C6}" srcOrd="1" destOrd="0" parTransId="{C0B5E807-5A01-4104-9662-C4E5BDBFFC4A}" sibTransId="{02C6F3C8-C1F8-4ECC-AEA8-BBE706773A6D}"/>
    <dgm:cxn modelId="{716D922E-9876-401C-8890-591EF9548880}" type="presOf" srcId="{034D55A9-949A-45C4-AC17-74B429C260C6}" destId="{933F2844-68B5-475D-A1F9-75A1A9C1D0CA}" srcOrd="0" destOrd="0" presId="urn:microsoft.com/office/officeart/2005/8/layout/chart3"/>
    <dgm:cxn modelId="{81A9AB41-5E69-4BFF-9E3C-E5D174044654}" type="presOf" srcId="{80941BA9-43FE-4981-AB56-19462C1023BF}" destId="{47CE68EF-BD0F-4CE6-8C29-BDFCFBAF4E03}" srcOrd="0" destOrd="0" presId="urn:microsoft.com/office/officeart/2005/8/layout/chart3"/>
    <dgm:cxn modelId="{09BE6F77-0368-46F1-8BDB-094E533262E3}" srcId="{D4B7701E-7DF6-4459-B87B-A82FC89E241F}" destId="{F90203A3-B971-4623-98ED-1FD827117402}" srcOrd="3" destOrd="0" parTransId="{A7574928-3105-48AA-A37D-D46D501F6A21}" sibTransId="{87764314-F13A-466C-8A07-2F2AE388B7B0}"/>
    <dgm:cxn modelId="{C21C76B2-ADAE-4527-A580-1004D09EFB08}" type="presOf" srcId="{F90203A3-B971-4623-98ED-1FD827117402}" destId="{86EB666C-F3FB-4D4A-B2BA-5FEF3E6A3CA0}" srcOrd="1" destOrd="0" presId="urn:microsoft.com/office/officeart/2005/8/layout/chart3"/>
    <dgm:cxn modelId="{0424A5BA-E217-4107-8855-11BDB7B453EB}" type="presOf" srcId="{034D55A9-949A-45C4-AC17-74B429C260C6}" destId="{E7816EA0-81FA-4A8F-A2DE-9BA93D5DAF5A}" srcOrd="1" destOrd="0" presId="urn:microsoft.com/office/officeart/2005/8/layout/chart3"/>
    <dgm:cxn modelId="{5CF601BC-8EA0-4081-8613-589540BBEB23}" type="presOf" srcId="{CA265339-FF37-40F4-8D12-C74B3FD9A12D}" destId="{5DA1BF6E-D582-4028-8484-F6FACD079A76}" srcOrd="0" destOrd="0" presId="urn:microsoft.com/office/officeart/2005/8/layout/chart3"/>
    <dgm:cxn modelId="{DBFAEBC2-163D-4F14-9131-13E28C6BAFEE}" type="presOf" srcId="{80941BA9-43FE-4981-AB56-19462C1023BF}" destId="{5AC33D32-AC44-4363-A07F-EE01D3B193DB}" srcOrd="1" destOrd="0" presId="urn:microsoft.com/office/officeart/2005/8/layout/chart3"/>
    <dgm:cxn modelId="{0DD91DEF-2C96-414A-AE6B-E8A0D9FFC8FE}" type="presOf" srcId="{F90203A3-B971-4623-98ED-1FD827117402}" destId="{E6F9113A-FB18-4A6E-970A-E9A5E910C243}" srcOrd="0" destOrd="0" presId="urn:microsoft.com/office/officeart/2005/8/layout/chart3"/>
    <dgm:cxn modelId="{C8891651-4B23-4840-A190-766E7E79C89B}" type="presParOf" srcId="{E2D16FB9-E654-42A6-AC2C-57C56FAF9484}" destId="{5DA1BF6E-D582-4028-8484-F6FACD079A76}" srcOrd="0" destOrd="0" presId="urn:microsoft.com/office/officeart/2005/8/layout/chart3"/>
    <dgm:cxn modelId="{4CBDD7D4-FA01-4AAC-858D-5714E749F2ED}" type="presParOf" srcId="{E2D16FB9-E654-42A6-AC2C-57C56FAF9484}" destId="{AFD0FD46-2EEC-493A-992C-216407CA26A6}" srcOrd="1" destOrd="0" presId="urn:microsoft.com/office/officeart/2005/8/layout/chart3"/>
    <dgm:cxn modelId="{32E33C01-22EF-444B-B72E-15DF0C7ED274}" type="presParOf" srcId="{E2D16FB9-E654-42A6-AC2C-57C56FAF9484}" destId="{933F2844-68B5-475D-A1F9-75A1A9C1D0CA}" srcOrd="2" destOrd="0" presId="urn:microsoft.com/office/officeart/2005/8/layout/chart3"/>
    <dgm:cxn modelId="{8612A79D-A32C-4BD9-B5E9-9059C7A5CB21}" type="presParOf" srcId="{E2D16FB9-E654-42A6-AC2C-57C56FAF9484}" destId="{E7816EA0-81FA-4A8F-A2DE-9BA93D5DAF5A}" srcOrd="3" destOrd="0" presId="urn:microsoft.com/office/officeart/2005/8/layout/chart3"/>
    <dgm:cxn modelId="{42FCAC72-644F-4E6B-A817-70B3D21FEB18}" type="presParOf" srcId="{E2D16FB9-E654-42A6-AC2C-57C56FAF9484}" destId="{47CE68EF-BD0F-4CE6-8C29-BDFCFBAF4E03}" srcOrd="4" destOrd="0" presId="urn:microsoft.com/office/officeart/2005/8/layout/chart3"/>
    <dgm:cxn modelId="{2C048C50-5AAA-4652-BB46-827F5E0B51A5}" type="presParOf" srcId="{E2D16FB9-E654-42A6-AC2C-57C56FAF9484}" destId="{5AC33D32-AC44-4363-A07F-EE01D3B193DB}" srcOrd="5" destOrd="0" presId="urn:microsoft.com/office/officeart/2005/8/layout/chart3"/>
    <dgm:cxn modelId="{66A19525-0126-43A9-BF91-43ED02A78BE3}" type="presParOf" srcId="{E2D16FB9-E654-42A6-AC2C-57C56FAF9484}" destId="{E6F9113A-FB18-4A6E-970A-E9A5E910C243}" srcOrd="6" destOrd="0" presId="urn:microsoft.com/office/officeart/2005/8/layout/chart3"/>
    <dgm:cxn modelId="{834C8CC0-C2D1-47AC-BF1C-32CEAE61AFE5}" type="presParOf" srcId="{E2D16FB9-E654-42A6-AC2C-57C56FAF9484}" destId="{86EB666C-F3FB-4D4A-B2BA-5FEF3E6A3CA0}" srcOrd="7" destOrd="0" presId="urn:microsoft.com/office/officeart/2005/8/layout/char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A2880B-354F-43B9-A355-4F503F2CA369}"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en-US"/>
        </a:p>
      </dgm:t>
    </dgm:pt>
    <dgm:pt modelId="{97C6A4B4-3E85-42CA-84C8-CB1CDDDF5875}">
      <dgm:prSet phldrT="[Text]" custT="1"/>
      <dgm:spPr/>
      <dgm:t>
        <a:bodyPr/>
        <a:lstStyle/>
        <a:p>
          <a:r>
            <a:rPr lang="en-US" sz="1800" dirty="0"/>
            <a:t>EAPC</a:t>
          </a:r>
        </a:p>
      </dgm:t>
    </dgm:pt>
    <dgm:pt modelId="{377CBB5B-CD48-43C0-A94D-6B060DD90493}" type="parTrans" cxnId="{F76DDFDD-821B-4634-AF81-F8338A97FB9C}">
      <dgm:prSet/>
      <dgm:spPr/>
      <dgm:t>
        <a:bodyPr/>
        <a:lstStyle/>
        <a:p>
          <a:endParaRPr lang="en-US" sz="1050"/>
        </a:p>
      </dgm:t>
    </dgm:pt>
    <dgm:pt modelId="{6F046F92-DC8F-4134-B38E-8D138A1AD5E2}" type="sibTrans" cxnId="{F76DDFDD-821B-4634-AF81-F8338A97FB9C}">
      <dgm:prSet/>
      <dgm:spPr/>
      <dgm:t>
        <a:bodyPr/>
        <a:lstStyle/>
        <a:p>
          <a:endParaRPr lang="en-US" sz="1050"/>
        </a:p>
      </dgm:t>
    </dgm:pt>
    <dgm:pt modelId="{5FB5F0A8-64E0-4BB2-A0F2-D24C79FB430D}">
      <dgm:prSet phldrT="[Text]" custT="1"/>
      <dgm:spPr>
        <a:solidFill>
          <a:srgbClr val="7C7C7C"/>
        </a:solidFill>
      </dgm:spPr>
      <dgm:t>
        <a:bodyPr/>
        <a:lstStyle/>
        <a:p>
          <a:r>
            <a:rPr lang="en-US" sz="1050" dirty="0"/>
            <a:t>Staff</a:t>
          </a:r>
        </a:p>
      </dgm:t>
    </dgm:pt>
    <dgm:pt modelId="{9CB6961B-99FC-409C-8C10-619E0D969814}" type="parTrans" cxnId="{7DCFB213-779F-4086-B8C6-C0E61BC5820C}">
      <dgm:prSet/>
      <dgm:spPr/>
      <dgm:t>
        <a:bodyPr/>
        <a:lstStyle/>
        <a:p>
          <a:endParaRPr lang="en-US" sz="1050"/>
        </a:p>
      </dgm:t>
    </dgm:pt>
    <dgm:pt modelId="{2D063574-BEA7-40D4-90C4-D9013D2A73A9}" type="sibTrans" cxnId="{7DCFB213-779F-4086-B8C6-C0E61BC5820C}">
      <dgm:prSet/>
      <dgm:spPr/>
      <dgm:t>
        <a:bodyPr/>
        <a:lstStyle/>
        <a:p>
          <a:endParaRPr lang="en-US" sz="1050"/>
        </a:p>
      </dgm:t>
    </dgm:pt>
    <dgm:pt modelId="{B272FCFD-9C54-4C52-AB09-4BB91133177C}">
      <dgm:prSet phldrT="[Text]" custT="1"/>
      <dgm:spPr>
        <a:solidFill>
          <a:srgbClr val="ED7D31"/>
        </a:solidFill>
      </dgm:spPr>
      <dgm:t>
        <a:bodyPr/>
        <a:lstStyle/>
        <a:p>
          <a:r>
            <a:rPr lang="en-US" sz="900" dirty="0"/>
            <a:t>Faculty</a:t>
          </a:r>
        </a:p>
      </dgm:t>
    </dgm:pt>
    <dgm:pt modelId="{CCAF8C08-F57F-48AA-B0F0-15B4E5E6BB49}" type="parTrans" cxnId="{F477B9AA-CC3E-4B55-BE5F-2FA66E85E7BC}">
      <dgm:prSet/>
      <dgm:spPr/>
      <dgm:t>
        <a:bodyPr/>
        <a:lstStyle/>
        <a:p>
          <a:endParaRPr lang="en-US" sz="1050"/>
        </a:p>
      </dgm:t>
    </dgm:pt>
    <dgm:pt modelId="{EBBE8673-D5F6-461D-9957-6AF4A750A6CD}" type="sibTrans" cxnId="{F477B9AA-CC3E-4B55-BE5F-2FA66E85E7BC}">
      <dgm:prSet/>
      <dgm:spPr/>
      <dgm:t>
        <a:bodyPr/>
        <a:lstStyle/>
        <a:p>
          <a:endParaRPr lang="en-US" sz="1050"/>
        </a:p>
      </dgm:t>
    </dgm:pt>
    <dgm:pt modelId="{DF3FB784-1979-4AFF-85AF-0E8DF144C1B8}">
      <dgm:prSet phldrT="[Text]" custT="1"/>
      <dgm:spPr/>
      <dgm:t>
        <a:bodyPr/>
        <a:lstStyle/>
        <a:p>
          <a:r>
            <a:rPr lang="en-US" sz="900" dirty="0"/>
            <a:t>Students</a:t>
          </a:r>
        </a:p>
      </dgm:t>
    </dgm:pt>
    <dgm:pt modelId="{0ACA68CF-2566-42C3-BDDB-578964DF842D}" type="parTrans" cxnId="{B79DC3CF-5551-4FC8-BBB4-31607EABE8BA}">
      <dgm:prSet/>
      <dgm:spPr/>
      <dgm:t>
        <a:bodyPr/>
        <a:lstStyle/>
        <a:p>
          <a:endParaRPr lang="en-US" sz="1050"/>
        </a:p>
      </dgm:t>
    </dgm:pt>
    <dgm:pt modelId="{5171D448-FD2C-45A4-9A70-EBC80A3AFC20}" type="sibTrans" cxnId="{B79DC3CF-5551-4FC8-BBB4-31607EABE8BA}">
      <dgm:prSet/>
      <dgm:spPr/>
      <dgm:t>
        <a:bodyPr/>
        <a:lstStyle/>
        <a:p>
          <a:endParaRPr lang="en-US" sz="1050"/>
        </a:p>
      </dgm:t>
    </dgm:pt>
    <dgm:pt modelId="{EA812F23-0FC4-4B66-8F91-D904AB911B05}">
      <dgm:prSet phldrT="[Text]" custT="1"/>
      <dgm:spPr/>
      <dgm:t>
        <a:bodyPr/>
        <a:lstStyle/>
        <a:p>
          <a:r>
            <a:rPr lang="en-US" sz="900" dirty="0" err="1"/>
            <a:t>Admini-strators</a:t>
          </a:r>
          <a:endParaRPr lang="en-US" sz="900" dirty="0"/>
        </a:p>
      </dgm:t>
    </dgm:pt>
    <dgm:pt modelId="{E35EC20E-47F9-4F76-AC42-C25C7512A9B2}" type="parTrans" cxnId="{28F9A22D-126B-4B98-89AF-972E4AE236B2}">
      <dgm:prSet/>
      <dgm:spPr/>
      <dgm:t>
        <a:bodyPr/>
        <a:lstStyle/>
        <a:p>
          <a:endParaRPr lang="en-US" sz="1050"/>
        </a:p>
      </dgm:t>
    </dgm:pt>
    <dgm:pt modelId="{51B3FCEC-8E3E-4BA4-91F1-5C2EAFDF7D46}" type="sibTrans" cxnId="{28F9A22D-126B-4B98-89AF-972E4AE236B2}">
      <dgm:prSet/>
      <dgm:spPr/>
      <dgm:t>
        <a:bodyPr/>
        <a:lstStyle/>
        <a:p>
          <a:endParaRPr lang="en-US" sz="1050"/>
        </a:p>
      </dgm:t>
    </dgm:pt>
    <dgm:pt modelId="{CF8C7705-977B-4C29-91AE-FFA0762356A0}" type="pres">
      <dgm:prSet presAssocID="{2AA2880B-354F-43B9-A355-4F503F2CA369}" presName="Name0" presStyleCnt="0">
        <dgm:presLayoutVars>
          <dgm:chMax val="1"/>
          <dgm:dir/>
          <dgm:animLvl val="ctr"/>
          <dgm:resizeHandles val="exact"/>
        </dgm:presLayoutVars>
      </dgm:prSet>
      <dgm:spPr/>
    </dgm:pt>
    <dgm:pt modelId="{A81DDCC8-087C-418C-BB4F-F51E95DC09B5}" type="pres">
      <dgm:prSet presAssocID="{97C6A4B4-3E85-42CA-84C8-CB1CDDDF5875}" presName="centerShape" presStyleLbl="node0" presStyleIdx="0" presStyleCnt="1"/>
      <dgm:spPr/>
    </dgm:pt>
    <dgm:pt modelId="{DFC1BC1D-3D70-4A6E-94B3-4DF8C38720C6}" type="pres">
      <dgm:prSet presAssocID="{5FB5F0A8-64E0-4BB2-A0F2-D24C79FB430D}" presName="node" presStyleLbl="node1" presStyleIdx="0" presStyleCnt="4">
        <dgm:presLayoutVars>
          <dgm:bulletEnabled val="1"/>
        </dgm:presLayoutVars>
      </dgm:prSet>
      <dgm:spPr/>
    </dgm:pt>
    <dgm:pt modelId="{11C555FC-5CE7-41E0-83BD-0177CC40FDE4}" type="pres">
      <dgm:prSet presAssocID="{5FB5F0A8-64E0-4BB2-A0F2-D24C79FB430D}" presName="dummy" presStyleCnt="0"/>
      <dgm:spPr/>
    </dgm:pt>
    <dgm:pt modelId="{16FD4568-4A6C-4073-A420-34C056058A13}" type="pres">
      <dgm:prSet presAssocID="{2D063574-BEA7-40D4-90C4-D9013D2A73A9}" presName="sibTrans" presStyleLbl="sibTrans2D1" presStyleIdx="0" presStyleCnt="4"/>
      <dgm:spPr/>
    </dgm:pt>
    <dgm:pt modelId="{B00A8F1D-2626-418F-A878-8D572DD1011C}" type="pres">
      <dgm:prSet presAssocID="{B272FCFD-9C54-4C52-AB09-4BB91133177C}" presName="node" presStyleLbl="node1" presStyleIdx="1" presStyleCnt="4">
        <dgm:presLayoutVars>
          <dgm:bulletEnabled val="1"/>
        </dgm:presLayoutVars>
      </dgm:prSet>
      <dgm:spPr/>
    </dgm:pt>
    <dgm:pt modelId="{57A42ADA-F60A-4635-BFEB-67A79D6219FC}" type="pres">
      <dgm:prSet presAssocID="{B272FCFD-9C54-4C52-AB09-4BB91133177C}" presName="dummy" presStyleCnt="0"/>
      <dgm:spPr/>
    </dgm:pt>
    <dgm:pt modelId="{66F5709A-5AE2-4367-A957-06F7278804E1}" type="pres">
      <dgm:prSet presAssocID="{EBBE8673-D5F6-461D-9957-6AF4A750A6CD}" presName="sibTrans" presStyleLbl="sibTrans2D1" presStyleIdx="1" presStyleCnt="4"/>
      <dgm:spPr/>
    </dgm:pt>
    <dgm:pt modelId="{57A9A60D-AFCD-4ADC-9BF4-6A85F290DC45}" type="pres">
      <dgm:prSet presAssocID="{DF3FB784-1979-4AFF-85AF-0E8DF144C1B8}" presName="node" presStyleLbl="node1" presStyleIdx="2" presStyleCnt="4" custScaleX="111064">
        <dgm:presLayoutVars>
          <dgm:bulletEnabled val="1"/>
        </dgm:presLayoutVars>
      </dgm:prSet>
      <dgm:spPr/>
    </dgm:pt>
    <dgm:pt modelId="{7EB67322-A3AB-4247-A5EA-5F04D943D056}" type="pres">
      <dgm:prSet presAssocID="{DF3FB784-1979-4AFF-85AF-0E8DF144C1B8}" presName="dummy" presStyleCnt="0"/>
      <dgm:spPr/>
    </dgm:pt>
    <dgm:pt modelId="{28496740-CEA9-4643-B04C-31F2A474CEAF}" type="pres">
      <dgm:prSet presAssocID="{5171D448-FD2C-45A4-9A70-EBC80A3AFC20}" presName="sibTrans" presStyleLbl="sibTrans2D1" presStyleIdx="2" presStyleCnt="4"/>
      <dgm:spPr/>
    </dgm:pt>
    <dgm:pt modelId="{BB816CE4-7C55-4B28-8721-97AF809277D9}" type="pres">
      <dgm:prSet presAssocID="{EA812F23-0FC4-4B66-8F91-D904AB911B05}" presName="node" presStyleLbl="node1" presStyleIdx="3" presStyleCnt="4">
        <dgm:presLayoutVars>
          <dgm:bulletEnabled val="1"/>
        </dgm:presLayoutVars>
      </dgm:prSet>
      <dgm:spPr/>
    </dgm:pt>
    <dgm:pt modelId="{7EED9B5B-B1B0-4FC7-A275-6C7EA05B76D2}" type="pres">
      <dgm:prSet presAssocID="{EA812F23-0FC4-4B66-8F91-D904AB911B05}" presName="dummy" presStyleCnt="0"/>
      <dgm:spPr/>
    </dgm:pt>
    <dgm:pt modelId="{0DDB62E9-CF4F-4821-A1E0-4531591503EB}" type="pres">
      <dgm:prSet presAssocID="{51B3FCEC-8E3E-4BA4-91F1-5C2EAFDF7D46}" presName="sibTrans" presStyleLbl="sibTrans2D1" presStyleIdx="3" presStyleCnt="4"/>
      <dgm:spPr/>
    </dgm:pt>
  </dgm:ptLst>
  <dgm:cxnLst>
    <dgm:cxn modelId="{3912BE07-556D-417F-A7B4-5CCDE99A7E5A}" type="presOf" srcId="{5171D448-FD2C-45A4-9A70-EBC80A3AFC20}" destId="{28496740-CEA9-4643-B04C-31F2A474CEAF}" srcOrd="0" destOrd="0" presId="urn:microsoft.com/office/officeart/2005/8/layout/radial6"/>
    <dgm:cxn modelId="{7DCFB213-779F-4086-B8C6-C0E61BC5820C}" srcId="{97C6A4B4-3E85-42CA-84C8-CB1CDDDF5875}" destId="{5FB5F0A8-64E0-4BB2-A0F2-D24C79FB430D}" srcOrd="0" destOrd="0" parTransId="{9CB6961B-99FC-409C-8C10-619E0D969814}" sibTransId="{2D063574-BEA7-40D4-90C4-D9013D2A73A9}"/>
    <dgm:cxn modelId="{54B9B61A-A63E-480D-B4E4-5C86123DE5B1}" type="presOf" srcId="{51B3FCEC-8E3E-4BA4-91F1-5C2EAFDF7D46}" destId="{0DDB62E9-CF4F-4821-A1E0-4531591503EB}" srcOrd="0" destOrd="0" presId="urn:microsoft.com/office/officeart/2005/8/layout/radial6"/>
    <dgm:cxn modelId="{7F32F31E-4B6C-4A49-A39D-6E60B7C89351}" type="presOf" srcId="{EBBE8673-D5F6-461D-9957-6AF4A750A6CD}" destId="{66F5709A-5AE2-4367-A957-06F7278804E1}" srcOrd="0" destOrd="0" presId="urn:microsoft.com/office/officeart/2005/8/layout/radial6"/>
    <dgm:cxn modelId="{28F9A22D-126B-4B98-89AF-972E4AE236B2}" srcId="{97C6A4B4-3E85-42CA-84C8-CB1CDDDF5875}" destId="{EA812F23-0FC4-4B66-8F91-D904AB911B05}" srcOrd="3" destOrd="0" parTransId="{E35EC20E-47F9-4F76-AC42-C25C7512A9B2}" sibTransId="{51B3FCEC-8E3E-4BA4-91F1-5C2EAFDF7D46}"/>
    <dgm:cxn modelId="{E75E0E30-AB7D-4500-97E2-FB8401AC6134}" type="presOf" srcId="{5FB5F0A8-64E0-4BB2-A0F2-D24C79FB430D}" destId="{DFC1BC1D-3D70-4A6E-94B3-4DF8C38720C6}" srcOrd="0" destOrd="0" presId="urn:microsoft.com/office/officeart/2005/8/layout/radial6"/>
    <dgm:cxn modelId="{9D124043-48A1-45F0-9359-380342C0B7AC}" type="presOf" srcId="{DF3FB784-1979-4AFF-85AF-0E8DF144C1B8}" destId="{57A9A60D-AFCD-4ADC-9BF4-6A85F290DC45}" srcOrd="0" destOrd="0" presId="urn:microsoft.com/office/officeart/2005/8/layout/radial6"/>
    <dgm:cxn modelId="{1EE2C368-5B16-4EEE-B323-00DDFF6655BC}" type="presOf" srcId="{2AA2880B-354F-43B9-A355-4F503F2CA369}" destId="{CF8C7705-977B-4C29-91AE-FFA0762356A0}" srcOrd="0" destOrd="0" presId="urn:microsoft.com/office/officeart/2005/8/layout/radial6"/>
    <dgm:cxn modelId="{52D5156B-B2CB-4100-A2E2-02288488EACE}" type="presOf" srcId="{EA812F23-0FC4-4B66-8F91-D904AB911B05}" destId="{BB816CE4-7C55-4B28-8721-97AF809277D9}" srcOrd="0" destOrd="0" presId="urn:microsoft.com/office/officeart/2005/8/layout/radial6"/>
    <dgm:cxn modelId="{9E828053-0226-4110-8762-8F91039ADFA2}" type="presOf" srcId="{97C6A4B4-3E85-42CA-84C8-CB1CDDDF5875}" destId="{A81DDCC8-087C-418C-BB4F-F51E95DC09B5}" srcOrd="0" destOrd="0" presId="urn:microsoft.com/office/officeart/2005/8/layout/radial6"/>
    <dgm:cxn modelId="{E7EE0380-5C04-437D-B4A6-2C1018C925A2}" type="presOf" srcId="{B272FCFD-9C54-4C52-AB09-4BB91133177C}" destId="{B00A8F1D-2626-418F-A878-8D572DD1011C}" srcOrd="0" destOrd="0" presId="urn:microsoft.com/office/officeart/2005/8/layout/radial6"/>
    <dgm:cxn modelId="{F477B9AA-CC3E-4B55-BE5F-2FA66E85E7BC}" srcId="{97C6A4B4-3E85-42CA-84C8-CB1CDDDF5875}" destId="{B272FCFD-9C54-4C52-AB09-4BB91133177C}" srcOrd="1" destOrd="0" parTransId="{CCAF8C08-F57F-48AA-B0F0-15B4E5E6BB49}" sibTransId="{EBBE8673-D5F6-461D-9957-6AF4A750A6CD}"/>
    <dgm:cxn modelId="{15BB8DCB-A886-429B-9E2C-A88837E23479}" type="presOf" srcId="{2D063574-BEA7-40D4-90C4-D9013D2A73A9}" destId="{16FD4568-4A6C-4073-A420-34C056058A13}" srcOrd="0" destOrd="0" presId="urn:microsoft.com/office/officeart/2005/8/layout/radial6"/>
    <dgm:cxn modelId="{B79DC3CF-5551-4FC8-BBB4-31607EABE8BA}" srcId="{97C6A4B4-3E85-42CA-84C8-CB1CDDDF5875}" destId="{DF3FB784-1979-4AFF-85AF-0E8DF144C1B8}" srcOrd="2" destOrd="0" parTransId="{0ACA68CF-2566-42C3-BDDB-578964DF842D}" sibTransId="{5171D448-FD2C-45A4-9A70-EBC80A3AFC20}"/>
    <dgm:cxn modelId="{F76DDFDD-821B-4634-AF81-F8338A97FB9C}" srcId="{2AA2880B-354F-43B9-A355-4F503F2CA369}" destId="{97C6A4B4-3E85-42CA-84C8-CB1CDDDF5875}" srcOrd="0" destOrd="0" parTransId="{377CBB5B-CD48-43C0-A94D-6B060DD90493}" sibTransId="{6F046F92-DC8F-4134-B38E-8D138A1AD5E2}"/>
    <dgm:cxn modelId="{DC446830-21A9-4632-862A-84D51B7A4ED5}" type="presParOf" srcId="{CF8C7705-977B-4C29-91AE-FFA0762356A0}" destId="{A81DDCC8-087C-418C-BB4F-F51E95DC09B5}" srcOrd="0" destOrd="0" presId="urn:microsoft.com/office/officeart/2005/8/layout/radial6"/>
    <dgm:cxn modelId="{C6094218-DDB2-448D-9630-6DF13C64C95A}" type="presParOf" srcId="{CF8C7705-977B-4C29-91AE-FFA0762356A0}" destId="{DFC1BC1D-3D70-4A6E-94B3-4DF8C38720C6}" srcOrd="1" destOrd="0" presId="urn:microsoft.com/office/officeart/2005/8/layout/radial6"/>
    <dgm:cxn modelId="{7E38644E-79E8-4F14-B51F-79121083B1FC}" type="presParOf" srcId="{CF8C7705-977B-4C29-91AE-FFA0762356A0}" destId="{11C555FC-5CE7-41E0-83BD-0177CC40FDE4}" srcOrd="2" destOrd="0" presId="urn:microsoft.com/office/officeart/2005/8/layout/radial6"/>
    <dgm:cxn modelId="{54E3DA79-D6D8-4E83-86C1-768A22A62DE3}" type="presParOf" srcId="{CF8C7705-977B-4C29-91AE-FFA0762356A0}" destId="{16FD4568-4A6C-4073-A420-34C056058A13}" srcOrd="3" destOrd="0" presId="urn:microsoft.com/office/officeart/2005/8/layout/radial6"/>
    <dgm:cxn modelId="{32CC895E-684F-47F4-B021-72A62FD2469E}" type="presParOf" srcId="{CF8C7705-977B-4C29-91AE-FFA0762356A0}" destId="{B00A8F1D-2626-418F-A878-8D572DD1011C}" srcOrd="4" destOrd="0" presId="urn:microsoft.com/office/officeart/2005/8/layout/radial6"/>
    <dgm:cxn modelId="{2D4754CF-1907-4897-8C5A-B9820928565F}" type="presParOf" srcId="{CF8C7705-977B-4C29-91AE-FFA0762356A0}" destId="{57A42ADA-F60A-4635-BFEB-67A79D6219FC}" srcOrd="5" destOrd="0" presId="urn:microsoft.com/office/officeart/2005/8/layout/radial6"/>
    <dgm:cxn modelId="{F65BA50D-DCD4-4AC9-A737-512A19392027}" type="presParOf" srcId="{CF8C7705-977B-4C29-91AE-FFA0762356A0}" destId="{66F5709A-5AE2-4367-A957-06F7278804E1}" srcOrd="6" destOrd="0" presId="urn:microsoft.com/office/officeart/2005/8/layout/radial6"/>
    <dgm:cxn modelId="{C5F4C57F-C1FE-4159-BE2F-0BF47AB0E52E}" type="presParOf" srcId="{CF8C7705-977B-4C29-91AE-FFA0762356A0}" destId="{57A9A60D-AFCD-4ADC-9BF4-6A85F290DC45}" srcOrd="7" destOrd="0" presId="urn:microsoft.com/office/officeart/2005/8/layout/radial6"/>
    <dgm:cxn modelId="{98BFCD35-847C-47CA-9C80-A2AF8CFB0725}" type="presParOf" srcId="{CF8C7705-977B-4C29-91AE-FFA0762356A0}" destId="{7EB67322-A3AB-4247-A5EA-5F04D943D056}" srcOrd="8" destOrd="0" presId="urn:microsoft.com/office/officeart/2005/8/layout/radial6"/>
    <dgm:cxn modelId="{776813F7-ACB6-45F7-B69F-6B45DD90ABD6}" type="presParOf" srcId="{CF8C7705-977B-4C29-91AE-FFA0762356A0}" destId="{28496740-CEA9-4643-B04C-31F2A474CEAF}" srcOrd="9" destOrd="0" presId="urn:microsoft.com/office/officeart/2005/8/layout/radial6"/>
    <dgm:cxn modelId="{7B0B5213-C38D-4038-9FD1-276EE356C3E8}" type="presParOf" srcId="{CF8C7705-977B-4C29-91AE-FFA0762356A0}" destId="{BB816CE4-7C55-4B28-8721-97AF809277D9}" srcOrd="10" destOrd="0" presId="urn:microsoft.com/office/officeart/2005/8/layout/radial6"/>
    <dgm:cxn modelId="{7427CC72-AD72-4B74-AC34-10527B79FE46}" type="presParOf" srcId="{CF8C7705-977B-4C29-91AE-FFA0762356A0}" destId="{7EED9B5B-B1B0-4FC7-A275-6C7EA05B76D2}" srcOrd="11" destOrd="0" presId="urn:microsoft.com/office/officeart/2005/8/layout/radial6"/>
    <dgm:cxn modelId="{FEB0FB5C-24F3-4570-9B35-5F2B204ACA60}" type="presParOf" srcId="{CF8C7705-977B-4C29-91AE-FFA0762356A0}" destId="{0DDB62E9-CF4F-4821-A1E0-4531591503EB}" srcOrd="12" destOrd="0" presId="urn:microsoft.com/office/officeart/2005/8/layout/radial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BF6E-D582-4028-8484-F6FACD079A76}">
      <dsp:nvSpPr>
        <dsp:cNvPr id="0" name=""/>
        <dsp:cNvSpPr/>
      </dsp:nvSpPr>
      <dsp:spPr>
        <a:xfrm>
          <a:off x="386512" y="162922"/>
          <a:ext cx="1453019" cy="1453019"/>
        </a:xfrm>
        <a:prstGeom prst="pie">
          <a:avLst>
            <a:gd name="adj1" fmla="val 162000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Faculty</a:t>
          </a:r>
        </a:p>
      </dsp:txBody>
      <dsp:txXfrm>
        <a:off x="1129628" y="431730"/>
        <a:ext cx="536233" cy="432446"/>
      </dsp:txXfrm>
    </dsp:sp>
    <dsp:sp modelId="{933F2844-68B5-475D-A1F9-75A1A9C1D0CA}">
      <dsp:nvSpPr>
        <dsp:cNvPr id="0" name=""/>
        <dsp:cNvSpPr/>
      </dsp:nvSpPr>
      <dsp:spPr>
        <a:xfrm>
          <a:off x="375785" y="172748"/>
          <a:ext cx="1453019" cy="1453019"/>
        </a:xfrm>
        <a:prstGeom prst="pie">
          <a:avLst>
            <a:gd name="adj1" fmla="val 0"/>
            <a:gd name="adj2" fmla="val 5400000"/>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Staff</a:t>
          </a:r>
        </a:p>
      </dsp:txBody>
      <dsp:txXfrm>
        <a:off x="1128241" y="925205"/>
        <a:ext cx="536233" cy="432446"/>
      </dsp:txXfrm>
    </dsp:sp>
    <dsp:sp modelId="{47CE68EF-BD0F-4CE6-8C29-BDFCFBAF4E03}">
      <dsp:nvSpPr>
        <dsp:cNvPr id="0" name=""/>
        <dsp:cNvSpPr/>
      </dsp:nvSpPr>
      <dsp:spPr>
        <a:xfrm>
          <a:off x="383529" y="168999"/>
          <a:ext cx="1453019" cy="1453019"/>
        </a:xfrm>
        <a:prstGeom prst="pie">
          <a:avLst>
            <a:gd name="adj1" fmla="val 5400000"/>
            <a:gd name="adj2" fmla="val 10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Students</a:t>
          </a:r>
        </a:p>
      </dsp:txBody>
      <dsp:txXfrm>
        <a:off x="547859" y="921456"/>
        <a:ext cx="536233" cy="432446"/>
      </dsp:txXfrm>
    </dsp:sp>
    <dsp:sp modelId="{E6F9113A-FB18-4A6E-970A-E9A5E910C243}">
      <dsp:nvSpPr>
        <dsp:cNvPr id="0" name=""/>
        <dsp:cNvSpPr/>
      </dsp:nvSpPr>
      <dsp:spPr>
        <a:xfrm>
          <a:off x="383529" y="168999"/>
          <a:ext cx="1453019" cy="1453019"/>
        </a:xfrm>
        <a:prstGeom prst="pie">
          <a:avLst>
            <a:gd name="adj1" fmla="val 108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Admini-strators</a:t>
          </a:r>
          <a:endParaRPr lang="en-US" sz="1100" kern="1200" dirty="0"/>
        </a:p>
      </dsp:txBody>
      <dsp:txXfrm>
        <a:off x="547859" y="437116"/>
        <a:ext cx="536233" cy="4324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62E9-CF4F-4821-A1E0-4531591503EB}">
      <dsp:nvSpPr>
        <dsp:cNvPr id="0" name=""/>
        <dsp:cNvSpPr/>
      </dsp:nvSpPr>
      <dsp:spPr>
        <a:xfrm>
          <a:off x="1142777" y="257607"/>
          <a:ext cx="1714962" cy="1714962"/>
        </a:xfrm>
        <a:prstGeom prst="blockArc">
          <a:avLst>
            <a:gd name="adj1" fmla="val 10800000"/>
            <a:gd name="adj2" fmla="val 1620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496740-CEA9-4643-B04C-31F2A474CEAF}">
      <dsp:nvSpPr>
        <dsp:cNvPr id="0" name=""/>
        <dsp:cNvSpPr/>
      </dsp:nvSpPr>
      <dsp:spPr>
        <a:xfrm>
          <a:off x="1142777" y="257607"/>
          <a:ext cx="1714962" cy="1714962"/>
        </a:xfrm>
        <a:prstGeom prst="blockArc">
          <a:avLst>
            <a:gd name="adj1" fmla="val 5400000"/>
            <a:gd name="adj2" fmla="val 1080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5709A-5AE2-4367-A957-06F7278804E1}">
      <dsp:nvSpPr>
        <dsp:cNvPr id="0" name=""/>
        <dsp:cNvSpPr/>
      </dsp:nvSpPr>
      <dsp:spPr>
        <a:xfrm>
          <a:off x="1142777" y="257607"/>
          <a:ext cx="1714962" cy="1714962"/>
        </a:xfrm>
        <a:prstGeom prst="blockArc">
          <a:avLst>
            <a:gd name="adj1" fmla="val 0"/>
            <a:gd name="adj2" fmla="val 54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FD4568-4A6C-4073-A420-34C056058A13}">
      <dsp:nvSpPr>
        <dsp:cNvPr id="0" name=""/>
        <dsp:cNvSpPr/>
      </dsp:nvSpPr>
      <dsp:spPr>
        <a:xfrm>
          <a:off x="1142777" y="257607"/>
          <a:ext cx="1714962" cy="1714962"/>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DDCC8-087C-418C-BB4F-F51E95DC09B5}">
      <dsp:nvSpPr>
        <dsp:cNvPr id="0" name=""/>
        <dsp:cNvSpPr/>
      </dsp:nvSpPr>
      <dsp:spPr>
        <a:xfrm>
          <a:off x="1605188" y="720018"/>
          <a:ext cx="790141" cy="790141"/>
        </a:xfrm>
        <a:prstGeom prst="ellipse">
          <a:avLst/>
        </a:prstGeom>
        <a:solidFill>
          <a:srgbClr val="4077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PBC</a:t>
          </a:r>
        </a:p>
      </dsp:txBody>
      <dsp:txXfrm>
        <a:off x="1720901" y="835731"/>
        <a:ext cx="558715" cy="558715"/>
      </dsp:txXfrm>
    </dsp:sp>
    <dsp:sp modelId="{DFC1BC1D-3D70-4A6E-94B3-4DF8C38720C6}">
      <dsp:nvSpPr>
        <dsp:cNvPr id="0" name=""/>
        <dsp:cNvSpPr/>
      </dsp:nvSpPr>
      <dsp:spPr>
        <a:xfrm>
          <a:off x="1723709" y="969"/>
          <a:ext cx="553098" cy="553098"/>
        </a:xfrm>
        <a:prstGeom prst="ellipse">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Staff</a:t>
          </a:r>
        </a:p>
      </dsp:txBody>
      <dsp:txXfrm>
        <a:off x="1804708" y="81968"/>
        <a:ext cx="391100" cy="391100"/>
      </dsp:txXfrm>
    </dsp:sp>
    <dsp:sp modelId="{B00A8F1D-2626-418F-A878-8D572DD1011C}">
      <dsp:nvSpPr>
        <dsp:cNvPr id="0" name=""/>
        <dsp:cNvSpPr/>
      </dsp:nvSpPr>
      <dsp:spPr>
        <a:xfrm>
          <a:off x="2561279" y="838539"/>
          <a:ext cx="553098" cy="553098"/>
        </a:xfrm>
        <a:prstGeom prst="ellipse">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Faculty</a:t>
          </a:r>
        </a:p>
      </dsp:txBody>
      <dsp:txXfrm>
        <a:off x="2642278" y="919538"/>
        <a:ext cx="391100" cy="391100"/>
      </dsp:txXfrm>
    </dsp:sp>
    <dsp:sp modelId="{57A9A60D-AFCD-4ADC-9BF4-6A85F290DC45}">
      <dsp:nvSpPr>
        <dsp:cNvPr id="0" name=""/>
        <dsp:cNvSpPr/>
      </dsp:nvSpPr>
      <dsp:spPr>
        <a:xfrm>
          <a:off x="1693112" y="1676109"/>
          <a:ext cx="614293" cy="5530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Students</a:t>
          </a:r>
        </a:p>
      </dsp:txBody>
      <dsp:txXfrm>
        <a:off x="1783073" y="1757108"/>
        <a:ext cx="434371" cy="391100"/>
      </dsp:txXfrm>
    </dsp:sp>
    <dsp:sp modelId="{BB816CE4-7C55-4B28-8721-97AF809277D9}">
      <dsp:nvSpPr>
        <dsp:cNvPr id="0" name=""/>
        <dsp:cNvSpPr/>
      </dsp:nvSpPr>
      <dsp:spPr>
        <a:xfrm>
          <a:off x="886139" y="838539"/>
          <a:ext cx="553098" cy="5530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t>Admini-strators</a:t>
          </a:r>
          <a:endParaRPr lang="en-US" sz="900" kern="1200" dirty="0"/>
        </a:p>
      </dsp:txBody>
      <dsp:txXfrm>
        <a:off x="967138" y="919538"/>
        <a:ext cx="391100" cy="3911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BF6E-D582-4028-8484-F6FACD079A76}">
      <dsp:nvSpPr>
        <dsp:cNvPr id="0" name=""/>
        <dsp:cNvSpPr/>
      </dsp:nvSpPr>
      <dsp:spPr>
        <a:xfrm>
          <a:off x="386512" y="162922"/>
          <a:ext cx="1453019" cy="1453019"/>
        </a:xfrm>
        <a:prstGeom prst="pie">
          <a:avLst>
            <a:gd name="adj1" fmla="val 162000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Faculty</a:t>
          </a:r>
        </a:p>
      </dsp:txBody>
      <dsp:txXfrm>
        <a:off x="1129628" y="431730"/>
        <a:ext cx="536233" cy="432446"/>
      </dsp:txXfrm>
    </dsp:sp>
    <dsp:sp modelId="{933F2844-68B5-475D-A1F9-75A1A9C1D0CA}">
      <dsp:nvSpPr>
        <dsp:cNvPr id="0" name=""/>
        <dsp:cNvSpPr/>
      </dsp:nvSpPr>
      <dsp:spPr>
        <a:xfrm>
          <a:off x="383529" y="168999"/>
          <a:ext cx="1453019" cy="1453019"/>
        </a:xfrm>
        <a:prstGeom prst="pie">
          <a:avLst>
            <a:gd name="adj1" fmla="val 0"/>
            <a:gd name="adj2" fmla="val 5400000"/>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Staff</a:t>
          </a:r>
        </a:p>
      </dsp:txBody>
      <dsp:txXfrm>
        <a:off x="1135986" y="921456"/>
        <a:ext cx="536233" cy="432446"/>
      </dsp:txXfrm>
    </dsp:sp>
    <dsp:sp modelId="{47CE68EF-BD0F-4CE6-8C29-BDFCFBAF4E03}">
      <dsp:nvSpPr>
        <dsp:cNvPr id="0" name=""/>
        <dsp:cNvSpPr/>
      </dsp:nvSpPr>
      <dsp:spPr>
        <a:xfrm>
          <a:off x="391245" y="168999"/>
          <a:ext cx="1453019" cy="1453019"/>
        </a:xfrm>
        <a:prstGeom prst="pie">
          <a:avLst>
            <a:gd name="adj1" fmla="val 5400000"/>
            <a:gd name="adj2" fmla="val 10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Students</a:t>
          </a:r>
        </a:p>
      </dsp:txBody>
      <dsp:txXfrm>
        <a:off x="555574" y="921456"/>
        <a:ext cx="536233" cy="432446"/>
      </dsp:txXfrm>
    </dsp:sp>
    <dsp:sp modelId="{E6F9113A-FB18-4A6E-970A-E9A5E910C243}">
      <dsp:nvSpPr>
        <dsp:cNvPr id="0" name=""/>
        <dsp:cNvSpPr/>
      </dsp:nvSpPr>
      <dsp:spPr>
        <a:xfrm>
          <a:off x="391274" y="168999"/>
          <a:ext cx="1453019" cy="1453019"/>
        </a:xfrm>
        <a:prstGeom prst="pie">
          <a:avLst>
            <a:gd name="adj1" fmla="val 108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Admini-strators</a:t>
          </a:r>
          <a:endParaRPr lang="en-US" sz="1100" kern="1200" dirty="0"/>
        </a:p>
      </dsp:txBody>
      <dsp:txXfrm>
        <a:off x="555603" y="437116"/>
        <a:ext cx="536233" cy="4324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62E9-CF4F-4821-A1E0-4531591503EB}">
      <dsp:nvSpPr>
        <dsp:cNvPr id="0" name=""/>
        <dsp:cNvSpPr/>
      </dsp:nvSpPr>
      <dsp:spPr>
        <a:xfrm>
          <a:off x="1142777" y="257607"/>
          <a:ext cx="1714962" cy="1714962"/>
        </a:xfrm>
        <a:prstGeom prst="blockArc">
          <a:avLst>
            <a:gd name="adj1" fmla="val 10800000"/>
            <a:gd name="adj2" fmla="val 1620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496740-CEA9-4643-B04C-31F2A474CEAF}">
      <dsp:nvSpPr>
        <dsp:cNvPr id="0" name=""/>
        <dsp:cNvSpPr/>
      </dsp:nvSpPr>
      <dsp:spPr>
        <a:xfrm>
          <a:off x="1142777" y="257607"/>
          <a:ext cx="1714962" cy="1714962"/>
        </a:xfrm>
        <a:prstGeom prst="blockArc">
          <a:avLst>
            <a:gd name="adj1" fmla="val 5400000"/>
            <a:gd name="adj2" fmla="val 1080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5709A-5AE2-4367-A957-06F7278804E1}">
      <dsp:nvSpPr>
        <dsp:cNvPr id="0" name=""/>
        <dsp:cNvSpPr/>
      </dsp:nvSpPr>
      <dsp:spPr>
        <a:xfrm>
          <a:off x="1142777" y="257607"/>
          <a:ext cx="1714962" cy="1714962"/>
        </a:xfrm>
        <a:prstGeom prst="blockArc">
          <a:avLst>
            <a:gd name="adj1" fmla="val 0"/>
            <a:gd name="adj2" fmla="val 54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FD4568-4A6C-4073-A420-34C056058A13}">
      <dsp:nvSpPr>
        <dsp:cNvPr id="0" name=""/>
        <dsp:cNvSpPr/>
      </dsp:nvSpPr>
      <dsp:spPr>
        <a:xfrm>
          <a:off x="1142777" y="257607"/>
          <a:ext cx="1714962" cy="1714962"/>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DDCC8-087C-418C-BB4F-F51E95DC09B5}">
      <dsp:nvSpPr>
        <dsp:cNvPr id="0" name=""/>
        <dsp:cNvSpPr/>
      </dsp:nvSpPr>
      <dsp:spPr>
        <a:xfrm>
          <a:off x="1605188" y="720018"/>
          <a:ext cx="790141" cy="7901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EAPC</a:t>
          </a:r>
        </a:p>
      </dsp:txBody>
      <dsp:txXfrm>
        <a:off x="1720901" y="835731"/>
        <a:ext cx="558715" cy="558715"/>
      </dsp:txXfrm>
    </dsp:sp>
    <dsp:sp modelId="{DFC1BC1D-3D70-4A6E-94B3-4DF8C38720C6}">
      <dsp:nvSpPr>
        <dsp:cNvPr id="0" name=""/>
        <dsp:cNvSpPr/>
      </dsp:nvSpPr>
      <dsp:spPr>
        <a:xfrm>
          <a:off x="1723709" y="969"/>
          <a:ext cx="553098" cy="553098"/>
        </a:xfrm>
        <a:prstGeom prst="ellipse">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Staff</a:t>
          </a:r>
        </a:p>
      </dsp:txBody>
      <dsp:txXfrm>
        <a:off x="1804708" y="81968"/>
        <a:ext cx="391100" cy="391100"/>
      </dsp:txXfrm>
    </dsp:sp>
    <dsp:sp modelId="{B00A8F1D-2626-418F-A878-8D572DD1011C}">
      <dsp:nvSpPr>
        <dsp:cNvPr id="0" name=""/>
        <dsp:cNvSpPr/>
      </dsp:nvSpPr>
      <dsp:spPr>
        <a:xfrm>
          <a:off x="2561279" y="838539"/>
          <a:ext cx="553098" cy="553098"/>
        </a:xfrm>
        <a:prstGeom prst="ellipse">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Faculty</a:t>
          </a:r>
        </a:p>
      </dsp:txBody>
      <dsp:txXfrm>
        <a:off x="2642278" y="919538"/>
        <a:ext cx="391100" cy="391100"/>
      </dsp:txXfrm>
    </dsp:sp>
    <dsp:sp modelId="{57A9A60D-AFCD-4ADC-9BF4-6A85F290DC45}">
      <dsp:nvSpPr>
        <dsp:cNvPr id="0" name=""/>
        <dsp:cNvSpPr/>
      </dsp:nvSpPr>
      <dsp:spPr>
        <a:xfrm>
          <a:off x="1693112" y="1676109"/>
          <a:ext cx="614293" cy="5530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Students</a:t>
          </a:r>
        </a:p>
      </dsp:txBody>
      <dsp:txXfrm>
        <a:off x="1783073" y="1757108"/>
        <a:ext cx="434371" cy="391100"/>
      </dsp:txXfrm>
    </dsp:sp>
    <dsp:sp modelId="{BB816CE4-7C55-4B28-8721-97AF809277D9}">
      <dsp:nvSpPr>
        <dsp:cNvPr id="0" name=""/>
        <dsp:cNvSpPr/>
      </dsp:nvSpPr>
      <dsp:spPr>
        <a:xfrm>
          <a:off x="886139" y="838539"/>
          <a:ext cx="553098" cy="5530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t>Admini-strators</a:t>
          </a:r>
          <a:endParaRPr lang="en-US" sz="900" kern="1200" dirty="0"/>
        </a:p>
      </dsp:txBody>
      <dsp:txXfrm>
        <a:off x="967138" y="919538"/>
        <a:ext cx="391100" cy="39110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0E1C3-B1E3-4EBB-9283-547CACFDB9B8}" type="datetimeFigureOut">
              <a:rPr lang="en-US" smtClean="0"/>
              <a:t>8/31/2026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1111B8-C54C-4634-A60C-CEF8B7628130}" type="slidenum">
              <a:rPr lang="en-US" smtClean="0"/>
              <a:t>‹#›</a:t>
            </a:fld>
            <a:endParaRPr lang="en-US"/>
          </a:p>
        </p:txBody>
      </p:sp>
    </p:spTree>
    <p:extLst>
      <p:ext uri="{BB962C8B-B14F-4D97-AF65-F5344CB8AC3E}">
        <p14:creationId xmlns:p14="http://schemas.microsoft.com/office/powerpoint/2010/main" val="347644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Manuel</a:t>
            </a:r>
            <a:endParaRPr/>
          </a:p>
        </p:txBody>
      </p:sp>
      <p:sp>
        <p:nvSpPr>
          <p:cNvPr id="138" name="Google Shape;13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363918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2A045AD-2E87-4601-A70F-348EA91CBE10}"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3691871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A045AD-2E87-4601-A70F-348EA91CBE10}"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1536496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A045AD-2E87-4601-A70F-348EA91CBE10}"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3827803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A045AD-2E87-4601-A70F-348EA91CBE10}"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271629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A045AD-2E87-4601-A70F-348EA91CBE10}"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4208863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2A045AD-2E87-4601-A70F-348EA91CBE10}"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1394645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2A045AD-2E87-4601-A70F-348EA91CBE10}" type="datetimeFigureOut">
              <a:rPr lang="en-US" smtClean="0"/>
              <a:t>8/31/2026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1038778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A045AD-2E87-4601-A70F-348EA91CBE10}" type="datetimeFigureOut">
              <a:rPr lang="en-US" smtClean="0"/>
              <a:t>8/31/2026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1218052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A045AD-2E87-4601-A70F-348EA91CBE10}" type="datetimeFigureOut">
              <a:rPr lang="en-US" smtClean="0"/>
              <a:t>8/31/2026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1401573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2A045AD-2E87-4601-A70F-348EA91CBE10}"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4083671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2A045AD-2E87-4601-A70F-348EA91CBE10}"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692565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045AD-2E87-4601-A70F-348EA91CBE10}" type="datetimeFigureOut">
              <a:rPr lang="en-US" smtClean="0"/>
              <a:t>8/31/2026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45DC6F-B65D-439A-9702-3C7E1C0DEA68}" type="slidenum">
              <a:rPr lang="en-US" smtClean="0"/>
              <a:t>‹#›</a:t>
            </a:fld>
            <a:endParaRPr lang="en-US"/>
          </a:p>
        </p:txBody>
      </p:sp>
    </p:spTree>
    <p:extLst>
      <p:ext uri="{BB962C8B-B14F-4D97-AF65-F5344CB8AC3E}">
        <p14:creationId xmlns:p14="http://schemas.microsoft.com/office/powerpoint/2010/main" val="3999881763"/>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anadacollege.edu/planningbudgetingcouncil/2023-24/pbc_bylaws_as_of_may_2024.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canadacollege.edu/planningbudgetingcouncil/2023-24/pbc_bylaws_as_of_may_2024.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canadacollege.edu/planningbudgetingcouncil/2023-24/pbc_bylaws_as_of_may_2024.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canadacollege.edu/planningbudgetingcouncil/2023-24/pbc_bylaws_as_of_may_2024.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canadacollege.edu/pgm/process.php"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canadacollege.edu/prie/canada-collaborates.php" TargetMode="External"/><Relationship Id="rId2" Type="http://schemas.openxmlformats.org/officeDocument/2006/relationships/hyperlink" Target="https://canadacollege.edu/plans/leadership-retreat.php" TargetMode="Externa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2" Type="http://schemas.openxmlformats.org/officeDocument/2006/relationships/hyperlink" Target="https://canadacollege.edu/programreview/index.ph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canadacollege.edu/programreview/timeline.php"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canadacollege.edu/pgm/staffing-replacement.php" TargetMode="External"/><Relationship Id="rId2" Type="http://schemas.openxmlformats.org/officeDocument/2006/relationships/hyperlink" Target="https://canadacollege.edu/pgm/staffing-new.php" TargetMode="External"/><Relationship Id="rId1" Type="http://schemas.openxmlformats.org/officeDocument/2006/relationships/slideLayout" Target="../slideLayouts/slideLayout2.xml"/><Relationship Id="rId4" Type="http://schemas.openxmlformats.org/officeDocument/2006/relationships/hyperlink" Target="https://canadacollege.edu/pgm/staffing-temporary.php"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canadacollege.edu/pgm/"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Layout" Target="../diagrams/layout1.xml"/><Relationship Id="rId21" Type="http://schemas.openxmlformats.org/officeDocument/2006/relationships/diagramColors" Target="../diagrams/colors4.xml"/><Relationship Id="rId7" Type="http://schemas.openxmlformats.org/officeDocument/2006/relationships/diagramData" Target="../diagrams/data2.xml"/><Relationship Id="rId12" Type="http://schemas.openxmlformats.org/officeDocument/2006/relationships/image" Target="../media/image4.png"/><Relationship Id="rId17" Type="http://schemas.microsoft.com/office/2007/relationships/diagramDrawing" Target="../diagrams/drawing3.xml"/><Relationship Id="rId2" Type="http://schemas.openxmlformats.org/officeDocument/2006/relationships/diagramData" Target="../diagrams/data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QuickStyle" Target="../diagrams/quickStyle3.xml"/><Relationship Id="rId10" Type="http://schemas.openxmlformats.org/officeDocument/2006/relationships/diagramColors" Target="../diagrams/colors2.xml"/><Relationship Id="rId19" Type="http://schemas.openxmlformats.org/officeDocument/2006/relationships/diagramLayout" Target="../diagrams/layout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9793" y="2185820"/>
            <a:ext cx="8991600" cy="1893242"/>
          </a:xfrm>
        </p:spPr>
        <p:txBody>
          <a:bodyPr>
            <a:noAutofit/>
          </a:bodyPr>
          <a:lstStyle/>
          <a:p>
            <a:pPr algn="ctr" rtl="0">
              <a:spcBef>
                <a:spcPts val="0"/>
              </a:spcBef>
              <a:spcAft>
                <a:spcPts val="0"/>
              </a:spcAft>
            </a:pPr>
            <a:r>
              <a:rPr lang="en-US" sz="4800" b="0" i="0" u="none" strike="noStrike" dirty="0">
                <a:solidFill>
                  <a:srgbClr val="000000"/>
                </a:solidFill>
                <a:effectLst/>
                <a:latin typeface="+mn-lt"/>
              </a:rPr>
              <a:t>Planning &amp; Budgeting Council</a:t>
            </a:r>
            <a:br>
              <a:rPr lang="en-US" sz="4800" b="0" i="0" u="none" strike="noStrike" dirty="0">
                <a:solidFill>
                  <a:srgbClr val="000000"/>
                </a:solidFill>
                <a:effectLst/>
                <a:latin typeface="+mn-lt"/>
              </a:rPr>
            </a:br>
            <a:r>
              <a:rPr lang="en-US" sz="4800" b="0" i="0" u="none" strike="noStrike" dirty="0">
                <a:solidFill>
                  <a:srgbClr val="000000"/>
                </a:solidFill>
                <a:effectLst/>
                <a:latin typeface="+mn-lt"/>
              </a:rPr>
              <a:t>Orientation</a:t>
            </a:r>
            <a:endParaRPr lang="en-US" sz="3600" b="1" dirty="0">
              <a:effectLst/>
              <a:latin typeface="+mn-lt"/>
            </a:endParaRPr>
          </a:p>
        </p:txBody>
      </p:sp>
      <p:sp>
        <p:nvSpPr>
          <p:cNvPr id="3" name="Subtitle 2"/>
          <p:cNvSpPr>
            <a:spLocks noGrp="1"/>
          </p:cNvSpPr>
          <p:nvPr>
            <p:ph type="subTitle" idx="1"/>
          </p:nvPr>
        </p:nvSpPr>
        <p:spPr>
          <a:xfrm>
            <a:off x="1425576" y="4349643"/>
            <a:ext cx="9440034" cy="3327064"/>
          </a:xfrm>
        </p:spPr>
        <p:txBody>
          <a:bodyPr>
            <a:normAutofit/>
          </a:bodyPr>
          <a:lstStyle/>
          <a:p>
            <a:r>
              <a:rPr lang="en-US" sz="2600" dirty="0">
                <a:solidFill>
                  <a:schemeClr val="tx1"/>
                </a:solidFill>
              </a:rPr>
              <a:t>PBC Co-Chairs:  Diana Tedone-Goldstone and Maria Huning</a:t>
            </a:r>
          </a:p>
          <a:p>
            <a:r>
              <a:rPr lang="en-US" sz="2600" dirty="0"/>
              <a:t>September 2, 2026</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0989" y="996176"/>
            <a:ext cx="2649208" cy="1189644"/>
          </a:xfrm>
          <a:prstGeom prst="rect">
            <a:avLst/>
          </a:prstGeom>
        </p:spPr>
      </p:pic>
      <p:sp>
        <p:nvSpPr>
          <p:cNvPr id="5" name="Frame 4">
            <a:extLst>
              <a:ext uri="{FF2B5EF4-FFF2-40B4-BE49-F238E27FC236}">
                <a16:creationId xmlns:a16="http://schemas.microsoft.com/office/drawing/2014/main" id="{F2E8533B-AAC1-4813-909B-A0763295C7CA}"/>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41920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3158" y="1449659"/>
            <a:ext cx="10131425" cy="4671818"/>
          </a:xfrm>
        </p:spPr>
        <p:txBody>
          <a:bodyPr>
            <a:noAutofit/>
          </a:bodyPr>
          <a:lstStyle/>
          <a:p>
            <a:pPr marL="45720" indent="0">
              <a:lnSpc>
                <a:spcPct val="100000"/>
              </a:lnSpc>
              <a:buNone/>
            </a:pPr>
            <a:r>
              <a:rPr lang="en-US" sz="1800" dirty="0"/>
              <a:t>The purpose of the Planning &amp; Budgeting Council is to advise and make recommendations to the President on matters pertaining to: </a:t>
            </a:r>
          </a:p>
          <a:p>
            <a:pPr marL="388620" indent="-342900">
              <a:lnSpc>
                <a:spcPct val="100000"/>
              </a:lnSpc>
              <a:spcBef>
                <a:spcPts val="600"/>
              </a:spcBef>
            </a:pPr>
            <a:r>
              <a:rPr lang="en-US" sz="1800" dirty="0"/>
              <a:t>Institutional priorities </a:t>
            </a:r>
          </a:p>
          <a:p>
            <a:pPr marL="388620" indent="-342900">
              <a:lnSpc>
                <a:spcPct val="100000"/>
              </a:lnSpc>
              <a:spcBef>
                <a:spcPts val="600"/>
              </a:spcBef>
            </a:pPr>
            <a:r>
              <a:rPr lang="en-US" sz="1800" dirty="0"/>
              <a:t>Policies and procedures </a:t>
            </a:r>
          </a:p>
          <a:p>
            <a:pPr marL="388620" indent="-342900">
              <a:lnSpc>
                <a:spcPct val="100000"/>
              </a:lnSpc>
              <a:spcBef>
                <a:spcPts val="600"/>
              </a:spcBef>
            </a:pPr>
            <a:r>
              <a:rPr lang="en-US" sz="1800" dirty="0"/>
              <a:t>Accreditation </a:t>
            </a:r>
          </a:p>
          <a:p>
            <a:pPr marL="388620" indent="-342900">
              <a:lnSpc>
                <a:spcPct val="100000"/>
              </a:lnSpc>
              <a:spcBef>
                <a:spcPts val="600"/>
              </a:spcBef>
            </a:pPr>
            <a:r>
              <a:rPr lang="en-US" sz="1800" dirty="0"/>
              <a:t>Program Review processes </a:t>
            </a:r>
          </a:p>
          <a:p>
            <a:pPr marL="388620" indent="-342900">
              <a:lnSpc>
                <a:spcPct val="100000"/>
              </a:lnSpc>
              <a:spcBef>
                <a:spcPts val="600"/>
              </a:spcBef>
            </a:pPr>
            <a:r>
              <a:rPr lang="en-US" sz="1800" dirty="0"/>
              <a:t>How to prioritize expenditures to advance the College goals </a:t>
            </a:r>
          </a:p>
          <a:p>
            <a:pPr marL="388620" indent="-342900">
              <a:lnSpc>
                <a:spcPct val="100000"/>
              </a:lnSpc>
              <a:spcBef>
                <a:spcPts val="600"/>
              </a:spcBef>
            </a:pPr>
            <a:r>
              <a:rPr lang="en-US" sz="1800" dirty="0"/>
              <a:t>Budget development </a:t>
            </a:r>
          </a:p>
          <a:p>
            <a:pPr marL="388620" indent="-342900">
              <a:lnSpc>
                <a:spcPct val="100000"/>
              </a:lnSpc>
              <a:spcBef>
                <a:spcPts val="600"/>
              </a:spcBef>
            </a:pPr>
            <a:r>
              <a:rPr lang="en-US" sz="1800" dirty="0"/>
              <a:t>College-wide planning </a:t>
            </a:r>
          </a:p>
          <a:p>
            <a:pPr marL="388620" indent="-342900">
              <a:lnSpc>
                <a:spcPct val="100000"/>
              </a:lnSpc>
              <a:spcBef>
                <a:spcPts val="600"/>
              </a:spcBef>
            </a:pPr>
            <a:r>
              <a:rPr lang="en-US" sz="1800" dirty="0"/>
              <a:t>Governance issues </a:t>
            </a:r>
          </a:p>
          <a:p>
            <a:pPr marL="388620" indent="-342900">
              <a:lnSpc>
                <a:spcPct val="100000"/>
              </a:lnSpc>
              <a:spcBef>
                <a:spcPts val="600"/>
              </a:spcBef>
            </a:pPr>
            <a:r>
              <a:rPr lang="en-US" sz="1800" dirty="0"/>
              <a:t>Issues regarding college facilities, maintenance, and operations </a:t>
            </a:r>
          </a:p>
          <a:p>
            <a:pPr marL="388620" indent="-342900">
              <a:lnSpc>
                <a:spcPct val="100000"/>
              </a:lnSpc>
              <a:spcBef>
                <a:spcPts val="600"/>
              </a:spcBef>
            </a:pPr>
            <a:r>
              <a:rPr lang="en-US" sz="1800" dirty="0"/>
              <a:t>Issues regarding campus climate </a:t>
            </a:r>
          </a:p>
          <a:p>
            <a:pPr marL="388620" indent="-342900">
              <a:lnSpc>
                <a:spcPct val="100000"/>
              </a:lnSpc>
              <a:spcBef>
                <a:spcPts val="600"/>
              </a:spcBef>
            </a:pPr>
            <a:r>
              <a:rPr lang="en-US" sz="1800" dirty="0"/>
              <a:t>Any other issue affecting the well-being of the College at large</a:t>
            </a:r>
          </a:p>
        </p:txBody>
      </p:sp>
      <p:sp>
        <p:nvSpPr>
          <p:cNvPr id="4" name="Title 1"/>
          <p:cNvSpPr>
            <a:spLocks noGrp="1"/>
          </p:cNvSpPr>
          <p:nvPr>
            <p:ph type="title"/>
          </p:nvPr>
        </p:nvSpPr>
        <p:spPr>
          <a:xfrm>
            <a:off x="1113158" y="685070"/>
            <a:ext cx="8911687" cy="764589"/>
          </a:xfrm>
        </p:spPr>
        <p:txBody>
          <a:bodyPr>
            <a:normAutofit/>
          </a:bodyPr>
          <a:lstStyle/>
          <a:p>
            <a:r>
              <a:rPr lang="en-US" b="1" dirty="0"/>
              <a:t>PBC Responsibilities</a:t>
            </a:r>
          </a:p>
        </p:txBody>
      </p:sp>
      <p:sp>
        <p:nvSpPr>
          <p:cNvPr id="5" name="Frame 4">
            <a:extLst>
              <a:ext uri="{FF2B5EF4-FFF2-40B4-BE49-F238E27FC236}">
                <a16:creationId xmlns:a16="http://schemas.microsoft.com/office/drawing/2014/main" id="{8612DFBE-0314-4A36-B975-50ED83371BD0}"/>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5B83D453-3EA1-48A1-8479-778BDA262857}"/>
              </a:ext>
            </a:extLst>
          </p:cNvPr>
          <p:cNvSpPr txBox="1"/>
          <p:nvPr/>
        </p:nvSpPr>
        <p:spPr>
          <a:xfrm>
            <a:off x="10206180" y="6282097"/>
            <a:ext cx="1246367" cy="369332"/>
          </a:xfrm>
          <a:prstGeom prst="rect">
            <a:avLst/>
          </a:prstGeom>
          <a:noFill/>
        </p:spPr>
        <p:txBody>
          <a:bodyPr wrap="none" rtlCol="0">
            <a:spAutoFit/>
          </a:bodyPr>
          <a:lstStyle/>
          <a:p>
            <a:r>
              <a:rPr lang="en-US" dirty="0">
                <a:hlinkClick r:id="rId2"/>
              </a:rPr>
              <a:t>PBC Bylaws</a:t>
            </a:r>
            <a:endParaRPr lang="en-US" dirty="0"/>
          </a:p>
        </p:txBody>
      </p:sp>
    </p:spTree>
    <p:extLst>
      <p:ext uri="{BB962C8B-B14F-4D97-AF65-F5344CB8AC3E}">
        <p14:creationId xmlns:p14="http://schemas.microsoft.com/office/powerpoint/2010/main" val="1545079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3158" y="685070"/>
            <a:ext cx="8911687" cy="764589"/>
          </a:xfrm>
        </p:spPr>
        <p:txBody>
          <a:bodyPr>
            <a:normAutofit/>
          </a:bodyPr>
          <a:lstStyle/>
          <a:p>
            <a:r>
              <a:rPr lang="en-US" b="1" dirty="0"/>
              <a:t>PBC Responsibilities:</a:t>
            </a:r>
          </a:p>
        </p:txBody>
      </p:sp>
      <p:sp>
        <p:nvSpPr>
          <p:cNvPr id="3" name="Content Placeholder 2"/>
          <p:cNvSpPr>
            <a:spLocks noGrp="1"/>
          </p:cNvSpPr>
          <p:nvPr>
            <p:ph idx="1"/>
          </p:nvPr>
        </p:nvSpPr>
        <p:spPr>
          <a:xfrm>
            <a:off x="1113158" y="1449658"/>
            <a:ext cx="10052179" cy="5075319"/>
          </a:xfrm>
        </p:spPr>
        <p:txBody>
          <a:bodyPr>
            <a:normAutofit fontScale="70000" lnSpcReduction="20000"/>
          </a:bodyPr>
          <a:lstStyle/>
          <a:p>
            <a:pPr marL="388620" indent="-342900">
              <a:lnSpc>
                <a:spcPct val="110000"/>
              </a:lnSpc>
            </a:pPr>
            <a:r>
              <a:rPr lang="en-US" sz="2400" dirty="0"/>
              <a:t>oversees and facilitates Cañada’s planning processes, including the Annual Strategic Plan, the Educational Master Plan</a:t>
            </a:r>
          </a:p>
          <a:p>
            <a:pPr marL="388620" indent="-342900">
              <a:lnSpc>
                <a:spcPct val="110000"/>
              </a:lnSpc>
            </a:pPr>
            <a:r>
              <a:rPr lang="en-US" sz="2400" dirty="0"/>
              <a:t>ensures that the Instructional Planning Council (IPC) and Student Services Planning Council (SSPC) implement annual cycles of Program Review as well as Student Learning Outcomes and Service Area Outcome assessments that allow for continuous improvement. </a:t>
            </a:r>
          </a:p>
          <a:p>
            <a:pPr marL="388620" indent="-342900">
              <a:lnSpc>
                <a:spcPct val="110000"/>
              </a:lnSpc>
            </a:pPr>
            <a:r>
              <a:rPr lang="en-US" sz="2400" dirty="0"/>
              <a:t>ensures that College Committees fulfill their responsibilities for shaping and implementing college plans related to their area of expertise (e.g., distance education, technology, </a:t>
            </a:r>
            <a:r>
              <a:rPr lang="en-US" sz="2400" dirty="0" err="1"/>
              <a:t>etc</a:t>
            </a:r>
            <a:r>
              <a:rPr lang="en-US" sz="2400" dirty="0"/>
              <a:t>).</a:t>
            </a:r>
          </a:p>
          <a:p>
            <a:pPr marL="388620" indent="-342900">
              <a:lnSpc>
                <a:spcPct val="110000"/>
              </a:lnSpc>
            </a:pPr>
            <a:r>
              <a:rPr lang="en-US" sz="2400" dirty="0"/>
              <a:t>establishes ad hoc work groups and subcommittees to address college planning needs and priorities. </a:t>
            </a:r>
          </a:p>
          <a:p>
            <a:pPr marL="388620" indent="-342900">
              <a:lnSpc>
                <a:spcPct val="110000"/>
              </a:lnSpc>
            </a:pPr>
            <a:r>
              <a:rPr lang="en-US" sz="2500" dirty="0"/>
              <a:t>serves as the College’s Accreditation Oversight Committee with particular focus on ensuring that the College meets all of the requirements and standards set by the Accrediting Commission for Community and Junior Colleges (ACCJC). </a:t>
            </a:r>
          </a:p>
          <a:p>
            <a:pPr marL="388620" indent="-342900">
              <a:lnSpc>
                <a:spcPct val="110000"/>
              </a:lnSpc>
            </a:pPr>
            <a:r>
              <a:rPr lang="en-US" sz="2500" dirty="0"/>
              <a:t>hosts regular presentations and discussions of the College budget. </a:t>
            </a:r>
          </a:p>
          <a:p>
            <a:pPr marL="388620" indent="-342900">
              <a:lnSpc>
                <a:spcPct val="110000"/>
              </a:lnSpc>
            </a:pPr>
            <a:r>
              <a:rPr lang="en-US" sz="2500" dirty="0"/>
              <a:t>reviews feedback on current budgeting processes and makes recommendations for improvement, such as the processes for requesting personnel and non-personnel items.</a:t>
            </a:r>
          </a:p>
          <a:p>
            <a:pPr marL="388620" indent="-342900">
              <a:lnSpc>
                <a:spcPct val="110000"/>
              </a:lnSpc>
            </a:pPr>
            <a:r>
              <a:rPr lang="en-US" sz="2400" dirty="0"/>
              <a:t>ensures the Office of Planning, Research, and Institutional Effectiveness (PRIE) conducts an annual evaluation of college participatory governance processes and makes recommendations for any areas identified for improvement.</a:t>
            </a:r>
          </a:p>
        </p:txBody>
      </p:sp>
      <p:sp>
        <p:nvSpPr>
          <p:cNvPr id="4" name="Frame 3">
            <a:extLst>
              <a:ext uri="{FF2B5EF4-FFF2-40B4-BE49-F238E27FC236}">
                <a16:creationId xmlns:a16="http://schemas.microsoft.com/office/drawing/2014/main" id="{D57876A5-98E5-4F48-88AB-2A600E1AF071}"/>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7EC76B9E-60B2-49C3-85F9-6D6237886309}"/>
              </a:ext>
            </a:extLst>
          </p:cNvPr>
          <p:cNvSpPr txBox="1"/>
          <p:nvPr/>
        </p:nvSpPr>
        <p:spPr>
          <a:xfrm>
            <a:off x="10206180" y="6282097"/>
            <a:ext cx="1246367" cy="369332"/>
          </a:xfrm>
          <a:prstGeom prst="rect">
            <a:avLst/>
          </a:prstGeom>
          <a:noFill/>
        </p:spPr>
        <p:txBody>
          <a:bodyPr wrap="none" rtlCol="0">
            <a:spAutoFit/>
          </a:bodyPr>
          <a:lstStyle/>
          <a:p>
            <a:r>
              <a:rPr lang="en-US" dirty="0">
                <a:hlinkClick r:id="rId2"/>
              </a:rPr>
              <a:t>PBC Bylaws</a:t>
            </a:r>
            <a:endParaRPr lang="en-US" dirty="0"/>
          </a:p>
        </p:txBody>
      </p:sp>
    </p:spTree>
    <p:extLst>
      <p:ext uri="{BB962C8B-B14F-4D97-AF65-F5344CB8AC3E}">
        <p14:creationId xmlns:p14="http://schemas.microsoft.com/office/powerpoint/2010/main" val="4291145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066" y="662539"/>
            <a:ext cx="10607040" cy="821101"/>
          </a:xfrm>
        </p:spPr>
        <p:txBody>
          <a:bodyPr>
            <a:normAutofit/>
          </a:bodyPr>
          <a:lstStyle/>
          <a:p>
            <a:r>
              <a:rPr lang="en-US" b="1" dirty="0"/>
              <a:t>Roles &amp; Responsibilities of all PBC members</a:t>
            </a:r>
          </a:p>
        </p:txBody>
      </p:sp>
      <p:sp>
        <p:nvSpPr>
          <p:cNvPr id="3" name="Content Placeholder 2"/>
          <p:cNvSpPr>
            <a:spLocks noGrp="1"/>
          </p:cNvSpPr>
          <p:nvPr>
            <p:ph idx="1"/>
          </p:nvPr>
        </p:nvSpPr>
        <p:spPr>
          <a:xfrm>
            <a:off x="1522102" y="1970772"/>
            <a:ext cx="9288967" cy="4038600"/>
          </a:xfrm>
        </p:spPr>
        <p:txBody>
          <a:bodyPr>
            <a:normAutofit/>
          </a:bodyPr>
          <a:lstStyle/>
          <a:p>
            <a:pPr marL="685800" indent="-685800"/>
            <a:r>
              <a:rPr lang="en-US" sz="2800" dirty="0"/>
              <a:t>Communicating</a:t>
            </a:r>
          </a:p>
          <a:p>
            <a:pPr marL="685800" indent="-685800"/>
            <a:r>
              <a:rPr lang="en-US" sz="2800" dirty="0"/>
              <a:t>Representing your constituency while keeping your “college-wide” hat on   </a:t>
            </a:r>
            <a:r>
              <a:rPr lang="en-US" sz="2800" dirty="0">
                <a:sym typeface="Wingdings" pitchFamily="2" charset="2"/>
              </a:rPr>
              <a:t></a:t>
            </a:r>
            <a:r>
              <a:rPr lang="en-US" sz="2800" dirty="0"/>
              <a:t>   wearing multiple hats!</a:t>
            </a:r>
          </a:p>
          <a:p>
            <a:pPr marL="685800" indent="-685800"/>
            <a:r>
              <a:rPr lang="en-US" sz="2800" dirty="0"/>
              <a:t>Honoring your responsibility for the overall well-being of the College as a whole</a:t>
            </a:r>
          </a:p>
          <a:p>
            <a:pPr marL="685800" indent="-685800"/>
            <a:r>
              <a:rPr lang="en-US" sz="2800" dirty="0"/>
              <a:t>Ultimately:  recommendations to President</a:t>
            </a:r>
          </a:p>
          <a:p>
            <a:endParaRPr lang="en-US" sz="2800" dirty="0"/>
          </a:p>
        </p:txBody>
      </p:sp>
      <p:sp>
        <p:nvSpPr>
          <p:cNvPr id="4" name="Frame 3">
            <a:extLst>
              <a:ext uri="{FF2B5EF4-FFF2-40B4-BE49-F238E27FC236}">
                <a16:creationId xmlns:a16="http://schemas.microsoft.com/office/drawing/2014/main" id="{1779339E-AE91-4F34-8954-59A4AB3CCFF6}"/>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5791693C-5B03-4741-8ED6-F4080881E737}"/>
              </a:ext>
            </a:extLst>
          </p:cNvPr>
          <p:cNvSpPr txBox="1"/>
          <p:nvPr/>
        </p:nvSpPr>
        <p:spPr>
          <a:xfrm>
            <a:off x="10206180" y="6282097"/>
            <a:ext cx="1246367" cy="369332"/>
          </a:xfrm>
          <a:prstGeom prst="rect">
            <a:avLst/>
          </a:prstGeom>
          <a:noFill/>
        </p:spPr>
        <p:txBody>
          <a:bodyPr wrap="none" rtlCol="0">
            <a:spAutoFit/>
          </a:bodyPr>
          <a:lstStyle/>
          <a:p>
            <a:r>
              <a:rPr lang="en-US" dirty="0">
                <a:hlinkClick r:id="rId2"/>
              </a:rPr>
              <a:t>PBC Bylaws</a:t>
            </a:r>
            <a:endParaRPr lang="en-US" dirty="0"/>
          </a:p>
        </p:txBody>
      </p:sp>
    </p:spTree>
    <p:extLst>
      <p:ext uri="{BB962C8B-B14F-4D97-AF65-F5344CB8AC3E}">
        <p14:creationId xmlns:p14="http://schemas.microsoft.com/office/powerpoint/2010/main" val="2018904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0062" y="1997688"/>
            <a:ext cx="10131425" cy="3649133"/>
          </a:xfrm>
        </p:spPr>
        <p:txBody>
          <a:bodyPr>
            <a:normAutofit/>
          </a:bodyPr>
          <a:lstStyle/>
          <a:p>
            <a:pPr marL="396875" indent="-350838"/>
            <a:r>
              <a:rPr lang="en-US" sz="2400" dirty="0"/>
              <a:t>Members will commit to attend and prepare for Planning &amp; Budget Council (PBC) meetings </a:t>
            </a:r>
          </a:p>
          <a:p>
            <a:pPr marL="396875" indent="-350838"/>
            <a:r>
              <a:rPr lang="en-US" sz="2400" dirty="0"/>
              <a:t>Members will notify co-chairs if unable to attend scheduled meetings </a:t>
            </a:r>
          </a:p>
          <a:p>
            <a:pPr marL="396875" indent="-350838"/>
            <a:r>
              <a:rPr lang="en-US" sz="2400" dirty="0"/>
              <a:t>Meetings will start on time </a:t>
            </a:r>
          </a:p>
          <a:p>
            <a:pPr marL="396875" indent="-350838"/>
            <a:r>
              <a:rPr lang="en-US" sz="2400" dirty="0"/>
              <a:t>Members will provide information to and solicit feedback from constituent groups.</a:t>
            </a:r>
          </a:p>
          <a:p>
            <a:pPr marL="396875" indent="-350838"/>
            <a:r>
              <a:rPr lang="en-US" sz="2400" dirty="0"/>
              <a:t>Members may be removed or asked to resign by consensus of the other members, after three (3) absences in one semester. </a:t>
            </a:r>
          </a:p>
        </p:txBody>
      </p:sp>
      <p:sp>
        <p:nvSpPr>
          <p:cNvPr id="5" name="Title 1"/>
          <p:cNvSpPr txBox="1">
            <a:spLocks/>
          </p:cNvSpPr>
          <p:nvPr/>
        </p:nvSpPr>
        <p:spPr>
          <a:xfrm>
            <a:off x="911027" y="752447"/>
            <a:ext cx="9835196" cy="76458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a:lnSpc>
                <a:spcPct val="90000"/>
              </a:lnSpc>
            </a:pPr>
            <a:r>
              <a:rPr lang="en-US" sz="4400" b="1" dirty="0">
                <a:solidFill>
                  <a:schemeClr val="tx1"/>
                </a:solidFill>
              </a:rPr>
              <a:t>PBC Members: expectations of service</a:t>
            </a:r>
          </a:p>
        </p:txBody>
      </p:sp>
      <p:sp>
        <p:nvSpPr>
          <p:cNvPr id="4" name="Frame 3">
            <a:extLst>
              <a:ext uri="{FF2B5EF4-FFF2-40B4-BE49-F238E27FC236}">
                <a16:creationId xmlns:a16="http://schemas.microsoft.com/office/drawing/2014/main" id="{BFE338D1-964C-4625-B17D-E8B9B25EDA10}"/>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81EA4BB1-ED36-4276-9DD0-00766BC4808D}"/>
              </a:ext>
            </a:extLst>
          </p:cNvPr>
          <p:cNvSpPr txBox="1"/>
          <p:nvPr/>
        </p:nvSpPr>
        <p:spPr>
          <a:xfrm>
            <a:off x="10206180" y="6282097"/>
            <a:ext cx="1246367" cy="369332"/>
          </a:xfrm>
          <a:prstGeom prst="rect">
            <a:avLst/>
          </a:prstGeom>
          <a:noFill/>
        </p:spPr>
        <p:txBody>
          <a:bodyPr wrap="none" rtlCol="0">
            <a:spAutoFit/>
          </a:bodyPr>
          <a:lstStyle/>
          <a:p>
            <a:r>
              <a:rPr lang="en-US" dirty="0">
                <a:hlinkClick r:id="rId2"/>
              </a:rPr>
              <a:t>PBC Bylaws</a:t>
            </a:r>
            <a:endParaRPr lang="en-US" dirty="0"/>
          </a:p>
        </p:txBody>
      </p:sp>
    </p:spTree>
    <p:extLst>
      <p:ext uri="{BB962C8B-B14F-4D97-AF65-F5344CB8AC3E}">
        <p14:creationId xmlns:p14="http://schemas.microsoft.com/office/powerpoint/2010/main" val="3207883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564" y="557381"/>
            <a:ext cx="11251014" cy="821101"/>
          </a:xfrm>
        </p:spPr>
        <p:txBody>
          <a:bodyPr>
            <a:noAutofit/>
          </a:bodyPr>
          <a:lstStyle/>
          <a:p>
            <a:r>
              <a:rPr lang="en-US" b="1" dirty="0"/>
              <a:t>Roles &amp; responsibilities of all College Committee members</a:t>
            </a:r>
          </a:p>
        </p:txBody>
      </p:sp>
      <p:sp>
        <p:nvSpPr>
          <p:cNvPr id="3" name="Content Placeholder 2"/>
          <p:cNvSpPr>
            <a:spLocks noGrp="1"/>
          </p:cNvSpPr>
          <p:nvPr>
            <p:ph idx="1"/>
          </p:nvPr>
        </p:nvSpPr>
        <p:spPr>
          <a:xfrm>
            <a:off x="1096771" y="1873585"/>
            <a:ext cx="10209315" cy="4427034"/>
          </a:xfrm>
        </p:spPr>
        <p:txBody>
          <a:bodyPr>
            <a:noAutofit/>
          </a:bodyPr>
          <a:lstStyle/>
          <a:p>
            <a:pPr marL="685800" indent="-685800"/>
            <a:r>
              <a:rPr lang="en-US" sz="2000" dirty="0"/>
              <a:t>Ensure balanced participation by all four campus constituencies</a:t>
            </a:r>
          </a:p>
          <a:p>
            <a:pPr marL="685800" indent="-685800"/>
            <a:r>
              <a:rPr lang="en-US" sz="2000" dirty="0"/>
              <a:t>Ensure participation of some issue-area experts from across the College and/or the District (as needed)</a:t>
            </a:r>
          </a:p>
          <a:p>
            <a:pPr marL="685800" indent="-685800"/>
            <a:r>
              <a:rPr lang="en-US" sz="2000" dirty="0"/>
              <a:t>Create (or update) Bylaws per PBC approved template</a:t>
            </a:r>
          </a:p>
          <a:p>
            <a:pPr marL="685800" indent="-685800"/>
            <a:r>
              <a:rPr lang="en-US" sz="2000" dirty="0"/>
              <a:t>Understand the changes approved by PBC regarding the role and responsibilities of all college-wide committees</a:t>
            </a:r>
          </a:p>
          <a:p>
            <a:pPr marL="685800" indent="-685800"/>
            <a:r>
              <a:rPr lang="en-US" sz="2000" dirty="0"/>
              <a:t>Review the Education Master Plan and Strategic Enrollment Management Plan to identify those aspects of each Plan for which the Committee should take responsibility</a:t>
            </a:r>
          </a:p>
          <a:p>
            <a:pPr marL="685800" indent="-685800"/>
            <a:r>
              <a:rPr lang="en-US" sz="2000" dirty="0"/>
              <a:t>Update or revise the Committee’s Plan and vet those changes with each Planning Council before coming to PBC for approval</a:t>
            </a:r>
          </a:p>
          <a:p>
            <a:pPr marL="685800" indent="-685800"/>
            <a:r>
              <a:rPr lang="en-US" sz="2000" dirty="0"/>
              <a:t>Monitor college-wide implementation of the Plan and report to PBC if progress is or is not being made (at least annually)</a:t>
            </a:r>
          </a:p>
          <a:p>
            <a:endParaRPr lang="en-US" sz="2400" dirty="0"/>
          </a:p>
        </p:txBody>
      </p:sp>
      <p:sp>
        <p:nvSpPr>
          <p:cNvPr id="4" name="Frame 3">
            <a:extLst>
              <a:ext uri="{FF2B5EF4-FFF2-40B4-BE49-F238E27FC236}">
                <a16:creationId xmlns:a16="http://schemas.microsoft.com/office/drawing/2014/main" id="{82132BDC-B5FA-4B53-BD82-FB004661156D}"/>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1EEF6275-4F06-45B1-AB95-74D245F334E8}"/>
              </a:ext>
            </a:extLst>
          </p:cNvPr>
          <p:cNvSpPr txBox="1"/>
          <p:nvPr/>
        </p:nvSpPr>
        <p:spPr>
          <a:xfrm>
            <a:off x="6095998" y="6294144"/>
            <a:ext cx="5735866" cy="461665"/>
          </a:xfrm>
          <a:prstGeom prst="rect">
            <a:avLst/>
          </a:prstGeom>
          <a:noFill/>
        </p:spPr>
        <p:txBody>
          <a:bodyPr wrap="none" rtlCol="0">
            <a:spAutoFit/>
          </a:bodyPr>
          <a:lstStyle/>
          <a:p>
            <a:r>
              <a:rPr lang="en-US" sz="1200" dirty="0"/>
              <a:t>Cañada’s Participatory Governance Manual: </a:t>
            </a:r>
            <a:r>
              <a:rPr lang="en-US" sz="1200" dirty="0">
                <a:hlinkClick r:id="rId2"/>
              </a:rPr>
              <a:t>https://canadacollege.edu/pgm/process.php</a:t>
            </a:r>
            <a:endParaRPr lang="en-US" sz="1200" dirty="0"/>
          </a:p>
          <a:p>
            <a:endParaRPr lang="en-US" sz="1200" dirty="0"/>
          </a:p>
        </p:txBody>
      </p:sp>
    </p:spTree>
    <p:extLst>
      <p:ext uri="{BB962C8B-B14F-4D97-AF65-F5344CB8AC3E}">
        <p14:creationId xmlns:p14="http://schemas.microsoft.com/office/powerpoint/2010/main" val="444608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Part 3: The College Planning &amp; Budgeting Cycle</a:t>
            </a:r>
          </a:p>
        </p:txBody>
      </p:sp>
      <p:sp>
        <p:nvSpPr>
          <p:cNvPr id="3" name="Content Placeholder 2"/>
          <p:cNvSpPr>
            <a:spLocks noGrp="1"/>
          </p:cNvSpPr>
          <p:nvPr>
            <p:ph idx="1"/>
          </p:nvPr>
        </p:nvSpPr>
        <p:spPr>
          <a:xfrm>
            <a:off x="2081559" y="2194828"/>
            <a:ext cx="8476716" cy="3223839"/>
          </a:xfrm>
        </p:spPr>
        <p:txBody>
          <a:bodyPr>
            <a:noAutofit/>
          </a:bodyPr>
          <a:lstStyle/>
          <a:p>
            <a:pPr lvl="1"/>
            <a:r>
              <a:rPr lang="en-US" sz="3200" dirty="0"/>
              <a:t>Integrated Planning and Budgeting Cycle</a:t>
            </a:r>
          </a:p>
          <a:p>
            <a:pPr lvl="1"/>
            <a:r>
              <a:rPr lang="en-US" sz="3200" dirty="0"/>
              <a:t>Program Review, Priority Setting and Resource Allocation</a:t>
            </a:r>
          </a:p>
          <a:p>
            <a:pPr lvl="1"/>
            <a:r>
              <a:rPr lang="en-US" sz="3200" dirty="0"/>
              <a:t>Basing decisions based on data</a:t>
            </a:r>
            <a:endParaRPr lang="en-US" sz="3200" b="1" dirty="0"/>
          </a:p>
        </p:txBody>
      </p:sp>
      <p:sp>
        <p:nvSpPr>
          <p:cNvPr id="4" name="Frame 3">
            <a:extLst>
              <a:ext uri="{FF2B5EF4-FFF2-40B4-BE49-F238E27FC236}">
                <a16:creationId xmlns:a16="http://schemas.microsoft.com/office/drawing/2014/main" id="{6DC4B130-A9C5-4D1B-8C32-F3D4926F5866}"/>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74555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7870" y="252248"/>
            <a:ext cx="11992303" cy="927538"/>
          </a:xfrm>
        </p:spPr>
        <p:txBody>
          <a:bodyPr>
            <a:normAutofit/>
          </a:bodyPr>
          <a:lstStyle/>
          <a:p>
            <a:pPr algn="ctr"/>
            <a:r>
              <a:rPr lang="en-US" sz="3200" dirty="0"/>
              <a:t>Annual Integrated Planning, Budgeting &amp; Evaluation Cycle</a:t>
            </a:r>
          </a:p>
        </p:txBody>
      </p:sp>
      <p:pic>
        <p:nvPicPr>
          <p:cNvPr id="5" name="Picture 4">
            <a:extLst>
              <a:ext uri="{FF2B5EF4-FFF2-40B4-BE49-F238E27FC236}">
                <a16:creationId xmlns:a16="http://schemas.microsoft.com/office/drawing/2014/main" id="{5A322847-2653-46EA-8A8C-2603DC1E379C}"/>
              </a:ext>
            </a:extLst>
          </p:cNvPr>
          <p:cNvPicPr>
            <a:picLocks noChangeAspect="1"/>
          </p:cNvPicPr>
          <p:nvPr/>
        </p:nvPicPr>
        <p:blipFill>
          <a:blip r:embed="rId2"/>
          <a:stretch>
            <a:fillRect/>
          </a:stretch>
        </p:blipFill>
        <p:spPr>
          <a:xfrm>
            <a:off x="0" y="385417"/>
            <a:ext cx="12192000" cy="6087165"/>
          </a:xfrm>
          <a:prstGeom prst="rect">
            <a:avLst/>
          </a:prstGeom>
        </p:spPr>
      </p:pic>
    </p:spTree>
    <p:extLst>
      <p:ext uri="{BB962C8B-B14F-4D97-AF65-F5344CB8AC3E}">
        <p14:creationId xmlns:p14="http://schemas.microsoft.com/office/powerpoint/2010/main" val="404511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A85EFC9F-5AF1-4F89-89E2-E291A6F68276}"/>
              </a:ext>
            </a:extLst>
          </p:cNvPr>
          <p:cNvCxnSpPr/>
          <p:nvPr/>
        </p:nvCxnSpPr>
        <p:spPr>
          <a:xfrm>
            <a:off x="10981266" y="2954867"/>
            <a:ext cx="355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 name="Table 7">
            <a:extLst>
              <a:ext uri="{FF2B5EF4-FFF2-40B4-BE49-F238E27FC236}">
                <a16:creationId xmlns:a16="http://schemas.microsoft.com/office/drawing/2014/main" id="{B7782F62-E8FB-47C0-9987-BDA88810EC27}"/>
              </a:ext>
            </a:extLst>
          </p:cNvPr>
          <p:cNvGraphicFramePr>
            <a:graphicFrameLocks noGrp="1"/>
          </p:cNvGraphicFramePr>
          <p:nvPr/>
        </p:nvGraphicFramePr>
        <p:xfrm>
          <a:off x="-8467" y="0"/>
          <a:ext cx="12200467" cy="6857999"/>
        </p:xfrm>
        <a:graphic>
          <a:graphicData uri="http://schemas.openxmlformats.org/drawingml/2006/table">
            <a:tbl>
              <a:tblPr firstRow="1" bandRow="1">
                <a:tableStyleId>{10A1B5D5-9B99-4C35-A422-299274C87663}</a:tableStyleId>
              </a:tblPr>
              <a:tblGrid>
                <a:gridCol w="3441348">
                  <a:extLst>
                    <a:ext uri="{9D8B030D-6E8A-4147-A177-3AD203B41FA5}">
                      <a16:colId xmlns:a16="http://schemas.microsoft.com/office/drawing/2014/main" val="2108463748"/>
                    </a:ext>
                  </a:extLst>
                </a:gridCol>
                <a:gridCol w="1174934">
                  <a:extLst>
                    <a:ext uri="{9D8B030D-6E8A-4147-A177-3AD203B41FA5}">
                      <a16:colId xmlns:a16="http://schemas.microsoft.com/office/drawing/2014/main" val="3211578179"/>
                    </a:ext>
                  </a:extLst>
                </a:gridCol>
                <a:gridCol w="1516837">
                  <a:extLst>
                    <a:ext uri="{9D8B030D-6E8A-4147-A177-3AD203B41FA5}">
                      <a16:colId xmlns:a16="http://schemas.microsoft.com/office/drawing/2014/main" val="3198063818"/>
                    </a:ext>
                  </a:extLst>
                </a:gridCol>
                <a:gridCol w="1516837">
                  <a:extLst>
                    <a:ext uri="{9D8B030D-6E8A-4147-A177-3AD203B41FA5}">
                      <a16:colId xmlns:a16="http://schemas.microsoft.com/office/drawing/2014/main" val="931738859"/>
                    </a:ext>
                  </a:extLst>
                </a:gridCol>
                <a:gridCol w="1516837">
                  <a:extLst>
                    <a:ext uri="{9D8B030D-6E8A-4147-A177-3AD203B41FA5}">
                      <a16:colId xmlns:a16="http://schemas.microsoft.com/office/drawing/2014/main" val="394953179"/>
                    </a:ext>
                  </a:extLst>
                </a:gridCol>
                <a:gridCol w="1516837">
                  <a:extLst>
                    <a:ext uri="{9D8B030D-6E8A-4147-A177-3AD203B41FA5}">
                      <a16:colId xmlns:a16="http://schemas.microsoft.com/office/drawing/2014/main" val="314511996"/>
                    </a:ext>
                  </a:extLst>
                </a:gridCol>
                <a:gridCol w="1516837">
                  <a:extLst>
                    <a:ext uri="{9D8B030D-6E8A-4147-A177-3AD203B41FA5}">
                      <a16:colId xmlns:a16="http://schemas.microsoft.com/office/drawing/2014/main" val="4172314921"/>
                    </a:ext>
                  </a:extLst>
                </a:gridCol>
              </a:tblGrid>
              <a:tr h="7025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lt1"/>
                          </a:solidFill>
                          <a:effectLst/>
                        </a:rPr>
                        <a:t>Cañada College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rPr>
                        <a:t>Strategic Planning Calendar</a:t>
                      </a:r>
                      <a:endParaRPr lang="en-US" sz="2000" b="1"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2022-23</a:t>
                      </a:r>
                      <a:endParaRPr lang="en-US" sz="2000"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2023-24</a:t>
                      </a:r>
                      <a:endParaRPr lang="en-US" sz="2000"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2024-25</a:t>
                      </a:r>
                      <a:endParaRPr lang="en-US" sz="2000"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2025-26</a:t>
                      </a:r>
                      <a:endParaRPr lang="en-US" sz="2000"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2026-27</a:t>
                      </a:r>
                      <a:endParaRPr lang="en-US" sz="2000"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2027-2028</a:t>
                      </a:r>
                      <a:endParaRPr lang="en-US" sz="2000" i="0" dirty="0">
                        <a:solidFill>
                          <a:schemeClr val="bg1"/>
                        </a:solidFill>
                      </a:endParaRPr>
                    </a:p>
                  </a:txBody>
                  <a:tcPr anchor="ctr">
                    <a:solidFill>
                      <a:srgbClr val="006342"/>
                    </a:solidFill>
                  </a:tcPr>
                </a:tc>
                <a:extLst>
                  <a:ext uri="{0D108BD9-81ED-4DB2-BD59-A6C34878D82A}">
                    <a16:rowId xmlns:a16="http://schemas.microsoft.com/office/drawing/2014/main" val="2098446373"/>
                  </a:ext>
                </a:extLst>
              </a:tr>
              <a:tr h="993331">
                <a:tc>
                  <a:txBody>
                    <a:bodyPr/>
                    <a:lstStyle/>
                    <a:p>
                      <a:r>
                        <a:rPr lang="en-US" sz="1800" b="1" dirty="0">
                          <a:solidFill>
                            <a:schemeClr val="bg1"/>
                          </a:solidFill>
                        </a:rPr>
                        <a:t>Educational Master Plan 2022-27</a:t>
                      </a:r>
                    </a:p>
                  </a:txBody>
                  <a:tcPr anchor="ctr">
                    <a:solidFill>
                      <a:srgbClr val="006658"/>
                    </a:solidFill>
                  </a:tcPr>
                </a:tc>
                <a:tc>
                  <a:txBody>
                    <a:bodyPr/>
                    <a:lstStyle/>
                    <a:p>
                      <a:pPr algn="ctr"/>
                      <a:r>
                        <a:rPr lang="en-US" b="1" dirty="0">
                          <a:solidFill>
                            <a:schemeClr val="bg1"/>
                          </a:solidFill>
                        </a:rPr>
                        <a:t>Year 1</a:t>
                      </a:r>
                      <a:endParaRPr lang="en-US" b="1" i="0" dirty="0">
                        <a:solidFill>
                          <a:schemeClr val="bg1"/>
                        </a:solidFill>
                      </a:endParaRPr>
                    </a:p>
                  </a:txBody>
                  <a:tcPr anchor="ctr">
                    <a:solidFill>
                      <a:srgbClr val="006658"/>
                    </a:solidFill>
                  </a:tcPr>
                </a:tc>
                <a:tc>
                  <a:txBody>
                    <a:bodyPr/>
                    <a:lstStyle/>
                    <a:p>
                      <a:pPr algn="ctr"/>
                      <a:r>
                        <a:rPr lang="en-US" b="1" dirty="0">
                          <a:solidFill>
                            <a:schemeClr val="bg1"/>
                          </a:solidFill>
                        </a:rPr>
                        <a:t>Year 2</a:t>
                      </a:r>
                      <a:endParaRPr lang="en-US" b="1" i="0" dirty="0">
                        <a:solidFill>
                          <a:schemeClr val="bg1"/>
                        </a:solidFill>
                      </a:endParaRPr>
                    </a:p>
                  </a:txBody>
                  <a:tcPr anchor="ctr">
                    <a:solidFill>
                      <a:srgbClr val="006658"/>
                    </a:solidFill>
                  </a:tcPr>
                </a:tc>
                <a:tc>
                  <a:txBody>
                    <a:bodyPr/>
                    <a:lstStyle/>
                    <a:p>
                      <a:pPr algn="ctr"/>
                      <a:r>
                        <a:rPr lang="en-US" b="1" dirty="0">
                          <a:solidFill>
                            <a:schemeClr val="bg1"/>
                          </a:solidFill>
                        </a:rPr>
                        <a:t>Year 3</a:t>
                      </a:r>
                      <a:endParaRPr lang="en-US" b="1" i="0" dirty="0">
                        <a:solidFill>
                          <a:schemeClr val="bg1"/>
                        </a:solidFill>
                      </a:endParaRPr>
                    </a:p>
                  </a:txBody>
                  <a:tcPr anchor="ctr">
                    <a:solidFill>
                      <a:srgbClr val="006658"/>
                    </a:solidFill>
                  </a:tcPr>
                </a:tc>
                <a:tc>
                  <a:txBody>
                    <a:bodyPr/>
                    <a:lstStyle/>
                    <a:p>
                      <a:pPr algn="ctr"/>
                      <a:r>
                        <a:rPr lang="en-US" b="1" dirty="0">
                          <a:solidFill>
                            <a:schemeClr val="bg1"/>
                          </a:solidFill>
                        </a:rPr>
                        <a:t>Year 4</a:t>
                      </a:r>
                      <a:endParaRPr lang="en-US" b="1" i="0" dirty="0">
                        <a:solidFill>
                          <a:schemeClr val="bg1"/>
                        </a:solidFill>
                      </a:endParaRPr>
                    </a:p>
                  </a:txBody>
                  <a:tcPr anchor="ctr">
                    <a:solidFill>
                      <a:srgbClr val="006658"/>
                    </a:solidFill>
                  </a:tcPr>
                </a:tc>
                <a:tc>
                  <a:txBody>
                    <a:bodyPr/>
                    <a:lstStyle/>
                    <a:p>
                      <a:pPr algn="ctr"/>
                      <a:r>
                        <a:rPr lang="en-US" b="1" dirty="0">
                          <a:solidFill>
                            <a:schemeClr val="bg1"/>
                          </a:solidFill>
                        </a:rPr>
                        <a:t>Year 5</a:t>
                      </a:r>
                      <a:endParaRPr lang="en-US" b="1" i="0" dirty="0">
                        <a:solidFill>
                          <a:schemeClr val="bg1"/>
                        </a:solidFill>
                      </a:endParaRPr>
                    </a:p>
                  </a:txBody>
                  <a:tcPr anchor="ctr">
                    <a:solidFill>
                      <a:srgbClr val="006658"/>
                    </a:solidFill>
                  </a:tcPr>
                </a:tc>
                <a:tc>
                  <a:txBody>
                    <a:bodyPr/>
                    <a:lstStyle/>
                    <a:p>
                      <a:pPr algn="ctr"/>
                      <a:r>
                        <a:rPr lang="en-US" dirty="0">
                          <a:solidFill>
                            <a:schemeClr val="bg1"/>
                          </a:solidFill>
                        </a:rPr>
                        <a:t>EMP Planning Year</a:t>
                      </a:r>
                      <a:endParaRPr lang="en-US" i="0" dirty="0">
                        <a:solidFill>
                          <a:schemeClr val="bg1"/>
                        </a:solidFill>
                      </a:endParaRPr>
                    </a:p>
                  </a:txBody>
                  <a:tcPr anchor="ctr">
                    <a:solidFill>
                      <a:srgbClr val="006658"/>
                    </a:solidFill>
                  </a:tcPr>
                </a:tc>
                <a:extLst>
                  <a:ext uri="{0D108BD9-81ED-4DB2-BD59-A6C34878D82A}">
                    <a16:rowId xmlns:a16="http://schemas.microsoft.com/office/drawing/2014/main" val="770081816"/>
                  </a:ext>
                </a:extLst>
              </a:tr>
              <a:tr h="370011">
                <a:tc>
                  <a:txBody>
                    <a:bodyPr/>
                    <a:lstStyle/>
                    <a:p>
                      <a:pPr algn="r"/>
                      <a:r>
                        <a:rPr lang="en-US" sz="1800" b="0" dirty="0">
                          <a:solidFill>
                            <a:schemeClr val="tx1"/>
                          </a:solidFill>
                        </a:rPr>
                        <a:t>Committee Plans:</a:t>
                      </a:r>
                      <a:endParaRPr lang="en-US" sz="1800" b="0" i="1" dirty="0">
                        <a:solidFill>
                          <a:schemeClr val="tx1"/>
                        </a:solidFill>
                      </a:endParaRPr>
                    </a:p>
                  </a:txBody>
                  <a:tcPr anchor="ctr"/>
                </a:tc>
                <a:tc gridSpan="6">
                  <a:txBody>
                    <a:bodyPr/>
                    <a:lstStyle/>
                    <a:p>
                      <a:endParaRPr lang="en-US" i="0" dirty="0"/>
                    </a:p>
                  </a:txBody>
                  <a:tcPr anchor="ctr"/>
                </a:tc>
                <a:tc hMerge="1">
                  <a:txBody>
                    <a:bodyPr/>
                    <a:lstStyle/>
                    <a:p>
                      <a:pPr algn="ctr"/>
                      <a:endParaRPr lang="en-US" i="0" dirty="0"/>
                    </a:p>
                  </a:txBody>
                  <a:tcPr anchor="ctr"/>
                </a:tc>
                <a:tc hMerge="1">
                  <a:txBody>
                    <a:bodyPr/>
                    <a:lstStyle/>
                    <a:p>
                      <a:pPr algn="ctr"/>
                      <a:endParaRPr lang="en-US" sz="1400" i="0" dirty="0"/>
                    </a:p>
                  </a:txBody>
                  <a:tcPr anchor="ctr"/>
                </a:tc>
                <a:tc hMerge="1">
                  <a:txBody>
                    <a:bodyPr/>
                    <a:lstStyle/>
                    <a:p>
                      <a:pPr algn="ctr"/>
                      <a:endParaRPr lang="en-US" sz="1400" i="0" dirty="0"/>
                    </a:p>
                  </a:txBody>
                  <a:tcPr anchor="ctr"/>
                </a:tc>
                <a:tc hMerge="1">
                  <a:txBody>
                    <a:bodyPr/>
                    <a:lstStyle/>
                    <a:p>
                      <a:pPr algn="ctr"/>
                      <a:endParaRPr lang="en-US" sz="1400" i="0" dirty="0"/>
                    </a:p>
                  </a:txBody>
                  <a:tcPr anchor="ctr"/>
                </a:tc>
                <a:tc hMerge="1">
                  <a:txBody>
                    <a:bodyPr/>
                    <a:lstStyle/>
                    <a:p>
                      <a:pPr algn="ctr"/>
                      <a:endParaRPr lang="en-US" sz="1400" i="0" dirty="0"/>
                    </a:p>
                  </a:txBody>
                  <a:tcPr anchor="ctr"/>
                </a:tc>
                <a:extLst>
                  <a:ext uri="{0D108BD9-81ED-4DB2-BD59-A6C34878D82A}">
                    <a16:rowId xmlns:a16="http://schemas.microsoft.com/office/drawing/2014/main" val="55813967"/>
                  </a:ext>
                </a:extLst>
              </a:tr>
              <a:tr h="599013">
                <a:tc>
                  <a:txBody>
                    <a:bodyPr/>
                    <a:lstStyle/>
                    <a:p>
                      <a:pPr algn="r"/>
                      <a:r>
                        <a:rPr lang="en-US" sz="1400" b="0" dirty="0">
                          <a:solidFill>
                            <a:schemeClr val="tx1"/>
                          </a:solidFill>
                        </a:rPr>
                        <a:t>Distance Education Plan</a:t>
                      </a:r>
                    </a:p>
                  </a:txBody>
                  <a:tcPr anchor="ctr"/>
                </a:tc>
                <a:tc>
                  <a:txBody>
                    <a:bodyPr/>
                    <a:lstStyle/>
                    <a:p>
                      <a:endParaRPr lang="en-US" i="0" dirty="0"/>
                    </a:p>
                  </a:txBody>
                  <a:tcPr anchor="ctr"/>
                </a:tc>
                <a:tc>
                  <a:txBody>
                    <a:bodyPr/>
                    <a:lstStyle/>
                    <a:p>
                      <a:pPr algn="ctr"/>
                      <a:endParaRPr lang="en-US" i="0" dirty="0"/>
                    </a:p>
                  </a:txBody>
                  <a:tcPr anchor="ctr"/>
                </a:tc>
                <a:tc>
                  <a:txBody>
                    <a:bodyPr/>
                    <a:lstStyle/>
                    <a:p>
                      <a:pPr algn="ctr"/>
                      <a:r>
                        <a:rPr lang="en-US" sz="1400" dirty="0"/>
                        <a:t>Year 1</a:t>
                      </a:r>
                      <a:endParaRPr lang="en-US" sz="1400" i="0" dirty="0"/>
                    </a:p>
                  </a:txBody>
                  <a:tcPr anchor="ctr"/>
                </a:tc>
                <a:tc>
                  <a:txBody>
                    <a:bodyPr/>
                    <a:lstStyle/>
                    <a:p>
                      <a:pPr algn="ctr"/>
                      <a:r>
                        <a:rPr lang="en-US" sz="1400" dirty="0"/>
                        <a:t>Year 2</a:t>
                      </a:r>
                      <a:endParaRPr lang="en-US" sz="1400" i="0" dirty="0"/>
                    </a:p>
                  </a:txBody>
                  <a:tcPr anchor="ctr"/>
                </a:tc>
                <a:tc>
                  <a:txBody>
                    <a:bodyPr/>
                    <a:lstStyle/>
                    <a:p>
                      <a:pPr algn="ctr"/>
                      <a:r>
                        <a:rPr lang="en-US" sz="1400" dirty="0"/>
                        <a:t>Year 3</a:t>
                      </a:r>
                      <a:endParaRPr lang="en-US" sz="1400" i="0" dirty="0"/>
                    </a:p>
                  </a:txBody>
                  <a:tcPr anchor="ctr"/>
                </a:tc>
                <a:tc>
                  <a:txBody>
                    <a:bodyPr/>
                    <a:lstStyle/>
                    <a:p>
                      <a:pPr algn="ctr"/>
                      <a:endParaRPr lang="en-US" sz="1400" i="0" dirty="0"/>
                    </a:p>
                  </a:txBody>
                  <a:tcPr anchor="ctr"/>
                </a:tc>
                <a:extLst>
                  <a:ext uri="{0D108BD9-81ED-4DB2-BD59-A6C34878D82A}">
                    <a16:rowId xmlns:a16="http://schemas.microsoft.com/office/drawing/2014/main" val="1212856393"/>
                  </a:ext>
                </a:extLst>
              </a:tr>
              <a:tr h="599013">
                <a:tc>
                  <a:txBody>
                    <a:bodyPr/>
                    <a:lstStyle/>
                    <a:p>
                      <a:pPr algn="r"/>
                      <a:r>
                        <a:rPr lang="en-US" sz="1400" b="0" dirty="0">
                          <a:solidFill>
                            <a:schemeClr val="tx1"/>
                          </a:solidFill>
                        </a:rPr>
                        <a:t>Facilities Master Plan (District)</a:t>
                      </a:r>
                    </a:p>
                  </a:txBody>
                  <a:tcPr anchor="ctr"/>
                </a:tc>
                <a:tc>
                  <a:txBody>
                    <a:bodyPr/>
                    <a:lstStyle/>
                    <a:p>
                      <a:pPr algn="ctr"/>
                      <a:r>
                        <a:rPr lang="en-US" sz="1400" dirty="0"/>
                        <a:t>Year 1</a:t>
                      </a:r>
                      <a:endParaRPr lang="en-US" sz="1400" i="1" dirty="0"/>
                    </a:p>
                  </a:txBody>
                  <a:tcPr anchor="ctr"/>
                </a:tc>
                <a:tc>
                  <a:txBody>
                    <a:bodyPr/>
                    <a:lstStyle/>
                    <a:p>
                      <a:pPr algn="ctr"/>
                      <a:r>
                        <a:rPr lang="en-US" sz="1400" dirty="0"/>
                        <a:t>Year 2</a:t>
                      </a:r>
                      <a:endParaRPr lang="en-US" sz="1400" i="1" dirty="0"/>
                    </a:p>
                  </a:txBody>
                  <a:tcPr anchor="ctr"/>
                </a:tc>
                <a:tc>
                  <a:txBody>
                    <a:bodyPr/>
                    <a:lstStyle/>
                    <a:p>
                      <a:pPr algn="ctr"/>
                      <a:r>
                        <a:rPr lang="en-US" sz="1400" dirty="0"/>
                        <a:t>Year 3</a:t>
                      </a:r>
                      <a:endParaRPr lang="en-US" sz="1400" i="1" dirty="0"/>
                    </a:p>
                  </a:txBody>
                  <a:tcPr anchor="ctr"/>
                </a:tc>
                <a:tc gridSpan="3">
                  <a:txBody>
                    <a:bodyPr/>
                    <a:lstStyle/>
                    <a:p>
                      <a:pPr algn="ctr"/>
                      <a:r>
                        <a:rPr lang="en-US" sz="1400" kern="1200" dirty="0">
                          <a:solidFill>
                            <a:schemeClr val="dk1"/>
                          </a:solidFill>
                        </a:rPr>
                        <a:t>Plan Amendment (2025-30) </a:t>
                      </a:r>
                      <a:endParaRPr lang="en-US" sz="1400" kern="1200" dirty="0">
                        <a:solidFill>
                          <a:schemeClr val="dk1"/>
                        </a:solidFill>
                        <a:latin typeface="+mn-lt"/>
                        <a:ea typeface="+mn-ea"/>
                        <a:cs typeface="+mn-cs"/>
                      </a:endParaRPr>
                    </a:p>
                  </a:txBody>
                  <a:tcPr anchor="ctr"/>
                </a:tc>
                <a:tc hMerge="1">
                  <a:txBody>
                    <a:bodyPr/>
                    <a:lstStyle/>
                    <a:p>
                      <a:endParaRPr lang="en-US" i="0" dirty="0"/>
                    </a:p>
                  </a:txBody>
                  <a:tcPr anchor="ctr"/>
                </a:tc>
                <a:tc hMerge="1">
                  <a:txBody>
                    <a:bodyPr/>
                    <a:lstStyle/>
                    <a:p>
                      <a:endParaRPr lang="en-US" i="0" dirty="0"/>
                    </a:p>
                  </a:txBody>
                  <a:tcPr anchor="ctr"/>
                </a:tc>
                <a:extLst>
                  <a:ext uri="{0D108BD9-81ED-4DB2-BD59-A6C34878D82A}">
                    <a16:rowId xmlns:a16="http://schemas.microsoft.com/office/drawing/2014/main" val="1646820905"/>
                  </a:ext>
                </a:extLst>
              </a:tr>
              <a:tr h="599013">
                <a:tc>
                  <a:txBody>
                    <a:bodyPr/>
                    <a:lstStyle/>
                    <a:p>
                      <a:pPr algn="r"/>
                      <a:r>
                        <a:rPr lang="en-US" sz="1400" b="0" dirty="0">
                          <a:solidFill>
                            <a:schemeClr val="tx1"/>
                          </a:solidFill>
                        </a:rPr>
                        <a:t>Professional Development Plan</a:t>
                      </a:r>
                    </a:p>
                  </a:txBody>
                  <a:tcPr anchor="ctr"/>
                </a:tc>
                <a:tc>
                  <a:txBody>
                    <a:bodyPr/>
                    <a:lstStyle/>
                    <a:p>
                      <a:endParaRPr lang="en-US" i="0" dirty="0"/>
                    </a:p>
                  </a:txBody>
                  <a:tcPr anchor="ctr"/>
                </a:tc>
                <a:tc>
                  <a:txBody>
                    <a:bodyPr/>
                    <a:lstStyle/>
                    <a:p>
                      <a:pPr algn="ctr"/>
                      <a:endParaRPr lang="en-US" i="0" dirty="0"/>
                    </a:p>
                  </a:txBody>
                  <a:tcPr anchor="ctr"/>
                </a:tc>
                <a:tc>
                  <a:txBody>
                    <a:bodyPr/>
                    <a:lstStyle/>
                    <a:p>
                      <a:pPr algn="ctr"/>
                      <a:r>
                        <a:rPr lang="en-US" sz="1400" dirty="0"/>
                        <a:t>Year 1</a:t>
                      </a:r>
                      <a:endParaRPr lang="en-US" sz="1400" i="1" dirty="0"/>
                    </a:p>
                  </a:txBody>
                  <a:tcPr anchor="ctr"/>
                </a:tc>
                <a:tc>
                  <a:txBody>
                    <a:bodyPr/>
                    <a:lstStyle/>
                    <a:p>
                      <a:pPr algn="ctr"/>
                      <a:r>
                        <a:rPr lang="en-US" sz="1400" dirty="0"/>
                        <a:t>Year 2</a:t>
                      </a:r>
                      <a:endParaRPr lang="en-US" sz="1400" i="1" dirty="0"/>
                    </a:p>
                  </a:txBody>
                  <a:tcPr anchor="ctr"/>
                </a:tc>
                <a:tc>
                  <a:txBody>
                    <a:bodyPr/>
                    <a:lstStyle/>
                    <a:p>
                      <a:pPr algn="ctr"/>
                      <a:r>
                        <a:rPr lang="en-US" sz="1400" dirty="0"/>
                        <a:t>Year 3</a:t>
                      </a:r>
                      <a:endParaRPr lang="en-US" sz="1400" i="1" dirty="0"/>
                    </a:p>
                  </a:txBody>
                  <a:tcPr anchor="ctr"/>
                </a:tc>
                <a:tc>
                  <a:txBody>
                    <a:bodyPr/>
                    <a:lstStyle/>
                    <a:p>
                      <a:endParaRPr lang="en-US" i="0" dirty="0"/>
                    </a:p>
                  </a:txBody>
                  <a:tcPr anchor="ctr"/>
                </a:tc>
                <a:extLst>
                  <a:ext uri="{0D108BD9-81ED-4DB2-BD59-A6C34878D82A}">
                    <a16:rowId xmlns:a16="http://schemas.microsoft.com/office/drawing/2014/main" val="1719603675"/>
                  </a:ext>
                </a:extLst>
              </a:tr>
              <a:tr h="599013">
                <a:tc>
                  <a:txBody>
                    <a:bodyPr/>
                    <a:lstStyle/>
                    <a:p>
                      <a:pPr algn="r"/>
                      <a:r>
                        <a:rPr lang="en-US" sz="1400" b="0" dirty="0">
                          <a:solidFill>
                            <a:schemeClr val="tx1"/>
                          </a:solidFill>
                        </a:rPr>
                        <a:t>Strategic Enrollment Management Plan</a:t>
                      </a:r>
                    </a:p>
                  </a:txBody>
                  <a:tcPr anchor="ctr"/>
                </a:tc>
                <a:tc>
                  <a:txBody>
                    <a:bodyPr/>
                    <a:lstStyle/>
                    <a:p>
                      <a:endParaRPr lang="en-US" i="0" dirty="0"/>
                    </a:p>
                  </a:txBody>
                  <a:tcPr anchor="ctr"/>
                </a:tc>
                <a:tc>
                  <a:txBody>
                    <a:bodyPr/>
                    <a:lstStyle/>
                    <a:p>
                      <a:pPr algn="ctr"/>
                      <a:r>
                        <a:rPr lang="en-US" sz="1400" dirty="0"/>
                        <a:t>Year 1</a:t>
                      </a:r>
                      <a:endParaRPr lang="en-US" sz="1400" i="1" dirty="0"/>
                    </a:p>
                  </a:txBody>
                  <a:tcPr anchor="ctr"/>
                </a:tc>
                <a:tc>
                  <a:txBody>
                    <a:bodyPr/>
                    <a:lstStyle/>
                    <a:p>
                      <a:pPr algn="ctr"/>
                      <a:r>
                        <a:rPr lang="en-US" sz="1400" dirty="0"/>
                        <a:t>Year 2</a:t>
                      </a:r>
                      <a:endParaRPr lang="en-US" sz="1400" i="1" dirty="0"/>
                    </a:p>
                  </a:txBody>
                  <a:tcPr anchor="ctr"/>
                </a:tc>
                <a:tc>
                  <a:txBody>
                    <a:bodyPr/>
                    <a:lstStyle/>
                    <a:p>
                      <a:pPr algn="ctr"/>
                      <a:r>
                        <a:rPr lang="en-US" sz="1400" dirty="0"/>
                        <a:t>Year 3</a:t>
                      </a:r>
                      <a:endParaRPr lang="en-US" sz="1400" i="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completed</a:t>
                      </a:r>
                      <a:endParaRPr lang="en-US" sz="1400" i="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completed</a:t>
                      </a:r>
                      <a:endParaRPr lang="en-US" sz="1400" i="0" dirty="0"/>
                    </a:p>
                  </a:txBody>
                  <a:tcPr anchor="ctr"/>
                </a:tc>
                <a:extLst>
                  <a:ext uri="{0D108BD9-81ED-4DB2-BD59-A6C34878D82A}">
                    <a16:rowId xmlns:a16="http://schemas.microsoft.com/office/drawing/2014/main" val="2299932252"/>
                  </a:ext>
                </a:extLst>
              </a:tr>
              <a:tr h="599013">
                <a:tc>
                  <a:txBody>
                    <a:bodyPr/>
                    <a:lstStyle/>
                    <a:p>
                      <a:pPr algn="r"/>
                      <a:r>
                        <a:rPr lang="en-US" sz="1400" b="0" dirty="0">
                          <a:solidFill>
                            <a:schemeClr val="tx1"/>
                          </a:solidFill>
                        </a:rPr>
                        <a:t>Student Equity &amp; Achievement Plan</a:t>
                      </a:r>
                    </a:p>
                  </a:txBody>
                  <a:tcPr anchor="ctr"/>
                </a:tc>
                <a:tc>
                  <a:txBody>
                    <a:bodyPr/>
                    <a:lstStyle/>
                    <a:p>
                      <a:pPr algn="ctr"/>
                      <a:r>
                        <a:rPr lang="en-US" sz="1400" dirty="0"/>
                        <a:t>Year 1</a:t>
                      </a:r>
                      <a:endParaRPr lang="en-US" sz="1400" i="0" dirty="0"/>
                    </a:p>
                  </a:txBody>
                  <a:tcPr anchor="ctr"/>
                </a:tc>
                <a:tc>
                  <a:txBody>
                    <a:bodyPr/>
                    <a:lstStyle/>
                    <a:p>
                      <a:pPr algn="ctr"/>
                      <a:r>
                        <a:rPr lang="en-US" sz="1400" dirty="0"/>
                        <a:t>Year 2</a:t>
                      </a:r>
                      <a:endParaRPr lang="en-US" sz="1400" i="0" dirty="0"/>
                    </a:p>
                  </a:txBody>
                  <a:tcPr anchor="ctr"/>
                </a:tc>
                <a:tc>
                  <a:txBody>
                    <a:bodyPr/>
                    <a:lstStyle/>
                    <a:p>
                      <a:pPr algn="ctr"/>
                      <a:r>
                        <a:rPr lang="en-US" sz="1400" dirty="0"/>
                        <a:t>Year 3</a:t>
                      </a:r>
                      <a:endParaRPr lang="en-US" sz="1400" i="0" dirty="0"/>
                    </a:p>
                  </a:txBody>
                  <a:tcPr anchor="ctr"/>
                </a:tc>
                <a:tc>
                  <a:txBody>
                    <a:bodyPr/>
                    <a:lstStyle/>
                    <a:p>
                      <a:pPr algn="ctr"/>
                      <a:r>
                        <a:rPr lang="en-US" sz="1400" dirty="0"/>
                        <a:t>Year 1</a:t>
                      </a:r>
                      <a:endParaRPr lang="en-US" sz="1400" i="0" dirty="0"/>
                    </a:p>
                  </a:txBody>
                  <a:tcPr anchor="ctr"/>
                </a:tc>
                <a:tc>
                  <a:txBody>
                    <a:bodyPr/>
                    <a:lstStyle/>
                    <a:p>
                      <a:pPr algn="ctr"/>
                      <a:r>
                        <a:rPr lang="en-US" sz="1400" dirty="0"/>
                        <a:t>Year 2</a:t>
                      </a:r>
                      <a:endParaRPr lang="en-US" sz="1400" i="0" dirty="0"/>
                    </a:p>
                  </a:txBody>
                  <a:tcPr anchor="ctr"/>
                </a:tc>
                <a:tc>
                  <a:txBody>
                    <a:bodyPr/>
                    <a:lstStyle/>
                    <a:p>
                      <a:pPr algn="ctr"/>
                      <a:r>
                        <a:rPr lang="en-US" sz="1400" dirty="0"/>
                        <a:t>Year 3</a:t>
                      </a:r>
                      <a:endParaRPr lang="en-US" sz="1400" i="0" dirty="0"/>
                    </a:p>
                  </a:txBody>
                  <a:tcPr anchor="ctr"/>
                </a:tc>
                <a:extLst>
                  <a:ext uri="{0D108BD9-81ED-4DB2-BD59-A6C34878D82A}">
                    <a16:rowId xmlns:a16="http://schemas.microsoft.com/office/drawing/2014/main" val="2200157542"/>
                  </a:ext>
                </a:extLst>
              </a:tr>
              <a:tr h="599013">
                <a:tc>
                  <a:txBody>
                    <a:bodyPr/>
                    <a:lstStyle/>
                    <a:p>
                      <a:pPr algn="r"/>
                      <a:r>
                        <a:rPr lang="en-US" sz="1400" b="0" dirty="0">
                          <a:solidFill>
                            <a:schemeClr val="tx1"/>
                          </a:solidFill>
                        </a:rPr>
                        <a:t>Technology Plan</a:t>
                      </a:r>
                    </a:p>
                  </a:txBody>
                  <a:tcPr anchor="ctr"/>
                </a:tc>
                <a:tc>
                  <a:txBody>
                    <a:bodyPr/>
                    <a:lstStyle/>
                    <a:p>
                      <a:endParaRPr lang="en-US" i="0" dirty="0"/>
                    </a:p>
                  </a:txBody>
                  <a:tcPr anchor="ctr"/>
                </a:tc>
                <a:tc>
                  <a:txBody>
                    <a:bodyPr/>
                    <a:lstStyle/>
                    <a:p>
                      <a:pPr algn="ctr"/>
                      <a:endParaRPr lang="en-US" i="0" dirty="0"/>
                    </a:p>
                  </a:txBody>
                  <a:tcPr anchor="ctr"/>
                </a:tc>
                <a:tc>
                  <a:txBody>
                    <a:bodyPr/>
                    <a:lstStyle/>
                    <a:p>
                      <a:pPr algn="ctr"/>
                      <a:r>
                        <a:rPr lang="en-US" sz="1400" dirty="0"/>
                        <a:t>Year 1</a:t>
                      </a:r>
                      <a:endParaRPr lang="en-US" sz="1400" i="1" dirty="0"/>
                    </a:p>
                  </a:txBody>
                  <a:tcPr anchor="ctr"/>
                </a:tc>
                <a:tc>
                  <a:txBody>
                    <a:bodyPr/>
                    <a:lstStyle/>
                    <a:p>
                      <a:pPr algn="ctr"/>
                      <a:r>
                        <a:rPr lang="en-US" sz="1400" dirty="0"/>
                        <a:t>Year 2</a:t>
                      </a:r>
                      <a:endParaRPr lang="en-US" sz="1400" i="1" dirty="0"/>
                    </a:p>
                  </a:txBody>
                  <a:tcPr anchor="ctr"/>
                </a:tc>
                <a:tc>
                  <a:txBody>
                    <a:bodyPr/>
                    <a:lstStyle/>
                    <a:p>
                      <a:pPr algn="ctr"/>
                      <a:r>
                        <a:rPr lang="en-US" sz="1400" dirty="0"/>
                        <a:t>Year 3</a:t>
                      </a:r>
                      <a:endParaRPr lang="en-US" sz="1400" i="1" dirty="0"/>
                    </a:p>
                  </a:txBody>
                  <a:tcPr anchor="ctr"/>
                </a:tc>
                <a:tc>
                  <a:txBody>
                    <a:bodyPr/>
                    <a:lstStyle/>
                    <a:p>
                      <a:endParaRPr lang="en-US" i="0" dirty="0"/>
                    </a:p>
                  </a:txBody>
                  <a:tcPr anchor="ctr"/>
                </a:tc>
                <a:extLst>
                  <a:ext uri="{0D108BD9-81ED-4DB2-BD59-A6C34878D82A}">
                    <a16:rowId xmlns:a16="http://schemas.microsoft.com/office/drawing/2014/main" val="2116075707"/>
                  </a:ext>
                </a:extLst>
              </a:tr>
              <a:tr h="599013">
                <a:tc>
                  <a:txBody>
                    <a:bodyPr/>
                    <a:lstStyle/>
                    <a:p>
                      <a:pPr algn="r"/>
                      <a:r>
                        <a:rPr lang="en-US" sz="1400" b="0" dirty="0">
                          <a:solidFill>
                            <a:schemeClr val="tx1"/>
                          </a:solidFill>
                        </a:rPr>
                        <a:t>Transfer Plan*</a:t>
                      </a:r>
                      <a:endParaRPr lang="en-US" sz="1400" b="0" i="1" dirty="0">
                        <a:solidFill>
                          <a:schemeClr val="tx1"/>
                        </a:solidFill>
                      </a:endParaRPr>
                    </a:p>
                  </a:txBody>
                  <a:tcPr anchor="ctr"/>
                </a:tc>
                <a:tc>
                  <a:txBody>
                    <a:bodyPr/>
                    <a:lstStyle/>
                    <a:p>
                      <a:endParaRPr lang="en-US" i="0" dirty="0"/>
                    </a:p>
                  </a:txBody>
                  <a:tcPr anchor="ctr"/>
                </a:tc>
                <a:tc>
                  <a:txBody>
                    <a:bodyPr/>
                    <a:lstStyle/>
                    <a:p>
                      <a:pPr algn="ctr"/>
                      <a:endParaRPr lang="en-US" i="0" dirty="0"/>
                    </a:p>
                  </a:txBody>
                  <a:tcPr anchor="ctr"/>
                </a:tc>
                <a:tc>
                  <a:txBody>
                    <a:bodyPr/>
                    <a:lstStyle/>
                    <a:p>
                      <a:endParaRPr lang="en-US" i="0" dirty="0"/>
                    </a:p>
                  </a:txBody>
                  <a:tcPr anchor="ctr"/>
                </a:tc>
                <a:tc>
                  <a:txBody>
                    <a:bodyPr/>
                    <a:lstStyle/>
                    <a:p>
                      <a:pPr algn="ctr"/>
                      <a:r>
                        <a:rPr lang="en-US" sz="1400" dirty="0"/>
                        <a:t>Year 1</a:t>
                      </a:r>
                      <a:endParaRPr lang="en-US" sz="1400" i="1" dirty="0"/>
                    </a:p>
                  </a:txBody>
                  <a:tcPr anchor="ctr"/>
                </a:tc>
                <a:tc>
                  <a:txBody>
                    <a:bodyPr/>
                    <a:lstStyle/>
                    <a:p>
                      <a:pPr algn="ctr"/>
                      <a:r>
                        <a:rPr lang="en-US" sz="1400" dirty="0"/>
                        <a:t>Year 2</a:t>
                      </a:r>
                      <a:endParaRPr lang="en-US" sz="1400" i="1" dirty="0"/>
                    </a:p>
                  </a:txBody>
                  <a:tcPr anchor="ctr"/>
                </a:tc>
                <a:tc>
                  <a:txBody>
                    <a:bodyPr/>
                    <a:lstStyle/>
                    <a:p>
                      <a:pPr algn="ctr"/>
                      <a:r>
                        <a:rPr lang="en-US" sz="1400" dirty="0"/>
                        <a:t>Year 3</a:t>
                      </a:r>
                      <a:endParaRPr lang="en-US" sz="1400" i="1" dirty="0"/>
                    </a:p>
                  </a:txBody>
                  <a:tcPr anchor="ctr"/>
                </a:tc>
                <a:extLst>
                  <a:ext uri="{0D108BD9-81ED-4DB2-BD59-A6C34878D82A}">
                    <a16:rowId xmlns:a16="http://schemas.microsoft.com/office/drawing/2014/main" val="4275984740"/>
                  </a:ext>
                </a:extLst>
              </a:tr>
              <a:tr h="599013">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dirty="0">
                          <a:solidFill>
                            <a:schemeClr val="tx1"/>
                          </a:solidFill>
                        </a:rPr>
                        <a:t>Committee plans operationalize and help monitor the implementation of the goals and strategic initiatives established in the Education Master Plan by topic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*Plan developed and monitored by the Ca</a:t>
                      </a:r>
                      <a:r>
                        <a:rPr lang="en-US" sz="1200" kern="1200" dirty="0">
                          <a:solidFill>
                            <a:schemeClr val="dk1"/>
                          </a:solidFill>
                          <a:effectLst/>
                          <a:latin typeface="+mn-lt"/>
                          <a:ea typeface="+mn-ea"/>
                          <a:cs typeface="+mn-cs"/>
                        </a:rPr>
                        <a:t>ña</a:t>
                      </a:r>
                      <a:r>
                        <a:rPr lang="en-US" sz="1200" dirty="0"/>
                        <a:t>da Transfer Advisory Board (not a committee)</a:t>
                      </a:r>
                    </a:p>
                  </a:txBody>
                  <a:tcPr/>
                </a:tc>
                <a:tc hMerge="1">
                  <a:txBody>
                    <a:bodyPr/>
                    <a:lstStyle/>
                    <a:p>
                      <a:endParaRPr lang="en-US" i="0" dirty="0"/>
                    </a:p>
                  </a:txBody>
                  <a:tcPr anchor="ctr"/>
                </a:tc>
                <a:tc hMerge="1">
                  <a:txBody>
                    <a:bodyPr/>
                    <a:lstStyle/>
                    <a:p>
                      <a:pPr algn="ctr"/>
                      <a:endParaRPr lang="en-US" i="0" dirty="0"/>
                    </a:p>
                  </a:txBody>
                  <a:tcPr anchor="ctr"/>
                </a:tc>
                <a:tc hMerge="1">
                  <a:txBody>
                    <a:bodyPr/>
                    <a:lstStyle/>
                    <a:p>
                      <a:endParaRPr lang="en-US" i="0" dirty="0"/>
                    </a:p>
                  </a:txBody>
                  <a:tcPr anchor="ctr"/>
                </a:tc>
                <a:tc hMerge="1">
                  <a:txBody>
                    <a:bodyPr/>
                    <a:lstStyle/>
                    <a:p>
                      <a:pPr algn="ctr"/>
                      <a:endParaRPr lang="en-US" sz="1400" i="1" dirty="0"/>
                    </a:p>
                  </a:txBody>
                  <a:tcPr anchor="ctr"/>
                </a:tc>
                <a:tc hMerge="1">
                  <a:txBody>
                    <a:bodyPr/>
                    <a:lstStyle/>
                    <a:p>
                      <a:pPr algn="ctr"/>
                      <a:endParaRPr lang="en-US" sz="1400" i="1" dirty="0"/>
                    </a:p>
                  </a:txBody>
                  <a:tcPr anchor="ctr"/>
                </a:tc>
                <a:tc hMerge="1">
                  <a:txBody>
                    <a:bodyPr/>
                    <a:lstStyle/>
                    <a:p>
                      <a:pPr algn="ctr"/>
                      <a:endParaRPr lang="en-US" sz="1400" i="1" dirty="0"/>
                    </a:p>
                  </a:txBody>
                  <a:tcPr anchor="ctr"/>
                </a:tc>
                <a:extLst>
                  <a:ext uri="{0D108BD9-81ED-4DB2-BD59-A6C34878D82A}">
                    <a16:rowId xmlns:a16="http://schemas.microsoft.com/office/drawing/2014/main" val="192877385"/>
                  </a:ext>
                </a:extLst>
              </a:tr>
            </a:tbl>
          </a:graphicData>
        </a:graphic>
      </p:graphicFrame>
      <p:sp>
        <p:nvSpPr>
          <p:cNvPr id="7" name="Rectangle 6">
            <a:extLst>
              <a:ext uri="{FF2B5EF4-FFF2-40B4-BE49-F238E27FC236}">
                <a16:creationId xmlns:a16="http://schemas.microsoft.com/office/drawing/2014/main" id="{39E221C8-DB88-46BB-95B6-BFB22AEF58AA}"/>
              </a:ext>
            </a:extLst>
          </p:cNvPr>
          <p:cNvSpPr/>
          <p:nvPr/>
        </p:nvSpPr>
        <p:spPr>
          <a:xfrm>
            <a:off x="9106679" y="0"/>
            <a:ext cx="1500450" cy="625019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6558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Working on College Plans Together</a:t>
            </a:r>
          </a:p>
        </p:txBody>
      </p:sp>
      <p:sp>
        <p:nvSpPr>
          <p:cNvPr id="5" name="Content Placeholder 4">
            <a:extLst>
              <a:ext uri="{FF2B5EF4-FFF2-40B4-BE49-F238E27FC236}">
                <a16:creationId xmlns:a16="http://schemas.microsoft.com/office/drawing/2014/main" id="{7C04077A-0CE7-425E-B12F-755BD66EAC62}"/>
              </a:ext>
            </a:extLst>
          </p:cNvPr>
          <p:cNvSpPr>
            <a:spLocks noGrp="1"/>
          </p:cNvSpPr>
          <p:nvPr>
            <p:ph idx="1"/>
          </p:nvPr>
        </p:nvSpPr>
        <p:spPr>
          <a:xfrm>
            <a:off x="928511" y="1565792"/>
            <a:ext cx="10515600" cy="4351338"/>
          </a:xfrm>
        </p:spPr>
        <p:txBody>
          <a:bodyPr>
            <a:normAutofit/>
          </a:bodyPr>
          <a:lstStyle/>
          <a:p>
            <a:pPr marL="0" indent="0">
              <a:buNone/>
            </a:pPr>
            <a:r>
              <a:rPr lang="en-US" sz="2400" dirty="0"/>
              <a:t>Each year our collaborative work on our strategic priorities starts at our </a:t>
            </a:r>
            <a:r>
              <a:rPr lang="en-US" sz="2400" dirty="0">
                <a:hlinkClick r:id="rId2"/>
              </a:rPr>
              <a:t>Summer Leadership Retreat </a:t>
            </a:r>
            <a:r>
              <a:rPr lang="en-US" sz="2400" dirty="0"/>
              <a:t>and continues all year in our college Councils, Committees, and ad hoc work groups.</a:t>
            </a:r>
          </a:p>
          <a:p>
            <a:pPr marL="0" indent="0">
              <a:buNone/>
            </a:pPr>
            <a:r>
              <a:rPr lang="en-US" sz="2400" dirty="0"/>
              <a:t>Information on how to get involved is posted on our </a:t>
            </a:r>
            <a:r>
              <a:rPr lang="en-US" sz="2400" dirty="0">
                <a:hlinkClick r:id="rId3"/>
              </a:rPr>
              <a:t>Cañada Collaborates website</a:t>
            </a:r>
            <a:endParaRPr lang="en-US" sz="2400" dirty="0"/>
          </a:p>
        </p:txBody>
      </p:sp>
      <p:sp>
        <p:nvSpPr>
          <p:cNvPr id="6" name="Frame 5">
            <a:extLst>
              <a:ext uri="{FF2B5EF4-FFF2-40B4-BE49-F238E27FC236}">
                <a16:creationId xmlns:a16="http://schemas.microsoft.com/office/drawing/2014/main" id="{A6FEE215-9B0F-4223-B745-D87380BDE2BD}"/>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050" name="Picture 2" descr="leadership retreat 2025 photo">
            <a:extLst>
              <a:ext uri="{FF2B5EF4-FFF2-40B4-BE49-F238E27FC236}">
                <a16:creationId xmlns:a16="http://schemas.microsoft.com/office/drawing/2014/main" id="{7F531EC8-D938-4B9A-A13B-051D1F4D52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6666" y="3265981"/>
            <a:ext cx="10679289" cy="3848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671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1" y="208982"/>
            <a:ext cx="10131425" cy="1456267"/>
          </a:xfrm>
        </p:spPr>
        <p:txBody>
          <a:bodyPr>
            <a:normAutofit/>
          </a:bodyPr>
          <a:lstStyle/>
          <a:p>
            <a:r>
              <a:rPr lang="en-US" b="1" dirty="0"/>
              <a:t>Program Review</a:t>
            </a:r>
          </a:p>
        </p:txBody>
      </p:sp>
      <p:sp>
        <p:nvSpPr>
          <p:cNvPr id="5" name="Content Placeholder 4"/>
          <p:cNvSpPr>
            <a:spLocks noGrp="1"/>
          </p:cNvSpPr>
          <p:nvPr>
            <p:ph idx="1"/>
          </p:nvPr>
        </p:nvSpPr>
        <p:spPr>
          <a:xfrm>
            <a:off x="685801" y="1631962"/>
            <a:ext cx="11296451" cy="4312920"/>
          </a:xfrm>
        </p:spPr>
        <p:txBody>
          <a:bodyPr>
            <a:noAutofit/>
          </a:bodyPr>
          <a:lstStyle/>
          <a:p>
            <a:pPr marL="45720" indent="0">
              <a:buNone/>
            </a:pPr>
            <a:r>
              <a:rPr lang="en-US" sz="2000" b="1" dirty="0"/>
              <a:t>PURPOSE:  Program review is the process through which constituencies on a campus take stock of their successes and shortcomings and seek to identify ways in which they can meet their goals more effectively. </a:t>
            </a:r>
          </a:p>
          <a:p>
            <a:r>
              <a:rPr lang="en-US" sz="2000" dirty="0"/>
              <a:t>A candid self-evaluation supported by evidence</a:t>
            </a:r>
          </a:p>
          <a:p>
            <a:r>
              <a:rPr lang="en-US" sz="2000" dirty="0"/>
              <a:t>Guides internal decision making</a:t>
            </a:r>
          </a:p>
          <a:p>
            <a:r>
              <a:rPr lang="en-US" sz="2000" dirty="0"/>
              <a:t>Provides external accountability (accreditation)</a:t>
            </a:r>
          </a:p>
          <a:p>
            <a:r>
              <a:rPr lang="en-US" sz="2000" dirty="0"/>
              <a:t>Connects program review with the college mission, planning, and budgeting</a:t>
            </a:r>
          </a:p>
          <a:p>
            <a:r>
              <a:rPr lang="en-US" sz="2000" dirty="0"/>
              <a:t>Faculty and Student Service Programs describes and documents what they do and why they do it</a:t>
            </a:r>
          </a:p>
          <a:p>
            <a:r>
              <a:rPr lang="en-US" sz="2000" dirty="0"/>
              <a:t>Instructional Program Review is faculty led:  at Cañada the Academic Senate delegates process of peer review of program reviews to IPC</a:t>
            </a:r>
          </a:p>
          <a:p>
            <a:r>
              <a:rPr lang="en-US" sz="2000" dirty="0"/>
              <a:t>SSPC facilitates the peer review of student services program reviews</a:t>
            </a:r>
          </a:p>
          <a:p>
            <a:r>
              <a:rPr lang="en-US" sz="2000" dirty="0"/>
              <a:t>The President’s Office facilitates the peer review of administrative program reviews</a:t>
            </a:r>
          </a:p>
        </p:txBody>
      </p:sp>
      <p:sp>
        <p:nvSpPr>
          <p:cNvPr id="6" name="Frame 5">
            <a:extLst>
              <a:ext uri="{FF2B5EF4-FFF2-40B4-BE49-F238E27FC236}">
                <a16:creationId xmlns:a16="http://schemas.microsoft.com/office/drawing/2014/main" id="{A4C1C4E5-D501-4E7D-9443-0AA6537A9587}"/>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186F0F50-11EC-46B9-994D-AABB62BBDC7A}"/>
              </a:ext>
            </a:extLst>
          </p:cNvPr>
          <p:cNvSpPr txBox="1"/>
          <p:nvPr/>
        </p:nvSpPr>
        <p:spPr>
          <a:xfrm>
            <a:off x="273466" y="6304218"/>
            <a:ext cx="6580328" cy="523220"/>
          </a:xfrm>
          <a:prstGeom prst="rect">
            <a:avLst/>
          </a:prstGeom>
          <a:noFill/>
        </p:spPr>
        <p:txBody>
          <a:bodyPr wrap="none" rtlCol="0">
            <a:spAutoFit/>
          </a:bodyPr>
          <a:lstStyle/>
          <a:p>
            <a:r>
              <a:rPr lang="en-US" sz="1400" dirty="0"/>
              <a:t>College Program Review website:  </a:t>
            </a:r>
            <a:r>
              <a:rPr lang="en-US" sz="1400" dirty="0">
                <a:hlinkClick r:id="rId2"/>
              </a:rPr>
              <a:t>https://canadacollege.edu/programreview/index.php</a:t>
            </a:r>
            <a:endParaRPr lang="en-US" sz="1400" dirty="0"/>
          </a:p>
          <a:p>
            <a:endParaRPr lang="en-US" sz="1400" dirty="0"/>
          </a:p>
        </p:txBody>
      </p:sp>
    </p:spTree>
    <p:extLst>
      <p:ext uri="{BB962C8B-B14F-4D97-AF65-F5344CB8AC3E}">
        <p14:creationId xmlns:p14="http://schemas.microsoft.com/office/powerpoint/2010/main" val="159085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838200" y="1690688"/>
            <a:ext cx="10515600" cy="4351338"/>
          </a:xfrm>
        </p:spPr>
        <p:txBody>
          <a:bodyPr>
            <a:normAutofit/>
          </a:bodyPr>
          <a:lstStyle/>
          <a:p>
            <a:pPr marL="0" lvl="0" indent="0">
              <a:spcBef>
                <a:spcPts val="600"/>
              </a:spcBef>
              <a:spcAft>
                <a:spcPts val="600"/>
              </a:spcAft>
              <a:buNone/>
            </a:pPr>
            <a:r>
              <a:rPr lang="en-US" dirty="0"/>
              <a:t>Part 1: Who are we? What is Participatory Governance?</a:t>
            </a:r>
          </a:p>
          <a:p>
            <a:pPr marL="0" lvl="0" indent="0">
              <a:spcBef>
                <a:spcPts val="1200"/>
              </a:spcBef>
              <a:spcAft>
                <a:spcPts val="600"/>
              </a:spcAft>
              <a:buNone/>
            </a:pPr>
            <a:r>
              <a:rPr lang="en-US" dirty="0"/>
              <a:t>Part 2: Participatory Governance Roles and Responsibilities</a:t>
            </a:r>
          </a:p>
          <a:p>
            <a:pPr marL="0" lvl="0" indent="0">
              <a:spcBef>
                <a:spcPts val="1200"/>
              </a:spcBef>
              <a:spcAft>
                <a:spcPts val="600"/>
              </a:spcAft>
              <a:buNone/>
            </a:pPr>
            <a:r>
              <a:rPr lang="en-US" dirty="0"/>
              <a:t>Part 3: The College Planning and Budgeting Cycle</a:t>
            </a:r>
          </a:p>
        </p:txBody>
      </p:sp>
      <p:sp>
        <p:nvSpPr>
          <p:cNvPr id="4" name="Frame 3">
            <a:extLst>
              <a:ext uri="{FF2B5EF4-FFF2-40B4-BE49-F238E27FC236}">
                <a16:creationId xmlns:a16="http://schemas.microsoft.com/office/drawing/2014/main" id="{AE1A8C6D-3568-4CD7-875E-95889DF567F5}"/>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06148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624100-5580-4C53-B406-8C8C2B1D81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25067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CA8606-D967-4FC0-AD55-ECC25DD6F797}"/>
              </a:ext>
            </a:extLst>
          </p:cNvPr>
          <p:cNvPicPr>
            <a:picLocks noChangeAspect="1"/>
          </p:cNvPicPr>
          <p:nvPr/>
        </p:nvPicPr>
        <p:blipFill>
          <a:blip r:embed="rId2"/>
          <a:stretch>
            <a:fillRect/>
          </a:stretch>
        </p:blipFill>
        <p:spPr>
          <a:xfrm>
            <a:off x="1636384" y="0"/>
            <a:ext cx="8919231" cy="6858000"/>
          </a:xfrm>
          <a:prstGeom prst="rect">
            <a:avLst/>
          </a:prstGeom>
        </p:spPr>
      </p:pic>
      <p:sp>
        <p:nvSpPr>
          <p:cNvPr id="5" name="TextBox 4">
            <a:extLst>
              <a:ext uri="{FF2B5EF4-FFF2-40B4-BE49-F238E27FC236}">
                <a16:creationId xmlns:a16="http://schemas.microsoft.com/office/drawing/2014/main" id="{FFE7A9C4-6EBB-4680-B923-BCCF920D8DE0}"/>
              </a:ext>
            </a:extLst>
          </p:cNvPr>
          <p:cNvSpPr txBox="1"/>
          <p:nvPr/>
        </p:nvSpPr>
        <p:spPr>
          <a:xfrm>
            <a:off x="10555615" y="6524677"/>
            <a:ext cx="1780638" cy="430887"/>
          </a:xfrm>
          <a:prstGeom prst="rect">
            <a:avLst/>
          </a:prstGeom>
          <a:noFill/>
        </p:spPr>
        <p:txBody>
          <a:bodyPr wrap="square" rtlCol="0">
            <a:spAutoFit/>
          </a:bodyPr>
          <a:lstStyle/>
          <a:p>
            <a:r>
              <a:rPr lang="en-US" sz="1100" dirty="0">
                <a:hlinkClick r:id="rId3"/>
              </a:rPr>
              <a:t>Program Review website</a:t>
            </a:r>
            <a:endParaRPr lang="en-US" sz="1100" dirty="0"/>
          </a:p>
          <a:p>
            <a:endParaRPr lang="en-US" sz="1100" dirty="0"/>
          </a:p>
        </p:txBody>
      </p:sp>
    </p:spTree>
    <p:extLst>
      <p:ext uri="{BB962C8B-B14F-4D97-AF65-F5344CB8AC3E}">
        <p14:creationId xmlns:p14="http://schemas.microsoft.com/office/powerpoint/2010/main" val="668011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PBC Role in Resource Prioritization</a:t>
            </a:r>
          </a:p>
        </p:txBody>
      </p:sp>
      <p:sp>
        <p:nvSpPr>
          <p:cNvPr id="3" name="Content Placeholder 2"/>
          <p:cNvSpPr>
            <a:spLocks noGrp="1"/>
          </p:cNvSpPr>
          <p:nvPr>
            <p:ph idx="1"/>
          </p:nvPr>
        </p:nvSpPr>
        <p:spPr>
          <a:xfrm>
            <a:off x="838200" y="1326382"/>
            <a:ext cx="10638802" cy="4940715"/>
          </a:xfrm>
        </p:spPr>
        <p:txBody>
          <a:bodyPr>
            <a:noAutofit/>
          </a:bodyPr>
          <a:lstStyle/>
          <a:p>
            <a:pPr marL="0" indent="0" algn="l">
              <a:lnSpc>
                <a:spcPct val="120000"/>
              </a:lnSpc>
              <a:spcBef>
                <a:spcPts val="0"/>
              </a:spcBef>
              <a:buNone/>
            </a:pPr>
            <a:r>
              <a:rPr lang="en-US" sz="1400" b="0" i="0" dirty="0">
                <a:solidFill>
                  <a:srgbClr val="333333"/>
                </a:solidFill>
                <a:effectLst/>
              </a:rPr>
              <a:t>The College uses Program Review as evidence for justifying new and replacement positions.  </a:t>
            </a:r>
          </a:p>
          <a:p>
            <a:pPr algn="l">
              <a:lnSpc>
                <a:spcPct val="120000"/>
              </a:lnSpc>
              <a:spcBef>
                <a:spcPts val="0"/>
              </a:spcBef>
            </a:pPr>
            <a:endParaRPr lang="en-US" sz="1400" dirty="0">
              <a:solidFill>
                <a:srgbClr val="333333"/>
              </a:solidFill>
            </a:endParaRPr>
          </a:p>
          <a:p>
            <a:pPr marL="0" indent="0" algn="l">
              <a:lnSpc>
                <a:spcPct val="120000"/>
              </a:lnSpc>
              <a:spcBef>
                <a:spcPts val="0"/>
              </a:spcBef>
              <a:buNone/>
            </a:pPr>
            <a:r>
              <a:rPr lang="en-US" sz="1400" b="1" dirty="0"/>
              <a:t>For New Personnel Requests, t</a:t>
            </a:r>
            <a:r>
              <a:rPr lang="en-US" sz="1400" b="0" i="0" dirty="0">
                <a:solidFill>
                  <a:srgbClr val="333333"/>
                </a:solidFill>
                <a:effectLst/>
              </a:rPr>
              <a:t>hree distinct processes exist:</a:t>
            </a:r>
          </a:p>
          <a:p>
            <a:pPr algn="l">
              <a:lnSpc>
                <a:spcPct val="120000"/>
              </a:lnSpc>
              <a:spcBef>
                <a:spcPts val="0"/>
              </a:spcBef>
            </a:pPr>
            <a:endParaRPr lang="en-US" sz="1400" dirty="0">
              <a:solidFill>
                <a:srgbClr val="333333"/>
              </a:solidFill>
            </a:endParaRPr>
          </a:p>
          <a:p>
            <a:pPr marL="342900" indent="-342900" algn="l">
              <a:lnSpc>
                <a:spcPct val="120000"/>
              </a:lnSpc>
              <a:spcBef>
                <a:spcPts val="0"/>
              </a:spcBef>
              <a:buFont typeface="Arial" panose="020B0604020202020204" pitchFamily="34" charset="0"/>
              <a:buChar char="•"/>
            </a:pPr>
            <a:r>
              <a:rPr lang="en-US" sz="1400" b="0" i="0" dirty="0">
                <a:solidFill>
                  <a:srgbClr val="205C40"/>
                </a:solidFill>
                <a:effectLst/>
                <a:hlinkClick r:id="rId2"/>
              </a:rPr>
              <a:t>Process for New (non-temporary) Positions</a:t>
            </a:r>
            <a:endParaRPr lang="en-US" sz="1400" b="0" i="0" dirty="0">
              <a:solidFill>
                <a:srgbClr val="333333"/>
              </a:solidFill>
              <a:effectLst/>
            </a:endParaRPr>
          </a:p>
          <a:p>
            <a:pPr marL="342900" indent="-342900" algn="l">
              <a:lnSpc>
                <a:spcPct val="120000"/>
              </a:lnSpc>
              <a:spcBef>
                <a:spcPts val="0"/>
              </a:spcBef>
              <a:buFont typeface="Arial" panose="020B0604020202020204" pitchFamily="34" charset="0"/>
              <a:buChar char="•"/>
            </a:pPr>
            <a:r>
              <a:rPr lang="en-US" sz="1400" b="0" i="0" dirty="0">
                <a:solidFill>
                  <a:srgbClr val="205C40"/>
                </a:solidFill>
                <a:effectLst/>
                <a:hlinkClick r:id="rId3"/>
              </a:rPr>
              <a:t>Process for Vacancy Replacements</a:t>
            </a:r>
            <a:endParaRPr lang="en-US" sz="1400" b="0" i="0" dirty="0">
              <a:solidFill>
                <a:srgbClr val="333333"/>
              </a:solidFill>
              <a:effectLst/>
            </a:endParaRPr>
          </a:p>
          <a:p>
            <a:pPr marL="342900" indent="-342900" algn="l">
              <a:lnSpc>
                <a:spcPct val="120000"/>
              </a:lnSpc>
              <a:spcBef>
                <a:spcPts val="0"/>
              </a:spcBef>
              <a:buFont typeface="Arial" panose="020B0604020202020204" pitchFamily="34" charset="0"/>
              <a:buChar char="•"/>
            </a:pPr>
            <a:r>
              <a:rPr lang="en-US" sz="1400" b="0" i="0" dirty="0">
                <a:solidFill>
                  <a:srgbClr val="626E60"/>
                </a:solidFill>
                <a:effectLst/>
                <a:hlinkClick r:id="rId4"/>
              </a:rPr>
              <a:t>Process for Externally-funded and other Temporary Positions</a:t>
            </a:r>
            <a:endParaRPr lang="en-US" sz="1400" b="0" i="0" dirty="0">
              <a:solidFill>
                <a:srgbClr val="333333"/>
              </a:solidFill>
              <a:effectLst/>
            </a:endParaRPr>
          </a:p>
          <a:p>
            <a:pPr marL="0" indent="0">
              <a:lnSpc>
                <a:spcPct val="120000"/>
              </a:lnSpc>
              <a:spcBef>
                <a:spcPts val="0"/>
              </a:spcBef>
              <a:buNone/>
            </a:pPr>
            <a:endParaRPr lang="en-US" sz="1400" b="1" dirty="0"/>
          </a:p>
          <a:p>
            <a:pPr marL="0" indent="0">
              <a:lnSpc>
                <a:spcPct val="120000"/>
              </a:lnSpc>
              <a:spcBef>
                <a:spcPts val="0"/>
              </a:spcBef>
              <a:buNone/>
            </a:pPr>
            <a:r>
              <a:rPr lang="en-US" sz="1400" b="1" dirty="0"/>
              <a:t>For new position requests, PBC hosts </a:t>
            </a:r>
            <a:r>
              <a:rPr lang="en-US" sz="1400" dirty="0"/>
              <a:t>an all-governance group meeting where programs can make presentations about new positions needed.  Host a college-wide discussion of strengths and weaknesses for the position proposals. All members of the college community are invited to participate in the discussion. </a:t>
            </a:r>
          </a:p>
          <a:p>
            <a:pPr marL="0" indent="0">
              <a:lnSpc>
                <a:spcPct val="120000"/>
              </a:lnSpc>
              <a:spcBef>
                <a:spcPts val="0"/>
              </a:spcBef>
              <a:buNone/>
            </a:pPr>
            <a:endParaRPr lang="en-US" sz="1400" dirty="0"/>
          </a:p>
          <a:p>
            <a:pPr marL="0" indent="0">
              <a:lnSpc>
                <a:spcPct val="120000"/>
              </a:lnSpc>
              <a:spcBef>
                <a:spcPts val="0"/>
              </a:spcBef>
              <a:buNone/>
            </a:pPr>
            <a:r>
              <a:rPr lang="en-US" sz="1400" b="1" dirty="0"/>
              <a:t>For Non-personnel Requests:</a:t>
            </a:r>
          </a:p>
          <a:p>
            <a:pPr>
              <a:lnSpc>
                <a:spcPct val="120000"/>
              </a:lnSpc>
              <a:spcBef>
                <a:spcPts val="0"/>
              </a:spcBef>
            </a:pPr>
            <a:r>
              <a:rPr lang="en-US" sz="1400" dirty="0"/>
              <a:t>After Divisions complete the process of prioritizing resource requests, PBC must certify that the prioritization process has been followed. PBC will collect a brief summary of the process used by each Division from a Dean and a Program Review Author (representative) from each Division. The summary includes answers to the following questions:</a:t>
            </a:r>
          </a:p>
          <a:p>
            <a:pPr lvl="1">
              <a:lnSpc>
                <a:spcPct val="120000"/>
              </a:lnSpc>
              <a:spcBef>
                <a:spcPts val="0"/>
              </a:spcBef>
            </a:pPr>
            <a:r>
              <a:rPr lang="en-US" sz="1400" dirty="0"/>
              <a:t>Do all prioritized resource requests align with and support the College’s Mission, Vision and Values? If No, please explain.</a:t>
            </a:r>
          </a:p>
          <a:p>
            <a:pPr lvl="1">
              <a:lnSpc>
                <a:spcPct val="120000"/>
              </a:lnSpc>
              <a:spcBef>
                <a:spcPts val="0"/>
              </a:spcBef>
            </a:pPr>
            <a:r>
              <a:rPr lang="en-US" sz="1400" dirty="0"/>
              <a:t>Please provide a brief summary of how your Division went about the resource request prioritization process during this cycle.  Include any rubrics, tools, or other information you considered during your process.</a:t>
            </a:r>
          </a:p>
          <a:p>
            <a:pPr>
              <a:lnSpc>
                <a:spcPct val="120000"/>
              </a:lnSpc>
              <a:spcBef>
                <a:spcPts val="0"/>
              </a:spcBef>
            </a:pPr>
            <a:r>
              <a:rPr lang="en-US" sz="1400" dirty="0"/>
              <a:t>Once PBC certifies the process, forward the non-personnel requests in priority order to the President.</a:t>
            </a:r>
          </a:p>
        </p:txBody>
      </p:sp>
      <p:sp>
        <p:nvSpPr>
          <p:cNvPr id="4" name="Frame 3">
            <a:extLst>
              <a:ext uri="{FF2B5EF4-FFF2-40B4-BE49-F238E27FC236}">
                <a16:creationId xmlns:a16="http://schemas.microsoft.com/office/drawing/2014/main" id="{0C76747F-E159-45A8-9F4B-8CAC4AEE8968}"/>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74071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accent1">
                    <a:lumMod val="75000"/>
                  </a:schemeClr>
                </a:solidFill>
              </a:rPr>
              <a:t>Questions &amp; Answers</a:t>
            </a:r>
          </a:p>
        </p:txBody>
      </p:sp>
      <p:sp>
        <p:nvSpPr>
          <p:cNvPr id="3" name="Frame 2">
            <a:extLst>
              <a:ext uri="{FF2B5EF4-FFF2-40B4-BE49-F238E27FC236}">
                <a16:creationId xmlns:a16="http://schemas.microsoft.com/office/drawing/2014/main" id="{F0C368E7-1E66-4F1B-B560-455F31AA0807}"/>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96115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364649" y="4786049"/>
            <a:ext cx="1012906" cy="369332"/>
          </a:xfrm>
          <a:prstGeom prst="rect">
            <a:avLst/>
          </a:prstGeom>
          <a:noFill/>
        </p:spPr>
        <p:txBody>
          <a:bodyPr wrap="none" rtlCol="0">
            <a:spAutoFit/>
          </a:bodyPr>
          <a:lstStyle/>
          <a:p>
            <a:pPr algn="ctr"/>
            <a:r>
              <a:rPr lang="en-US" dirty="0"/>
              <a:t>Students</a:t>
            </a:r>
          </a:p>
        </p:txBody>
      </p:sp>
      <p:pic>
        <p:nvPicPr>
          <p:cNvPr id="12" name="Picture 11"/>
          <p:cNvPicPr>
            <a:picLocks noChangeAspect="1"/>
          </p:cNvPicPr>
          <p:nvPr/>
        </p:nvPicPr>
        <p:blipFill>
          <a:blip r:embed="rId2"/>
          <a:stretch>
            <a:fillRect/>
          </a:stretch>
        </p:blipFill>
        <p:spPr>
          <a:xfrm>
            <a:off x="3720670" y="1070005"/>
            <a:ext cx="5336607" cy="3777599"/>
          </a:xfrm>
          <a:prstGeom prst="rect">
            <a:avLst/>
          </a:prstGeom>
        </p:spPr>
      </p:pic>
      <p:sp>
        <p:nvSpPr>
          <p:cNvPr id="5" name="Frame 4">
            <a:extLst>
              <a:ext uri="{FF2B5EF4-FFF2-40B4-BE49-F238E27FC236}">
                <a16:creationId xmlns:a16="http://schemas.microsoft.com/office/drawing/2014/main" id="{7E41A714-2DAD-4AD0-B59E-BE251381387C}"/>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0637F191-2457-4CD6-BEC8-CCAF66E154C9}"/>
              </a:ext>
            </a:extLst>
          </p:cNvPr>
          <p:cNvSpPr txBox="1"/>
          <p:nvPr/>
        </p:nvSpPr>
        <p:spPr>
          <a:xfrm>
            <a:off x="2527273" y="5649550"/>
            <a:ext cx="1971230" cy="738664"/>
          </a:xfrm>
          <a:prstGeom prst="rect">
            <a:avLst/>
          </a:prstGeom>
          <a:solidFill>
            <a:schemeClr val="accent6">
              <a:lumMod val="60000"/>
              <a:lumOff val="40000"/>
            </a:schemeClr>
          </a:solidFill>
          <a:ln>
            <a:solidFill>
              <a:schemeClr val="accent6">
                <a:lumMod val="50000"/>
              </a:schemeClr>
            </a:solidFill>
          </a:ln>
        </p:spPr>
        <p:txBody>
          <a:bodyPr wrap="square" rtlCol="0">
            <a:spAutoFit/>
          </a:bodyPr>
          <a:lstStyle/>
          <a:p>
            <a:pPr algn="ctr"/>
            <a:r>
              <a:rPr lang="en-US" sz="1400" dirty="0"/>
              <a:t>Associated Students of Canada College (ASCC) – </a:t>
            </a:r>
          </a:p>
          <a:p>
            <a:pPr algn="ctr"/>
            <a:r>
              <a:rPr lang="en-US" sz="1400" dirty="0"/>
              <a:t>aka, Student Senate</a:t>
            </a:r>
          </a:p>
        </p:txBody>
      </p:sp>
      <p:sp>
        <p:nvSpPr>
          <p:cNvPr id="7" name="TextBox 6">
            <a:extLst>
              <a:ext uri="{FF2B5EF4-FFF2-40B4-BE49-F238E27FC236}">
                <a16:creationId xmlns:a16="http://schemas.microsoft.com/office/drawing/2014/main" id="{9637A60D-A322-4528-91F6-7B71C5E62EC7}"/>
              </a:ext>
            </a:extLst>
          </p:cNvPr>
          <p:cNvSpPr txBox="1"/>
          <p:nvPr/>
        </p:nvSpPr>
        <p:spPr>
          <a:xfrm>
            <a:off x="4861837" y="5861181"/>
            <a:ext cx="1425723" cy="307777"/>
          </a:xfrm>
          <a:prstGeom prst="rect">
            <a:avLst/>
          </a:prstGeom>
          <a:solidFill>
            <a:schemeClr val="accent4">
              <a:lumMod val="60000"/>
              <a:lumOff val="40000"/>
            </a:schemeClr>
          </a:solidFill>
          <a:ln>
            <a:solidFill>
              <a:schemeClr val="accent6">
                <a:lumMod val="50000"/>
              </a:schemeClr>
            </a:solidFill>
          </a:ln>
        </p:spPr>
        <p:txBody>
          <a:bodyPr wrap="square" rtlCol="0">
            <a:spAutoFit/>
          </a:bodyPr>
          <a:lstStyle/>
          <a:p>
            <a:pPr algn="ctr"/>
            <a:r>
              <a:rPr lang="en-US" sz="1400" dirty="0"/>
              <a:t>Academic Senate</a:t>
            </a:r>
          </a:p>
        </p:txBody>
      </p:sp>
      <p:sp>
        <p:nvSpPr>
          <p:cNvPr id="8" name="TextBox 7">
            <a:extLst>
              <a:ext uri="{FF2B5EF4-FFF2-40B4-BE49-F238E27FC236}">
                <a16:creationId xmlns:a16="http://schemas.microsoft.com/office/drawing/2014/main" id="{8C81F90B-3BE9-4045-91C0-9FD101C73A36}"/>
              </a:ext>
            </a:extLst>
          </p:cNvPr>
          <p:cNvSpPr txBox="1"/>
          <p:nvPr/>
        </p:nvSpPr>
        <p:spPr>
          <a:xfrm>
            <a:off x="6650894" y="5861181"/>
            <a:ext cx="1425723" cy="307777"/>
          </a:xfrm>
          <a:prstGeom prst="rect">
            <a:avLst/>
          </a:prstGeom>
          <a:solidFill>
            <a:schemeClr val="accent1">
              <a:lumMod val="60000"/>
              <a:lumOff val="40000"/>
            </a:schemeClr>
          </a:solidFill>
          <a:ln>
            <a:solidFill>
              <a:schemeClr val="accent6">
                <a:lumMod val="50000"/>
              </a:schemeClr>
            </a:solidFill>
          </a:ln>
        </p:spPr>
        <p:txBody>
          <a:bodyPr wrap="square" rtlCol="0">
            <a:spAutoFit/>
          </a:bodyPr>
          <a:lstStyle/>
          <a:p>
            <a:pPr algn="ctr"/>
            <a:r>
              <a:rPr lang="en-US" sz="1400" dirty="0"/>
              <a:t>Classified Senate</a:t>
            </a:r>
          </a:p>
        </p:txBody>
      </p:sp>
      <p:sp>
        <p:nvSpPr>
          <p:cNvPr id="9" name="TextBox 8">
            <a:extLst>
              <a:ext uri="{FF2B5EF4-FFF2-40B4-BE49-F238E27FC236}">
                <a16:creationId xmlns:a16="http://schemas.microsoft.com/office/drawing/2014/main" id="{600BDAA6-C104-45FB-802C-5330D5BD00C9}"/>
              </a:ext>
            </a:extLst>
          </p:cNvPr>
          <p:cNvSpPr txBox="1"/>
          <p:nvPr/>
        </p:nvSpPr>
        <p:spPr>
          <a:xfrm>
            <a:off x="8439951" y="5856941"/>
            <a:ext cx="1425723" cy="307777"/>
          </a:xfrm>
          <a:prstGeom prst="rect">
            <a:avLst/>
          </a:prstGeom>
          <a:solidFill>
            <a:srgbClr val="FF0000"/>
          </a:solidFill>
          <a:ln>
            <a:solidFill>
              <a:schemeClr val="accent6">
                <a:lumMod val="50000"/>
              </a:schemeClr>
            </a:solidFill>
          </a:ln>
        </p:spPr>
        <p:txBody>
          <a:bodyPr wrap="square" rtlCol="0">
            <a:spAutoFit/>
          </a:bodyPr>
          <a:lstStyle/>
          <a:p>
            <a:pPr algn="ctr"/>
            <a:r>
              <a:rPr lang="en-US" sz="1400" dirty="0">
                <a:solidFill>
                  <a:schemeClr val="bg1"/>
                </a:solidFill>
              </a:rPr>
              <a:t>College</a:t>
            </a:r>
            <a:r>
              <a:rPr lang="en-US" sz="1400" dirty="0"/>
              <a:t> </a:t>
            </a:r>
            <a:r>
              <a:rPr lang="en-US" sz="1400" dirty="0">
                <a:solidFill>
                  <a:schemeClr val="bg1"/>
                </a:solidFill>
              </a:rPr>
              <a:t>Cabinet</a:t>
            </a:r>
          </a:p>
        </p:txBody>
      </p:sp>
      <p:cxnSp>
        <p:nvCxnSpPr>
          <p:cNvPr id="4" name="Connector: Elbow 3">
            <a:extLst>
              <a:ext uri="{FF2B5EF4-FFF2-40B4-BE49-F238E27FC236}">
                <a16:creationId xmlns:a16="http://schemas.microsoft.com/office/drawing/2014/main" id="{D19F8752-9729-4124-B359-97F935CC45EB}"/>
              </a:ext>
            </a:extLst>
          </p:cNvPr>
          <p:cNvCxnSpPr>
            <a:cxnSpLocks/>
            <a:stCxn id="2" idx="0"/>
            <a:endCxn id="10" idx="2"/>
          </p:cNvCxnSpPr>
          <p:nvPr/>
        </p:nvCxnSpPr>
        <p:spPr>
          <a:xfrm rot="5400000" flipH="1" flipV="1">
            <a:off x="3944911" y="4723359"/>
            <a:ext cx="494169" cy="1358214"/>
          </a:xfrm>
          <a:prstGeom prst="bentConnector3">
            <a:avLst>
              <a:gd name="adj1" fmla="val 50000"/>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7B5481DD-E90B-4FE6-8C56-C5F975A99234}"/>
              </a:ext>
            </a:extLst>
          </p:cNvPr>
          <p:cNvSpPr txBox="1"/>
          <p:nvPr/>
        </p:nvSpPr>
        <p:spPr>
          <a:xfrm>
            <a:off x="5540472" y="4786049"/>
            <a:ext cx="848502" cy="369332"/>
          </a:xfrm>
          <a:prstGeom prst="rect">
            <a:avLst/>
          </a:prstGeom>
          <a:noFill/>
        </p:spPr>
        <p:txBody>
          <a:bodyPr wrap="none" rtlCol="0">
            <a:spAutoFit/>
          </a:bodyPr>
          <a:lstStyle/>
          <a:p>
            <a:pPr algn="ctr"/>
            <a:r>
              <a:rPr lang="en-US" dirty="0"/>
              <a:t>Faculty</a:t>
            </a:r>
          </a:p>
        </p:txBody>
      </p:sp>
      <p:sp>
        <p:nvSpPr>
          <p:cNvPr id="15" name="TextBox 14">
            <a:extLst>
              <a:ext uri="{FF2B5EF4-FFF2-40B4-BE49-F238E27FC236}">
                <a16:creationId xmlns:a16="http://schemas.microsoft.com/office/drawing/2014/main" id="{1B8796DF-202D-4109-9BF7-41C9A1EDA471}"/>
              </a:ext>
            </a:extLst>
          </p:cNvPr>
          <p:cNvSpPr txBox="1"/>
          <p:nvPr/>
        </p:nvSpPr>
        <p:spPr>
          <a:xfrm>
            <a:off x="6551891" y="4802153"/>
            <a:ext cx="612668" cy="369332"/>
          </a:xfrm>
          <a:prstGeom prst="rect">
            <a:avLst/>
          </a:prstGeom>
          <a:noFill/>
        </p:spPr>
        <p:txBody>
          <a:bodyPr wrap="none" rtlCol="0">
            <a:spAutoFit/>
          </a:bodyPr>
          <a:lstStyle/>
          <a:p>
            <a:pPr algn="ctr"/>
            <a:r>
              <a:rPr lang="en-US" dirty="0"/>
              <a:t>Staff</a:t>
            </a:r>
          </a:p>
        </p:txBody>
      </p:sp>
      <p:sp>
        <p:nvSpPr>
          <p:cNvPr id="16" name="TextBox 15">
            <a:extLst>
              <a:ext uri="{FF2B5EF4-FFF2-40B4-BE49-F238E27FC236}">
                <a16:creationId xmlns:a16="http://schemas.microsoft.com/office/drawing/2014/main" id="{D5572A5B-2AD8-4735-9B58-0E560A46286F}"/>
              </a:ext>
            </a:extLst>
          </p:cNvPr>
          <p:cNvSpPr txBox="1"/>
          <p:nvPr/>
        </p:nvSpPr>
        <p:spPr>
          <a:xfrm>
            <a:off x="7250541" y="4802153"/>
            <a:ext cx="1562031" cy="369332"/>
          </a:xfrm>
          <a:prstGeom prst="rect">
            <a:avLst/>
          </a:prstGeom>
          <a:noFill/>
        </p:spPr>
        <p:txBody>
          <a:bodyPr wrap="none" rtlCol="0">
            <a:spAutoFit/>
          </a:bodyPr>
          <a:lstStyle/>
          <a:p>
            <a:pPr algn="ctr"/>
            <a:r>
              <a:rPr lang="en-US" dirty="0"/>
              <a:t>Administrators</a:t>
            </a:r>
          </a:p>
        </p:txBody>
      </p:sp>
      <p:cxnSp>
        <p:nvCxnSpPr>
          <p:cNvPr id="17" name="Connector: Elbow 16">
            <a:extLst>
              <a:ext uri="{FF2B5EF4-FFF2-40B4-BE49-F238E27FC236}">
                <a16:creationId xmlns:a16="http://schemas.microsoft.com/office/drawing/2014/main" id="{2CD1D99D-F015-4B6C-9832-601EE86C077F}"/>
              </a:ext>
            </a:extLst>
          </p:cNvPr>
          <p:cNvCxnSpPr>
            <a:stCxn id="7" idx="0"/>
            <a:endCxn id="14" idx="2"/>
          </p:cNvCxnSpPr>
          <p:nvPr/>
        </p:nvCxnSpPr>
        <p:spPr>
          <a:xfrm rot="5400000" flipH="1" flipV="1">
            <a:off x="5416811" y="5313269"/>
            <a:ext cx="705800" cy="390024"/>
          </a:xfrm>
          <a:prstGeom prst="bentConnector3">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4662FBC8-45D3-44F2-998E-0786CF9A6477}"/>
              </a:ext>
            </a:extLst>
          </p:cNvPr>
          <p:cNvCxnSpPr>
            <a:stCxn id="15" idx="2"/>
            <a:endCxn id="8" idx="0"/>
          </p:cNvCxnSpPr>
          <p:nvPr/>
        </p:nvCxnSpPr>
        <p:spPr>
          <a:xfrm rot="16200000" flipH="1">
            <a:off x="6766142" y="5263567"/>
            <a:ext cx="689696" cy="505531"/>
          </a:xfrm>
          <a:prstGeom prst="bentConnector3">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50C0861C-46A9-4523-B7B2-782FDFB4D2A7}"/>
              </a:ext>
            </a:extLst>
          </p:cNvPr>
          <p:cNvCxnSpPr>
            <a:stCxn id="16" idx="2"/>
            <a:endCxn id="9" idx="0"/>
          </p:cNvCxnSpPr>
          <p:nvPr/>
        </p:nvCxnSpPr>
        <p:spPr>
          <a:xfrm rot="16200000" flipH="1">
            <a:off x="8249457" y="4953585"/>
            <a:ext cx="685456" cy="1121256"/>
          </a:xfrm>
          <a:prstGeom prst="bentConnector3">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DDDB78E-0354-4F3E-9F68-BFE396A01189}"/>
              </a:ext>
            </a:extLst>
          </p:cNvPr>
          <p:cNvSpPr txBox="1"/>
          <p:nvPr/>
        </p:nvSpPr>
        <p:spPr>
          <a:xfrm>
            <a:off x="19795" y="4432820"/>
            <a:ext cx="2525797" cy="1477328"/>
          </a:xfrm>
          <a:prstGeom prst="rect">
            <a:avLst/>
          </a:prstGeom>
          <a:noFill/>
        </p:spPr>
        <p:txBody>
          <a:bodyPr wrap="square" rtlCol="0">
            <a:spAutoFit/>
          </a:bodyPr>
          <a:lstStyle/>
          <a:p>
            <a:pPr algn="ctr"/>
            <a:r>
              <a:rPr lang="en-US" dirty="0"/>
              <a:t>College constituency groups…</a:t>
            </a:r>
          </a:p>
          <a:p>
            <a:pPr algn="ctr"/>
            <a:endParaRPr lang="en-US" dirty="0"/>
          </a:p>
          <a:p>
            <a:pPr algn="ctr"/>
            <a:endParaRPr lang="en-US" dirty="0"/>
          </a:p>
          <a:p>
            <a:pPr algn="ctr"/>
            <a:r>
              <a:rPr lang="en-US" dirty="0"/>
              <a:t>…represented by:</a:t>
            </a:r>
          </a:p>
        </p:txBody>
      </p:sp>
      <p:sp>
        <p:nvSpPr>
          <p:cNvPr id="21" name="TextBox 20">
            <a:extLst>
              <a:ext uri="{FF2B5EF4-FFF2-40B4-BE49-F238E27FC236}">
                <a16:creationId xmlns:a16="http://schemas.microsoft.com/office/drawing/2014/main" id="{D2A70D87-F7E3-4894-8A14-7B692779BF87}"/>
              </a:ext>
            </a:extLst>
          </p:cNvPr>
          <p:cNvSpPr txBox="1"/>
          <p:nvPr/>
        </p:nvSpPr>
        <p:spPr>
          <a:xfrm>
            <a:off x="275765" y="370425"/>
            <a:ext cx="11377915" cy="954107"/>
          </a:xfrm>
          <a:prstGeom prst="rect">
            <a:avLst/>
          </a:prstGeom>
          <a:noFill/>
        </p:spPr>
        <p:txBody>
          <a:bodyPr wrap="square" rtlCol="0">
            <a:spAutoFit/>
          </a:bodyPr>
          <a:lstStyle/>
          <a:p>
            <a:pPr algn="ctr"/>
            <a:r>
              <a:rPr lang="en-US" sz="2800" dirty="0"/>
              <a:t>Participatory Governance is 4 constituency groups working together for student success!</a:t>
            </a:r>
          </a:p>
        </p:txBody>
      </p:sp>
    </p:spTree>
    <p:extLst>
      <p:ext uri="{BB962C8B-B14F-4D97-AF65-F5344CB8AC3E}">
        <p14:creationId xmlns:p14="http://schemas.microsoft.com/office/powerpoint/2010/main" val="3262129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Part 2: Roles and Responsibilities</a:t>
            </a:r>
          </a:p>
        </p:txBody>
      </p:sp>
      <p:sp>
        <p:nvSpPr>
          <p:cNvPr id="3" name="Content Placeholder 2"/>
          <p:cNvSpPr>
            <a:spLocks noGrp="1"/>
          </p:cNvSpPr>
          <p:nvPr>
            <p:ph idx="1"/>
          </p:nvPr>
        </p:nvSpPr>
        <p:spPr>
          <a:xfrm>
            <a:off x="1376585" y="2173304"/>
            <a:ext cx="10942320" cy="5014912"/>
          </a:xfrm>
        </p:spPr>
        <p:txBody>
          <a:bodyPr>
            <a:noAutofit/>
          </a:bodyPr>
          <a:lstStyle/>
          <a:p>
            <a:pPr lvl="1"/>
            <a:r>
              <a:rPr lang="en-US" sz="2800" dirty="0"/>
              <a:t>Participatory Governance Bodies at Cañada College</a:t>
            </a:r>
          </a:p>
          <a:p>
            <a:pPr lvl="1"/>
            <a:r>
              <a:rPr lang="en-US" sz="2800" dirty="0"/>
              <a:t>Roles and Responsibilities of Academic, Classified, and Student Senates</a:t>
            </a:r>
          </a:p>
          <a:p>
            <a:pPr lvl="1"/>
            <a:r>
              <a:rPr lang="en-US" sz="2800" dirty="0"/>
              <a:t>Roles and Responsibilities of Council Members</a:t>
            </a:r>
          </a:p>
          <a:p>
            <a:pPr lvl="1"/>
            <a:r>
              <a:rPr lang="en-US" sz="2800" dirty="0"/>
              <a:t>Roles and Responsibilities of College Committee Members</a:t>
            </a:r>
          </a:p>
          <a:p>
            <a:pPr marL="0" indent="0">
              <a:buNone/>
            </a:pPr>
            <a:endParaRPr lang="en-US" sz="2400" b="1" dirty="0"/>
          </a:p>
        </p:txBody>
      </p:sp>
      <p:sp>
        <p:nvSpPr>
          <p:cNvPr id="4" name="Frame 3">
            <a:extLst>
              <a:ext uri="{FF2B5EF4-FFF2-40B4-BE49-F238E27FC236}">
                <a16:creationId xmlns:a16="http://schemas.microsoft.com/office/drawing/2014/main" id="{6DC4B130-A9C5-4D1B-8C32-F3D4926F5866}"/>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72589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Participatory Governance Manual</a:t>
            </a:r>
          </a:p>
        </p:txBody>
      </p:sp>
      <p:sp>
        <p:nvSpPr>
          <p:cNvPr id="3" name="Text Placeholder 2"/>
          <p:cNvSpPr>
            <a:spLocks noGrp="1"/>
          </p:cNvSpPr>
          <p:nvPr>
            <p:ph type="body" idx="1"/>
          </p:nvPr>
        </p:nvSpPr>
        <p:spPr/>
        <p:txBody>
          <a:bodyPr/>
          <a:lstStyle/>
          <a:p>
            <a:r>
              <a:rPr lang="en-US" dirty="0">
                <a:hlinkClick r:id="rId2"/>
              </a:rPr>
              <a:t>https://canadacollege.edu/pgm/</a:t>
            </a:r>
            <a:endParaRPr lang="en-US" dirty="0"/>
          </a:p>
          <a:p>
            <a:endParaRPr lang="en-US" dirty="0"/>
          </a:p>
        </p:txBody>
      </p:sp>
      <p:sp>
        <p:nvSpPr>
          <p:cNvPr id="4" name="Frame 3">
            <a:extLst>
              <a:ext uri="{FF2B5EF4-FFF2-40B4-BE49-F238E27FC236}">
                <a16:creationId xmlns:a16="http://schemas.microsoft.com/office/drawing/2014/main" id="{C9D910FF-5AB8-4C62-AC69-F90F267ED7CD}"/>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13380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73C4C3-1E99-4E14-B3ED-973DF61A1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16945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78293"/>
            <a:ext cx="12298680" cy="6827576"/>
            <a:chOff x="0" y="30424"/>
            <a:chExt cx="12298680" cy="6827576"/>
          </a:xfrm>
        </p:grpSpPr>
        <p:graphicFrame>
          <p:nvGraphicFramePr>
            <p:cNvPr id="66" name="Diagram 65"/>
            <p:cNvGraphicFramePr/>
            <p:nvPr/>
          </p:nvGraphicFramePr>
          <p:xfrm>
            <a:off x="6394559" y="4289286"/>
            <a:ext cx="2281313" cy="1729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val 5"/>
            <p:cNvSpPr/>
            <p:nvPr/>
          </p:nvSpPr>
          <p:spPr>
            <a:xfrm>
              <a:off x="7234946" y="5035589"/>
              <a:ext cx="618159" cy="3043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IPC</a:t>
              </a:r>
            </a:p>
          </p:txBody>
        </p:sp>
        <p:sp>
          <p:nvSpPr>
            <p:cNvPr id="14" name="Oval 13"/>
            <p:cNvSpPr/>
            <p:nvPr/>
          </p:nvSpPr>
          <p:spPr>
            <a:xfrm>
              <a:off x="1632347" y="2648768"/>
              <a:ext cx="1167915" cy="886579"/>
            </a:xfrm>
            <a:prstGeom prst="ellipse">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Academic Senate (faculty)</a:t>
              </a:r>
            </a:p>
          </p:txBody>
        </p:sp>
        <p:sp>
          <p:nvSpPr>
            <p:cNvPr id="15" name="Oval 14"/>
            <p:cNvSpPr/>
            <p:nvPr/>
          </p:nvSpPr>
          <p:spPr>
            <a:xfrm>
              <a:off x="119365" y="2639162"/>
              <a:ext cx="1186659" cy="87304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ASCC</a:t>
              </a:r>
            </a:p>
            <a:p>
              <a:pPr algn="ctr"/>
              <a:r>
                <a:rPr lang="en-US" sz="1200" b="1" dirty="0">
                  <a:solidFill>
                    <a:schemeClr val="bg1"/>
                  </a:solidFill>
                </a:rPr>
                <a:t>(students)</a:t>
              </a:r>
            </a:p>
          </p:txBody>
        </p:sp>
        <p:sp>
          <p:nvSpPr>
            <p:cNvPr id="16" name="Oval 15"/>
            <p:cNvSpPr/>
            <p:nvPr/>
          </p:nvSpPr>
          <p:spPr>
            <a:xfrm>
              <a:off x="3057292" y="2652480"/>
              <a:ext cx="1145980" cy="871297"/>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ClassifiedSenate (staff)</a:t>
              </a:r>
            </a:p>
          </p:txBody>
        </p:sp>
        <p:sp>
          <p:nvSpPr>
            <p:cNvPr id="17" name="Rectangle 16"/>
            <p:cNvSpPr/>
            <p:nvPr/>
          </p:nvSpPr>
          <p:spPr>
            <a:xfrm>
              <a:off x="11026643" y="2704070"/>
              <a:ext cx="1099308" cy="296961"/>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Cabinet </a:t>
              </a:r>
              <a:endParaRPr lang="en-US" sz="1200" dirty="0">
                <a:solidFill>
                  <a:schemeClr val="bg1"/>
                </a:solidFill>
              </a:endParaRPr>
            </a:p>
          </p:txBody>
        </p:sp>
        <p:sp>
          <p:nvSpPr>
            <p:cNvPr id="18" name="Rectangle 17"/>
            <p:cNvSpPr/>
            <p:nvPr/>
          </p:nvSpPr>
          <p:spPr>
            <a:xfrm>
              <a:off x="10950229" y="6024084"/>
              <a:ext cx="1218700" cy="419405"/>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Deans</a:t>
              </a:r>
            </a:p>
          </p:txBody>
        </p:sp>
        <p:sp>
          <p:nvSpPr>
            <p:cNvPr id="19" name="Rectangle 18"/>
            <p:cNvSpPr/>
            <p:nvPr/>
          </p:nvSpPr>
          <p:spPr>
            <a:xfrm>
              <a:off x="4795029" y="1447800"/>
              <a:ext cx="1979896" cy="509326"/>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President</a:t>
              </a:r>
            </a:p>
          </p:txBody>
        </p:sp>
        <p:sp>
          <p:nvSpPr>
            <p:cNvPr id="20" name="Rectangle 19"/>
            <p:cNvSpPr/>
            <p:nvPr/>
          </p:nvSpPr>
          <p:spPr>
            <a:xfrm>
              <a:off x="6228653" y="6079999"/>
              <a:ext cx="4351395" cy="308163"/>
            </a:xfrm>
            <a:prstGeom prst="rect">
              <a:avLst/>
            </a:prstGeom>
            <a:solidFill>
              <a:srgbClr val="6DA9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Programs</a:t>
              </a:r>
            </a:p>
            <a:p>
              <a:pPr algn="ctr"/>
              <a:r>
                <a:rPr lang="en-US" sz="1050" dirty="0">
                  <a:solidFill>
                    <a:schemeClr val="bg1"/>
                  </a:solidFill>
                </a:rPr>
                <a:t>Program Review, Assessment, Resource and Staffing Requests</a:t>
              </a:r>
            </a:p>
          </p:txBody>
        </p:sp>
        <p:sp>
          <p:nvSpPr>
            <p:cNvPr id="21" name="Rectangle 20"/>
            <p:cNvSpPr/>
            <p:nvPr/>
          </p:nvSpPr>
          <p:spPr>
            <a:xfrm>
              <a:off x="0" y="6478084"/>
              <a:ext cx="12298680" cy="379916"/>
            </a:xfrm>
            <a:prstGeom prst="rect">
              <a:avLst/>
            </a:prstGeom>
            <a:solidFill>
              <a:srgbClr val="6DA9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College Mission</a:t>
              </a:r>
              <a:endParaRPr lang="en-US" sz="2000" dirty="0">
                <a:solidFill>
                  <a:schemeClr val="bg1"/>
                </a:solidFill>
              </a:endParaRPr>
            </a:p>
          </p:txBody>
        </p:sp>
        <p:cxnSp>
          <p:nvCxnSpPr>
            <p:cNvPr id="33" name="Straight Connector 32"/>
            <p:cNvCxnSpPr>
              <a:cxnSpLocks/>
            </p:cNvCxnSpPr>
            <p:nvPr/>
          </p:nvCxnSpPr>
          <p:spPr>
            <a:xfrm>
              <a:off x="11550331" y="3075686"/>
              <a:ext cx="9248" cy="2913804"/>
            </a:xfrm>
            <a:prstGeom prst="line">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a:stCxn id="18" idx="1"/>
              <a:endCxn id="20" idx="3"/>
            </p:cNvCxnSpPr>
            <p:nvPr/>
          </p:nvCxnSpPr>
          <p:spPr>
            <a:xfrm flipH="1">
              <a:off x="10580048" y="6233787"/>
              <a:ext cx="370181" cy="294"/>
            </a:xfrm>
            <a:prstGeom prst="line">
              <a:avLst/>
            </a:prstGeom>
            <a:ln w="28575">
              <a:solidFill>
                <a:schemeClr val="accent5">
                  <a:lumMod val="75000"/>
                </a:schemeClr>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48" name="Diagram 47"/>
            <p:cNvGraphicFramePr/>
            <p:nvPr/>
          </p:nvGraphicFramePr>
          <p:xfrm>
            <a:off x="6311158" y="2320015"/>
            <a:ext cx="4000518" cy="223017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3" name="Elbow Connector 2"/>
            <p:cNvCxnSpPr>
              <a:cxnSpLocks/>
              <a:stCxn id="15" idx="0"/>
              <a:endCxn id="28" idx="4"/>
            </p:cNvCxnSpPr>
            <p:nvPr/>
          </p:nvCxnSpPr>
          <p:spPr>
            <a:xfrm rot="5400000" flipH="1" flipV="1">
              <a:off x="2630595" y="48832"/>
              <a:ext cx="672431" cy="4508230"/>
            </a:xfrm>
            <a:prstGeom prst="bentConnector3">
              <a:avLst>
                <a:gd name="adj1" fmla="val 50000"/>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Elbow Connector 7"/>
            <p:cNvCxnSpPr>
              <a:cxnSpLocks/>
              <a:stCxn id="14" idx="0"/>
              <a:endCxn id="51" idx="4"/>
            </p:cNvCxnSpPr>
            <p:nvPr/>
          </p:nvCxnSpPr>
          <p:spPr>
            <a:xfrm rot="5400000" flipH="1" flipV="1">
              <a:off x="3526975" y="652058"/>
              <a:ext cx="686041" cy="3307381"/>
            </a:xfrm>
            <a:prstGeom prst="bentConnector3">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Elbow Connector 24"/>
            <p:cNvCxnSpPr>
              <a:cxnSpLocks/>
              <a:endCxn id="17" idx="0"/>
            </p:cNvCxnSpPr>
            <p:nvPr/>
          </p:nvCxnSpPr>
          <p:spPr>
            <a:xfrm>
              <a:off x="6804065" y="1577705"/>
              <a:ext cx="4772232" cy="1126365"/>
            </a:xfrm>
            <a:prstGeom prst="bentConnector2">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4734518" y="4727947"/>
              <a:ext cx="182015" cy="525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Elbow Connector 73"/>
            <p:cNvCxnSpPr>
              <a:cxnSpLocks/>
              <a:stCxn id="15" idx="4"/>
            </p:cNvCxnSpPr>
            <p:nvPr/>
          </p:nvCxnSpPr>
          <p:spPr>
            <a:xfrm rot="16200000" flipH="1">
              <a:off x="2269596" y="1955309"/>
              <a:ext cx="1466207" cy="4580008"/>
            </a:xfrm>
            <a:prstGeom prst="bentConnector2">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Elbow Connector 80"/>
            <p:cNvCxnSpPr>
              <a:cxnSpLocks/>
              <a:stCxn id="14" idx="4"/>
            </p:cNvCxnSpPr>
            <p:nvPr/>
          </p:nvCxnSpPr>
          <p:spPr>
            <a:xfrm rot="16200000" flipH="1">
              <a:off x="3032969" y="2718683"/>
              <a:ext cx="1443072" cy="3076400"/>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Elbow Connector 82"/>
            <p:cNvCxnSpPr>
              <a:cxnSpLocks/>
              <a:stCxn id="16" idx="4"/>
            </p:cNvCxnSpPr>
            <p:nvPr/>
          </p:nvCxnSpPr>
          <p:spPr>
            <a:xfrm rot="16200000" flipH="1">
              <a:off x="3727918" y="3426140"/>
              <a:ext cx="1467149" cy="1662421"/>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a:cxnSpLocks/>
              <a:stCxn id="20" idx="2"/>
            </p:cNvCxnSpPr>
            <p:nvPr/>
          </p:nvCxnSpPr>
          <p:spPr>
            <a:xfrm>
              <a:off x="8404351" y="6388162"/>
              <a:ext cx="0" cy="89922"/>
            </a:xfrm>
            <a:prstGeom prst="line">
              <a:avLst/>
            </a:prstGeom>
            <a:ln w="57150">
              <a:solidFill>
                <a:srgbClr val="6DA94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21969" y="5401669"/>
              <a:ext cx="3730875" cy="1200329"/>
            </a:xfrm>
            <a:prstGeom prst="rect">
              <a:avLst/>
            </a:prstGeom>
            <a:noFill/>
          </p:spPr>
          <p:txBody>
            <a:bodyPr wrap="square" rtlCol="0">
              <a:spAutoFit/>
            </a:bodyPr>
            <a:lstStyle/>
            <a:p>
              <a:r>
                <a:rPr lang="en-US" dirty="0"/>
                <a:t>Key:</a:t>
              </a:r>
            </a:p>
            <a:p>
              <a:r>
                <a:rPr lang="en-US" dirty="0"/>
                <a:t>          = recommendations</a:t>
              </a:r>
            </a:p>
            <a:p>
              <a:r>
                <a:rPr lang="en-US" dirty="0"/>
                <a:t>          = decisions</a:t>
              </a:r>
            </a:p>
            <a:p>
              <a:r>
                <a:rPr lang="en-US" dirty="0"/>
                <a:t>	</a:t>
              </a:r>
            </a:p>
          </p:txBody>
        </p:sp>
        <p:cxnSp>
          <p:nvCxnSpPr>
            <p:cNvPr id="11" name="Straight Connector 10"/>
            <p:cNvCxnSpPr/>
            <p:nvPr/>
          </p:nvCxnSpPr>
          <p:spPr>
            <a:xfrm>
              <a:off x="424260" y="5949741"/>
              <a:ext cx="438533" cy="0"/>
            </a:xfrm>
            <a:prstGeom prst="line">
              <a:avLst/>
            </a:prstGeom>
            <a:ln w="28575">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24260" y="6136398"/>
              <a:ext cx="438533"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5191934" y="1876177"/>
              <a:ext cx="57981" cy="90554"/>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5494695" y="1872173"/>
              <a:ext cx="57981" cy="90554"/>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Elbow Connector 45"/>
            <p:cNvCxnSpPr>
              <a:cxnSpLocks/>
              <a:stCxn id="16" idx="0"/>
              <a:endCxn id="19" idx="2"/>
            </p:cNvCxnSpPr>
            <p:nvPr/>
          </p:nvCxnSpPr>
          <p:spPr>
            <a:xfrm rot="5400000" flipH="1" flipV="1">
              <a:off x="4359952" y="1227456"/>
              <a:ext cx="695354" cy="2154695"/>
            </a:xfrm>
            <a:prstGeom prst="bentConnector3">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839837" y="792428"/>
              <a:ext cx="1878056" cy="42672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Chancellor</a:t>
              </a:r>
            </a:p>
          </p:txBody>
        </p:sp>
        <p:sp>
          <p:nvSpPr>
            <p:cNvPr id="53" name="Rectangle 52"/>
            <p:cNvSpPr/>
            <p:nvPr/>
          </p:nvSpPr>
          <p:spPr>
            <a:xfrm>
              <a:off x="4541639" y="63805"/>
              <a:ext cx="2474451" cy="48399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5">
                      <a:lumMod val="75000"/>
                    </a:schemeClr>
                  </a:solidFill>
                </a:rPr>
                <a:t>SMCCD Board of Trustees</a:t>
              </a:r>
            </a:p>
          </p:txBody>
        </p:sp>
        <p:cxnSp>
          <p:nvCxnSpPr>
            <p:cNvPr id="12" name="Straight Connector 11"/>
            <p:cNvCxnSpPr>
              <a:cxnSpLocks/>
              <a:stCxn id="19" idx="0"/>
              <a:endCxn id="9" idx="2"/>
            </p:cNvCxnSpPr>
            <p:nvPr/>
          </p:nvCxnSpPr>
          <p:spPr>
            <a:xfrm flipH="1" flipV="1">
              <a:off x="5778865" y="1219148"/>
              <a:ext cx="6112" cy="228652"/>
            </a:xfrm>
            <a:prstGeom prst="line">
              <a:avLst/>
            </a:prstGeom>
            <a:ln w="28575">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a:stCxn id="9" idx="0"/>
              <a:endCxn id="53" idx="2"/>
            </p:cNvCxnSpPr>
            <p:nvPr/>
          </p:nvCxnSpPr>
          <p:spPr>
            <a:xfrm flipV="1">
              <a:off x="5778865" y="547804"/>
              <a:ext cx="0" cy="244624"/>
            </a:xfrm>
            <a:prstGeom prst="line">
              <a:avLst/>
            </a:prstGeom>
            <a:ln w="28575">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56" name="Picture 5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561" y="65728"/>
              <a:ext cx="1152273" cy="517436"/>
            </a:xfrm>
            <a:prstGeom prst="rect">
              <a:avLst/>
            </a:prstGeom>
          </p:spPr>
        </p:pic>
        <p:sp>
          <p:nvSpPr>
            <p:cNvPr id="57" name="TextBox 56"/>
            <p:cNvSpPr txBox="1"/>
            <p:nvPr/>
          </p:nvSpPr>
          <p:spPr>
            <a:xfrm>
              <a:off x="1306024" y="30424"/>
              <a:ext cx="3126112" cy="500137"/>
            </a:xfrm>
            <a:prstGeom prst="rect">
              <a:avLst/>
            </a:prstGeom>
            <a:noFill/>
          </p:spPr>
          <p:txBody>
            <a:bodyPr wrap="none" rtlCol="0">
              <a:spAutoFit/>
            </a:bodyPr>
            <a:lstStyle/>
            <a:p>
              <a:r>
                <a:rPr lang="en-US" sz="1600" dirty="0">
                  <a:solidFill>
                    <a:srgbClr val="40775E"/>
                  </a:solidFill>
                </a:rPr>
                <a:t>Participatory Governance Structure</a:t>
              </a:r>
            </a:p>
            <a:p>
              <a:r>
                <a:rPr lang="en-US" sz="1050" i="1" dirty="0">
                  <a:solidFill>
                    <a:srgbClr val="40775E"/>
                  </a:solidFill>
                </a:rPr>
                <a:t>As of May 15, 2024</a:t>
              </a:r>
            </a:p>
          </p:txBody>
        </p:sp>
        <p:graphicFrame>
          <p:nvGraphicFramePr>
            <p:cNvPr id="65" name="Diagram 64"/>
            <p:cNvGraphicFramePr/>
            <p:nvPr/>
          </p:nvGraphicFramePr>
          <p:xfrm>
            <a:off x="8043545" y="4261196"/>
            <a:ext cx="2281313" cy="172978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67" name="Oval 66"/>
            <p:cNvSpPr/>
            <p:nvPr/>
          </p:nvSpPr>
          <p:spPr>
            <a:xfrm>
              <a:off x="8867661" y="5005097"/>
              <a:ext cx="646857" cy="298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SSPC</a:t>
              </a:r>
            </a:p>
          </p:txBody>
        </p:sp>
      </p:grpSp>
      <p:sp>
        <p:nvSpPr>
          <p:cNvPr id="118" name="TextBox 117">
            <a:extLst>
              <a:ext uri="{FF2B5EF4-FFF2-40B4-BE49-F238E27FC236}">
                <a16:creationId xmlns:a16="http://schemas.microsoft.com/office/drawing/2014/main" id="{8EAA7ECE-CCC6-4E60-B8CC-7052F7B5418E}"/>
              </a:ext>
            </a:extLst>
          </p:cNvPr>
          <p:cNvSpPr txBox="1"/>
          <p:nvPr/>
        </p:nvSpPr>
        <p:spPr>
          <a:xfrm>
            <a:off x="1015271" y="3946961"/>
            <a:ext cx="2402065" cy="715581"/>
          </a:xfrm>
          <a:prstGeom prst="rect">
            <a:avLst/>
          </a:prstGeom>
          <a:solidFill>
            <a:schemeClr val="bg1"/>
          </a:solidFill>
          <a:ln w="3175">
            <a:solidFill>
              <a:schemeClr val="bg2">
                <a:lumMod val="50000"/>
              </a:schemeClr>
            </a:solidFill>
          </a:ln>
        </p:spPr>
        <p:txBody>
          <a:bodyPr wrap="square" rtlCol="0">
            <a:spAutoFit/>
          </a:bodyPr>
          <a:lstStyle/>
          <a:p>
            <a:pPr algn="ctr"/>
            <a:r>
              <a:rPr lang="en-US" sz="1050" dirty="0"/>
              <a:t>Subcommittees of the Academic Senate:</a:t>
            </a:r>
          </a:p>
          <a:p>
            <a:pPr algn="ctr"/>
            <a:r>
              <a:rPr lang="en-US" sz="1000" b="1" dirty="0"/>
              <a:t>Black Students Matter</a:t>
            </a:r>
          </a:p>
          <a:p>
            <a:pPr algn="ctr"/>
            <a:r>
              <a:rPr lang="en-US" sz="1000" b="1" dirty="0"/>
              <a:t>Curriculum Committee</a:t>
            </a:r>
          </a:p>
          <a:p>
            <a:pPr algn="ctr"/>
            <a:r>
              <a:rPr lang="en-US" sz="1000" b="1" dirty="0"/>
              <a:t>Textbook Affordability</a:t>
            </a:r>
          </a:p>
        </p:txBody>
      </p:sp>
      <p:sp>
        <p:nvSpPr>
          <p:cNvPr id="119" name="TextBox 118">
            <a:extLst>
              <a:ext uri="{FF2B5EF4-FFF2-40B4-BE49-F238E27FC236}">
                <a16:creationId xmlns:a16="http://schemas.microsoft.com/office/drawing/2014/main" id="{165B7E22-8A07-44A9-812A-0FF5B316314D}"/>
              </a:ext>
            </a:extLst>
          </p:cNvPr>
          <p:cNvSpPr txBox="1"/>
          <p:nvPr/>
        </p:nvSpPr>
        <p:spPr>
          <a:xfrm>
            <a:off x="9605085" y="2268669"/>
            <a:ext cx="1345144" cy="1361911"/>
          </a:xfrm>
          <a:prstGeom prst="rect">
            <a:avLst/>
          </a:prstGeom>
          <a:noFill/>
          <a:ln w="19050">
            <a:solidFill>
              <a:srgbClr val="40775E"/>
            </a:solidFill>
          </a:ln>
        </p:spPr>
        <p:txBody>
          <a:bodyPr wrap="square" rtlCol="0">
            <a:spAutoFit/>
          </a:bodyPr>
          <a:lstStyle/>
          <a:p>
            <a:r>
              <a:rPr lang="en-US" sz="1050" b="1" dirty="0"/>
              <a:t>College Committees</a:t>
            </a:r>
          </a:p>
          <a:p>
            <a:pPr marL="117475" indent="-117475">
              <a:buFont typeface="Arial" panose="020B0604020202020204" pitchFamily="34" charset="0"/>
              <a:buChar char="•"/>
            </a:pPr>
            <a:r>
              <a:rPr lang="en-US" sz="900" dirty="0"/>
              <a:t>Distance Ed. Advisory (DEAC)</a:t>
            </a:r>
          </a:p>
          <a:p>
            <a:pPr marL="117475" indent="-117475">
              <a:buFont typeface="Arial" panose="020B0604020202020204" pitchFamily="34" charset="0"/>
              <a:buChar char="•"/>
            </a:pPr>
            <a:r>
              <a:rPr lang="en-US" sz="900" dirty="0"/>
              <a:t>Honors Transfer Prog.</a:t>
            </a:r>
            <a:endParaRPr lang="en-US" sz="1000" dirty="0"/>
          </a:p>
          <a:p>
            <a:pPr marL="117475" indent="-117475">
              <a:buFont typeface="Arial" panose="020B0604020202020204" pitchFamily="34" charset="0"/>
              <a:buChar char="•"/>
            </a:pPr>
            <a:r>
              <a:rPr lang="en-US" sz="900" dirty="0"/>
              <a:t>Professional Development Planning</a:t>
            </a:r>
          </a:p>
          <a:p>
            <a:pPr marL="117475" indent="-117475">
              <a:buFont typeface="Arial" panose="020B0604020202020204" pitchFamily="34" charset="0"/>
              <a:buChar char="•"/>
            </a:pPr>
            <a:r>
              <a:rPr lang="en-US" sz="900" dirty="0"/>
              <a:t>Safety (District Plan)</a:t>
            </a:r>
          </a:p>
          <a:p>
            <a:pPr marL="117475" indent="-117475">
              <a:buFont typeface="Arial" panose="020B0604020202020204" pitchFamily="34" charset="0"/>
              <a:buChar char="•"/>
            </a:pPr>
            <a:r>
              <a:rPr lang="en-US" sz="900" dirty="0"/>
              <a:t>Technology</a:t>
            </a:r>
          </a:p>
        </p:txBody>
      </p:sp>
      <p:cxnSp>
        <p:nvCxnSpPr>
          <p:cNvPr id="132" name="Straight Arrow Connector 131">
            <a:extLst>
              <a:ext uri="{FF2B5EF4-FFF2-40B4-BE49-F238E27FC236}">
                <a16:creationId xmlns:a16="http://schemas.microsoft.com/office/drawing/2014/main" id="{8972A1C3-6EE6-4A75-A4E5-CB3271F7EBF4}"/>
              </a:ext>
            </a:extLst>
          </p:cNvPr>
          <p:cNvCxnSpPr>
            <a:cxnSpLocks/>
          </p:cNvCxnSpPr>
          <p:nvPr/>
        </p:nvCxnSpPr>
        <p:spPr>
          <a:xfrm flipH="1">
            <a:off x="8675872" y="2588439"/>
            <a:ext cx="921397" cy="0"/>
          </a:xfrm>
          <a:prstGeom prst="straightConnector1">
            <a:avLst/>
          </a:prstGeom>
          <a:ln w="38100">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D884E934-105E-4418-9953-BCAE1776068C}"/>
              </a:ext>
            </a:extLst>
          </p:cNvPr>
          <p:cNvCxnSpPr>
            <a:cxnSpLocks/>
          </p:cNvCxnSpPr>
          <p:nvPr/>
        </p:nvCxnSpPr>
        <p:spPr>
          <a:xfrm rot="5400000" flipH="1" flipV="1">
            <a:off x="7212874" y="4112781"/>
            <a:ext cx="483930" cy="228690"/>
          </a:xfrm>
          <a:prstGeom prst="bentConnector3">
            <a:avLst/>
          </a:prstGeom>
          <a:ln w="38100">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Elbow Connector 28">
            <a:extLst>
              <a:ext uri="{FF2B5EF4-FFF2-40B4-BE49-F238E27FC236}">
                <a16:creationId xmlns:a16="http://schemas.microsoft.com/office/drawing/2014/main" id="{C3C74212-37C6-48C7-B3FD-16FDC91322C8}"/>
              </a:ext>
            </a:extLst>
          </p:cNvPr>
          <p:cNvCxnSpPr>
            <a:cxnSpLocks/>
          </p:cNvCxnSpPr>
          <p:nvPr/>
        </p:nvCxnSpPr>
        <p:spPr>
          <a:xfrm rot="16200000" flipH="1">
            <a:off x="8970934" y="4158884"/>
            <a:ext cx="488494" cy="244064"/>
          </a:xfrm>
          <a:prstGeom prst="bentConnector3">
            <a:avLst>
              <a:gd name="adj1" fmla="val 50000"/>
            </a:avLst>
          </a:prstGeom>
          <a:ln w="38100">
            <a:solidFill>
              <a:schemeClr val="accent5">
                <a:lumMod val="75000"/>
              </a:schemeClr>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59BAAED2-5CE5-411A-B713-89831AEE0DC6}"/>
              </a:ext>
            </a:extLst>
          </p:cNvPr>
          <p:cNvCxnSpPr/>
          <p:nvPr/>
        </p:nvCxnSpPr>
        <p:spPr>
          <a:xfrm>
            <a:off x="7529092" y="5927506"/>
            <a:ext cx="0" cy="207832"/>
          </a:xfrm>
          <a:prstGeom prst="straightConnector1">
            <a:avLst/>
          </a:prstGeom>
          <a:ln w="12700">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1B4CB2B8-A728-4A85-8349-2F942B85966A}"/>
              </a:ext>
            </a:extLst>
          </p:cNvPr>
          <p:cNvCxnSpPr/>
          <p:nvPr/>
        </p:nvCxnSpPr>
        <p:spPr>
          <a:xfrm>
            <a:off x="9186936" y="5920808"/>
            <a:ext cx="0" cy="207832"/>
          </a:xfrm>
          <a:prstGeom prst="straightConnector1">
            <a:avLst/>
          </a:prstGeom>
          <a:ln w="12700">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90" name="Diagram 89">
            <a:extLst>
              <a:ext uri="{FF2B5EF4-FFF2-40B4-BE49-F238E27FC236}">
                <a16:creationId xmlns:a16="http://schemas.microsoft.com/office/drawing/2014/main" id="{78BF5E27-6715-4BB0-B65A-843E515AD85A}"/>
              </a:ext>
            </a:extLst>
          </p:cNvPr>
          <p:cNvGraphicFramePr/>
          <p:nvPr/>
        </p:nvGraphicFramePr>
        <p:xfrm>
          <a:off x="4016334" y="2391022"/>
          <a:ext cx="4000518" cy="223017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cxnSp>
        <p:nvCxnSpPr>
          <p:cNvPr id="97" name="Straight Arrow Connector 96">
            <a:extLst>
              <a:ext uri="{FF2B5EF4-FFF2-40B4-BE49-F238E27FC236}">
                <a16:creationId xmlns:a16="http://schemas.microsoft.com/office/drawing/2014/main" id="{09B23AC5-370A-49B2-A17C-348F13B0935F}"/>
              </a:ext>
            </a:extLst>
          </p:cNvPr>
          <p:cNvCxnSpPr/>
          <p:nvPr/>
        </p:nvCxnSpPr>
        <p:spPr>
          <a:xfrm flipV="1">
            <a:off x="6016593" y="2014600"/>
            <a:ext cx="0" cy="336216"/>
          </a:xfrm>
          <a:prstGeom prst="straightConnector1">
            <a:avLst/>
          </a:prstGeom>
          <a:ln w="28575">
            <a:solidFill>
              <a:schemeClr val="accent5">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2">
            <a:extLst>
              <a:ext uri="{FF2B5EF4-FFF2-40B4-BE49-F238E27FC236}">
                <a16:creationId xmlns:a16="http://schemas.microsoft.com/office/drawing/2014/main" id="{3F2683DC-310F-4939-9C90-66293BA102D8}"/>
              </a:ext>
            </a:extLst>
          </p:cNvPr>
          <p:cNvCxnSpPr>
            <a:cxnSpLocks/>
            <a:stCxn id="48" idx="0"/>
            <a:endCxn id="19" idx="3"/>
          </p:cNvCxnSpPr>
          <p:nvPr/>
        </p:nvCxnSpPr>
        <p:spPr>
          <a:xfrm rot="16200000" flipV="1">
            <a:off x="7234395" y="1290862"/>
            <a:ext cx="617552" cy="1536492"/>
          </a:xfrm>
          <a:prstGeom prst="bentConnector2">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1584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
          <p:cNvSpPr/>
          <p:nvPr/>
        </p:nvSpPr>
        <p:spPr>
          <a:xfrm>
            <a:off x="-1" y="1"/>
            <a:ext cx="12211718" cy="1292178"/>
          </a:xfrm>
          <a:prstGeom prst="rect">
            <a:avLst/>
          </a:prstGeom>
          <a:solidFill>
            <a:srgbClr val="0066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500" b="1" i="0" u="none" strike="noStrike" cap="none" dirty="0">
                <a:solidFill>
                  <a:schemeClr val="lt1"/>
                </a:solidFill>
                <a:latin typeface="Libre Franklin"/>
                <a:ea typeface="Libre Franklin"/>
                <a:cs typeface="Libre Franklin"/>
                <a:sym typeface="Libre Franklin"/>
              </a:rPr>
              <a:t>Norm Setting</a:t>
            </a:r>
            <a:endParaRPr dirty="0"/>
          </a:p>
        </p:txBody>
      </p:sp>
      <p:sp>
        <p:nvSpPr>
          <p:cNvPr id="141" name="Google Shape;141;p3"/>
          <p:cNvSpPr/>
          <p:nvPr/>
        </p:nvSpPr>
        <p:spPr>
          <a:xfrm rot="10800000" flipH="1">
            <a:off x="0" y="1"/>
            <a:ext cx="1729384" cy="1292178"/>
          </a:xfrm>
          <a:custGeom>
            <a:avLst/>
            <a:gdLst/>
            <a:ahLst/>
            <a:cxnLst/>
            <a:rect l="l" t="t" r="r" b="b"/>
            <a:pathLst>
              <a:path w="1995342" h="640502" extrusionOk="0">
                <a:moveTo>
                  <a:pt x="0" y="0"/>
                </a:moveTo>
                <a:lnTo>
                  <a:pt x="1442591" y="882"/>
                </a:lnTo>
                <a:lnTo>
                  <a:pt x="1995342" y="640502"/>
                </a:lnTo>
                <a:lnTo>
                  <a:pt x="0" y="640502"/>
                </a:lnTo>
                <a:lnTo>
                  <a:pt x="0" y="0"/>
                </a:lnTo>
                <a:close/>
              </a:path>
            </a:pathLst>
          </a:custGeom>
          <a:gradFill>
            <a:gsLst>
              <a:gs pos="0">
                <a:srgbClr val="B4D4A5"/>
              </a:gs>
              <a:gs pos="50000">
                <a:srgbClr val="A8CD97"/>
              </a:gs>
              <a:gs pos="100000">
                <a:srgbClr val="9BC985"/>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b="0" i="0" u="none" strike="noStrike" cap="none">
              <a:solidFill>
                <a:schemeClr val="dk1"/>
              </a:solidFill>
              <a:latin typeface="Calibri"/>
              <a:ea typeface="Calibri"/>
              <a:cs typeface="Calibri"/>
              <a:sym typeface="Calibri"/>
            </a:endParaRPr>
          </a:p>
        </p:txBody>
      </p:sp>
      <p:sp>
        <p:nvSpPr>
          <p:cNvPr id="142" name="Google Shape;142;p3"/>
          <p:cNvSpPr txBox="1"/>
          <p:nvPr/>
        </p:nvSpPr>
        <p:spPr>
          <a:xfrm>
            <a:off x="6885584" y="105579"/>
            <a:ext cx="4363720" cy="1091890"/>
          </a:xfrm>
          <a:prstGeom prst="rect">
            <a:avLst/>
          </a:prstGeom>
          <a:noFill/>
          <a:ln>
            <a:noFill/>
          </a:ln>
        </p:spPr>
        <p:txBody>
          <a:bodyPr spcFirstLastPara="1" wrap="square" lIns="91425" tIns="45700" rIns="91425" bIns="45700" anchor="ctr" anchorCtr="0">
            <a:normAutofit fontScale="97500"/>
          </a:bodyPr>
          <a:lstStyle/>
          <a:p>
            <a:pPr marL="0" marR="0" lvl="0" indent="0" algn="ctr" rtl="0">
              <a:lnSpc>
                <a:spcPct val="90000"/>
              </a:lnSpc>
              <a:spcBef>
                <a:spcPts val="0"/>
              </a:spcBef>
              <a:spcAft>
                <a:spcPts val="0"/>
              </a:spcAft>
              <a:buClr>
                <a:schemeClr val="dk1"/>
              </a:buClr>
              <a:buSzPct val="100000"/>
              <a:buFont typeface="Calibri"/>
              <a:buNone/>
            </a:pPr>
            <a:endParaRPr sz="3600" b="1" i="0" u="none" strike="noStrike" cap="none">
              <a:solidFill>
                <a:schemeClr val="lt1"/>
              </a:solidFill>
              <a:latin typeface="Libre Franklin"/>
              <a:ea typeface="Libre Franklin"/>
              <a:cs typeface="Libre Franklin"/>
              <a:sym typeface="Libre Franklin"/>
            </a:endParaRPr>
          </a:p>
        </p:txBody>
      </p:sp>
      <p:sp>
        <p:nvSpPr>
          <p:cNvPr id="3" name="Content Placeholder 2">
            <a:extLst>
              <a:ext uri="{FF2B5EF4-FFF2-40B4-BE49-F238E27FC236}">
                <a16:creationId xmlns:a16="http://schemas.microsoft.com/office/drawing/2014/main" id="{36F924F7-CC25-4210-9504-91FA884E30ED}"/>
              </a:ext>
            </a:extLst>
          </p:cNvPr>
          <p:cNvSpPr>
            <a:spLocks noGrp="1"/>
          </p:cNvSpPr>
          <p:nvPr>
            <p:ph idx="1"/>
          </p:nvPr>
        </p:nvSpPr>
        <p:spPr>
          <a:xfrm>
            <a:off x="178777" y="1497501"/>
            <a:ext cx="11834446" cy="5254920"/>
          </a:xfrm>
        </p:spPr>
        <p:txBody>
          <a:bodyPr>
            <a:normAutofit fontScale="85000" lnSpcReduction="20000"/>
          </a:bodyPr>
          <a:lstStyle/>
          <a:p>
            <a:r>
              <a:rPr lang="en-US" dirty="0"/>
              <a:t>VALUE OUR COMMUNITY</a:t>
            </a:r>
            <a:r>
              <a:rPr lang="en-US" sz="2800" dirty="0"/>
              <a:t>: Maintain a collegial and constructive environment focused on solutions and future planning </a:t>
            </a:r>
          </a:p>
          <a:p>
            <a:pPr lvl="0"/>
            <a:r>
              <a:rPr lang="en-US" sz="2800" dirty="0"/>
              <a:t>USE “I” STATEMENTS: Everyone speaks from their own experiences</a:t>
            </a:r>
          </a:p>
          <a:p>
            <a:pPr lvl="0"/>
            <a:r>
              <a:rPr lang="en-US" sz="2800" dirty="0"/>
              <a:t>ONE MIC, ONE VOICE: Respect means one colleague speaks at a time</a:t>
            </a:r>
          </a:p>
          <a:p>
            <a:pPr lvl="0"/>
            <a:r>
              <a:rPr lang="en-US" sz="2800" dirty="0"/>
              <a:t>MAKE SPACE, TAKE SPACE: Colleagues should be aware of how much they are speaking. If they feel they are speaking a lot, they should let others speak, and if they find themselves not talking, they should try to contribute some comments, ideas or suggestions</a:t>
            </a:r>
          </a:p>
          <a:p>
            <a:pPr lvl="0"/>
            <a:r>
              <a:rPr lang="en-US" sz="2800" dirty="0"/>
              <a:t>ASSUME THE BEST: Assume your colleagues are speaking with the best intentions and do not mean to offend anyone</a:t>
            </a:r>
          </a:p>
          <a:p>
            <a:pPr lvl="0"/>
            <a:r>
              <a:rPr lang="en-US" sz="2800" dirty="0"/>
              <a:t>CORRECT GENTLY, BUT DO CORRECT: If colleagues say something that hurts you or you’re unpacking, politely address what was said. Letting comments slip by only makes the space less safe and increases the difficulty of building successful partnerships</a:t>
            </a:r>
          </a:p>
          <a:p>
            <a:pPr lvl="0"/>
            <a:r>
              <a:rPr lang="en-US" sz="2800" dirty="0"/>
              <a:t>LEAN INTO DISCOMFORT: Be willing to experience some discomfort in discussions, and learn from it as a team</a:t>
            </a:r>
          </a:p>
          <a:p>
            <a:pPr lvl="0"/>
            <a:r>
              <a:rPr lang="en-US" sz="2800" dirty="0"/>
              <a:t>UPHOLD COMMITMENTS: The key to a safe and successful team is honoring your commitments and communicating if challenges come up</a:t>
            </a:r>
          </a:p>
          <a:p>
            <a:pPr marL="0" indent="0">
              <a:buNone/>
            </a:pPr>
            <a:endParaRPr lang="en-US" dirty="0"/>
          </a:p>
        </p:txBody>
      </p:sp>
    </p:spTree>
    <p:extLst>
      <p:ext uri="{BB962C8B-B14F-4D97-AF65-F5344CB8AC3E}">
        <p14:creationId xmlns:p14="http://schemas.microsoft.com/office/powerpoint/2010/main" val="2334369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446C1-FAE7-4620-865B-999BFBAF70CA}"/>
              </a:ext>
            </a:extLst>
          </p:cNvPr>
          <p:cNvSpPr>
            <a:spLocks noGrp="1"/>
          </p:cNvSpPr>
          <p:nvPr>
            <p:ph type="title"/>
          </p:nvPr>
        </p:nvSpPr>
        <p:spPr>
          <a:xfrm>
            <a:off x="838200" y="365126"/>
            <a:ext cx="10515600" cy="989850"/>
          </a:xfrm>
        </p:spPr>
        <p:txBody>
          <a:bodyPr>
            <a:normAutofit/>
          </a:bodyPr>
          <a:lstStyle/>
          <a:p>
            <a:r>
              <a:rPr lang="en-US" b="1" dirty="0"/>
              <a:t>Supporting Student Participation at Cañada</a:t>
            </a:r>
          </a:p>
        </p:txBody>
      </p:sp>
      <p:sp>
        <p:nvSpPr>
          <p:cNvPr id="3" name="Content Placeholder 2">
            <a:extLst>
              <a:ext uri="{FF2B5EF4-FFF2-40B4-BE49-F238E27FC236}">
                <a16:creationId xmlns:a16="http://schemas.microsoft.com/office/drawing/2014/main" id="{B0948CC7-677B-4F0E-BD0F-8546C6D3C184}"/>
              </a:ext>
            </a:extLst>
          </p:cNvPr>
          <p:cNvSpPr>
            <a:spLocks noGrp="1"/>
          </p:cNvSpPr>
          <p:nvPr>
            <p:ph idx="1"/>
          </p:nvPr>
        </p:nvSpPr>
        <p:spPr>
          <a:xfrm>
            <a:off x="838200" y="1354976"/>
            <a:ext cx="10515600" cy="5137897"/>
          </a:xfrm>
        </p:spPr>
        <p:txBody>
          <a:bodyPr>
            <a:normAutofit/>
          </a:bodyPr>
          <a:lstStyle/>
          <a:p>
            <a:pPr lvl="0"/>
            <a:r>
              <a:rPr lang="en-US" dirty="0"/>
              <a:t>Use acronyms mindfully </a:t>
            </a:r>
          </a:p>
          <a:p>
            <a:pPr marL="749300" lvl="1" indent="-292100">
              <a:buFont typeface="Courier New" panose="02070309020205020404" pitchFamily="49" charset="0"/>
              <a:buChar char="o"/>
            </a:pPr>
            <a:r>
              <a:rPr lang="en-US" dirty="0"/>
              <a:t>Spell out an acronym on first use in order to avoid distancing people from a  conversation/information item</a:t>
            </a:r>
          </a:p>
          <a:p>
            <a:pPr lvl="0"/>
            <a:r>
              <a:rPr lang="en-US" dirty="0"/>
              <a:t>Facilitate student participation during governance meetings. Consider multiple approaches, such as:  </a:t>
            </a:r>
          </a:p>
          <a:p>
            <a:pPr marL="749300" lvl="1" indent="-292100">
              <a:buFont typeface="Courier New" panose="02070309020205020404" pitchFamily="49" charset="0"/>
              <a:buChar char="o"/>
            </a:pPr>
            <a:r>
              <a:rPr lang="en-US" dirty="0"/>
              <a:t>Check-ins with student representatives during meetings</a:t>
            </a:r>
          </a:p>
          <a:p>
            <a:pPr marL="749300" lvl="1" indent="-292100">
              <a:buFont typeface="Courier New" panose="02070309020205020404" pitchFamily="49" charset="0"/>
              <a:buChar char="o"/>
            </a:pPr>
            <a:r>
              <a:rPr lang="en-US" dirty="0"/>
              <a:t>Follow-ups after a meeting to see if there are confusions</a:t>
            </a:r>
          </a:p>
          <a:p>
            <a:pPr marL="749300" lvl="1" indent="-292100">
              <a:buFont typeface="Courier New" panose="02070309020205020404" pitchFamily="49" charset="0"/>
              <a:buChar char="o"/>
            </a:pPr>
            <a:r>
              <a:rPr lang="en-US" dirty="0"/>
              <a:t>Buddy system: identify a fellow committee member who can provide more immediate answers, feedback, and encouragement</a:t>
            </a:r>
          </a:p>
          <a:p>
            <a:pPr lvl="0"/>
            <a:r>
              <a:rPr lang="en-US" dirty="0"/>
              <a:t>Practice critical pedagogies when students participate, ensuring students have equal voice (minding potential infantilizing) </a:t>
            </a:r>
          </a:p>
          <a:p>
            <a:pPr marL="749300" lvl="1" indent="-292100">
              <a:buFont typeface="Courier New" panose="02070309020205020404" pitchFamily="49" charset="0"/>
              <a:buChar char="o"/>
            </a:pPr>
            <a:r>
              <a:rPr lang="en-US" dirty="0"/>
              <a:t>Every perspective deserves to be understood</a:t>
            </a:r>
          </a:p>
          <a:p>
            <a:endParaRPr lang="en-US" dirty="0"/>
          </a:p>
        </p:txBody>
      </p:sp>
      <p:sp>
        <p:nvSpPr>
          <p:cNvPr id="4" name="Frame 3">
            <a:extLst>
              <a:ext uri="{FF2B5EF4-FFF2-40B4-BE49-F238E27FC236}">
                <a16:creationId xmlns:a16="http://schemas.microsoft.com/office/drawing/2014/main" id="{AC989D30-B9D1-4577-A129-CB72664E7B4A}"/>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30191887"/>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bc55ecc-363e-43e9-bfac-4ba2e86f45e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9551A415522C74CB2195B1A777E9A7C" ma:contentTypeVersion="18" ma:contentTypeDescription="Create a new document." ma:contentTypeScope="" ma:versionID="d4bb8c2641764e3ca70261afe1b33a53">
  <xsd:schema xmlns:xsd="http://www.w3.org/2001/XMLSchema" xmlns:xs="http://www.w3.org/2001/XMLSchema" xmlns:p="http://schemas.microsoft.com/office/2006/metadata/properties" xmlns:ns3="2bc55ecc-363e-43e9-bfac-4ba2e86f45ee" xmlns:ns4="bb5bbb0b-6c89-44d7-be61-0adfe653f983" targetNamespace="http://schemas.microsoft.com/office/2006/metadata/properties" ma:root="true" ma:fieldsID="9959290da7346403855fa006fec8fe7c" ns3:_="" ns4:_="">
    <xsd:import namespace="2bc55ecc-363e-43e9-bfac-4ba2e86f45ee"/>
    <xsd:import namespace="bb5bbb0b-6c89-44d7-be61-0adfe653f98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EventHashCode" minOccurs="0"/>
                <xsd:element ref="ns3:MediaServiceGenerationTime" minOccurs="0"/>
                <xsd:element ref="ns3:MediaServiceDateTaken"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c55ecc-363e-43e9-bfac-4ba2e86f45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5bbb0b-6c89-44d7-be61-0adfe653f98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F38DAD-400A-4EAA-A439-5CDEF3949487}">
  <ds:schemaRefs>
    <ds:schemaRef ds:uri="http://schemas.openxmlformats.org/package/2006/metadata/core-properties"/>
    <ds:schemaRef ds:uri="http://purl.org/dc/dcmitype/"/>
    <ds:schemaRef ds:uri="http://purl.org/dc/elements/1.1/"/>
    <ds:schemaRef ds:uri="http://schemas.microsoft.com/office/2006/metadata/properties"/>
    <ds:schemaRef ds:uri="http://schemas.microsoft.com/office/2006/documentManagement/types"/>
    <ds:schemaRef ds:uri="http://www.w3.org/XML/1998/namespace"/>
    <ds:schemaRef ds:uri="http://purl.org/dc/terms/"/>
    <ds:schemaRef ds:uri="http://schemas.microsoft.com/office/infopath/2007/PartnerControls"/>
    <ds:schemaRef ds:uri="bb5bbb0b-6c89-44d7-be61-0adfe653f983"/>
    <ds:schemaRef ds:uri="2bc55ecc-363e-43e9-bfac-4ba2e86f45ee"/>
  </ds:schemaRefs>
</ds:datastoreItem>
</file>

<file path=customXml/itemProps2.xml><?xml version="1.0" encoding="utf-8"?>
<ds:datastoreItem xmlns:ds="http://schemas.openxmlformats.org/officeDocument/2006/customXml" ds:itemID="{5F228343-8628-4620-8E33-EB42C77CFB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c55ecc-363e-43e9-bfac-4ba2e86f45ee"/>
    <ds:schemaRef ds:uri="bb5bbb0b-6c89-44d7-be61-0adfe653f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44B1F6-307A-4159-AA0E-B10889B1B3E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6506</TotalTime>
  <Words>1702</Words>
  <Application>Microsoft Office PowerPoint</Application>
  <PresentationFormat>Widescreen</PresentationFormat>
  <Paragraphs>231</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Courier New</vt:lpstr>
      <vt:lpstr>Libre Franklin</vt:lpstr>
      <vt:lpstr>Office Theme</vt:lpstr>
      <vt:lpstr>Planning &amp; Budgeting Council Orientation</vt:lpstr>
      <vt:lpstr>Agenda</vt:lpstr>
      <vt:lpstr>PowerPoint Presentation</vt:lpstr>
      <vt:lpstr>Part 2: Roles and Responsibilities</vt:lpstr>
      <vt:lpstr>Participatory Governance Manual</vt:lpstr>
      <vt:lpstr>PowerPoint Presentation</vt:lpstr>
      <vt:lpstr>PowerPoint Presentation</vt:lpstr>
      <vt:lpstr>PowerPoint Presentation</vt:lpstr>
      <vt:lpstr>Supporting Student Participation at Cañada</vt:lpstr>
      <vt:lpstr>PBC Responsibilities</vt:lpstr>
      <vt:lpstr>PBC Responsibilities:</vt:lpstr>
      <vt:lpstr>Roles &amp; Responsibilities of all PBC members</vt:lpstr>
      <vt:lpstr>PowerPoint Presentation</vt:lpstr>
      <vt:lpstr>Roles &amp; responsibilities of all College Committee members</vt:lpstr>
      <vt:lpstr>Part 3: The College Planning &amp; Budgeting Cycle</vt:lpstr>
      <vt:lpstr>Annual Integrated Planning, Budgeting &amp; Evaluation Cycle</vt:lpstr>
      <vt:lpstr>PowerPoint Presentation</vt:lpstr>
      <vt:lpstr>Working on College Plans Together</vt:lpstr>
      <vt:lpstr>Program Review</vt:lpstr>
      <vt:lpstr>PowerPoint Presentation</vt:lpstr>
      <vt:lpstr>PowerPoint Presentation</vt:lpstr>
      <vt:lpstr>PBC Role in Resource Prioritization</vt:lpstr>
      <vt:lpstr>Questions &amp;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College Fundamentals:   Part II</dc:title>
  <dc:creator>Engel, Karen</dc:creator>
  <cp:lastModifiedBy>Engel, Karen</cp:lastModifiedBy>
  <cp:revision>174</cp:revision>
  <dcterms:created xsi:type="dcterms:W3CDTF">2019-07-17T02:00:00Z</dcterms:created>
  <dcterms:modified xsi:type="dcterms:W3CDTF">2026-08-31T21:07:32Z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0x01010029551A415522C74CB2195B1A777E9A7C</vt:lpwstr>
  </property>
</Properties>
</file>