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578" r:id="rId3"/>
    <p:sldId id="259" r:id="rId4"/>
    <p:sldId id="375" r:id="rId5"/>
    <p:sldId id="600" r:id="rId6"/>
    <p:sldId id="593" r:id="rId7"/>
    <p:sldId id="594" r:id="rId8"/>
    <p:sldId id="596" r:id="rId9"/>
    <p:sldId id="598" r:id="rId10"/>
    <p:sldId id="599" r:id="rId11"/>
    <p:sldId id="601" r:id="rId12"/>
    <p:sldId id="602" r:id="rId13"/>
    <p:sldId id="603" r:id="rId14"/>
    <p:sldId id="597" r:id="rId15"/>
    <p:sldId id="605" r:id="rId16"/>
    <p:sldId id="60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5980"/>
    <a:srgbClr val="FDE5A9"/>
    <a:srgbClr val="006342"/>
    <a:srgbClr val="FEE7A8"/>
    <a:srgbClr val="C4FFA7"/>
    <a:srgbClr val="AEF8E1"/>
    <a:srgbClr val="FDB5B5"/>
    <a:srgbClr val="DDBCEA"/>
    <a:srgbClr val="D3D3FF"/>
    <a:srgbClr val="BAF7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2883" autoAdjust="0"/>
  </p:normalViewPr>
  <p:slideViewPr>
    <p:cSldViewPr snapToGrid="0">
      <p:cViewPr varScale="1">
        <p:scale>
          <a:sx n="75" d="100"/>
          <a:sy n="75" d="100"/>
        </p:scale>
        <p:origin x="902" y="5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ngel, Karen" userId="b1bdb765-af5a-4eea-b146-a3f1b2df645c" providerId="ADAL" clId="{EB8027C2-E53A-4A64-9947-35E0E6CD7FED}"/>
    <pc:docChg chg="undo custSel modSld">
      <pc:chgData name="Engel, Karen" userId="b1bdb765-af5a-4eea-b146-a3f1b2df645c" providerId="ADAL" clId="{EB8027C2-E53A-4A64-9947-35E0E6CD7FED}" dt="2026-09-16T21:14:28.091" v="235" actId="20577"/>
      <pc:docMkLst>
        <pc:docMk/>
      </pc:docMkLst>
      <pc:sldChg chg="modSp mod">
        <pc:chgData name="Engel, Karen" userId="b1bdb765-af5a-4eea-b146-a3f1b2df645c" providerId="ADAL" clId="{EB8027C2-E53A-4A64-9947-35E0E6CD7FED}" dt="2026-09-03T23:16:48.081" v="46" actId="20577"/>
        <pc:sldMkLst>
          <pc:docMk/>
          <pc:sldMk cId="1658243809" sldId="256"/>
        </pc:sldMkLst>
        <pc:spChg chg="mod">
          <ac:chgData name="Engel, Karen" userId="b1bdb765-af5a-4eea-b146-a3f1b2df645c" providerId="ADAL" clId="{EB8027C2-E53A-4A64-9947-35E0E6CD7FED}" dt="2026-09-03T23:16:48.081" v="46" actId="20577"/>
          <ac:spMkLst>
            <pc:docMk/>
            <pc:sldMk cId="1658243809" sldId="256"/>
            <ac:spMk id="3" creationId="{BFB4287D-549F-47C3-BE38-FE67E1A9DA1F}"/>
          </ac:spMkLst>
        </pc:spChg>
      </pc:sldChg>
      <pc:sldChg chg="modSp mod">
        <pc:chgData name="Engel, Karen" userId="b1bdb765-af5a-4eea-b146-a3f1b2df645c" providerId="ADAL" clId="{EB8027C2-E53A-4A64-9947-35E0E6CD7FED}" dt="2026-09-16T21:14:28.091" v="235" actId="20577"/>
        <pc:sldMkLst>
          <pc:docMk/>
          <pc:sldMk cId="240911981" sldId="375"/>
        </pc:sldMkLst>
        <pc:spChg chg="mod">
          <ac:chgData name="Engel, Karen" userId="b1bdb765-af5a-4eea-b146-a3f1b2df645c" providerId="ADAL" clId="{EB8027C2-E53A-4A64-9947-35E0E6CD7FED}" dt="2026-09-16T21:14:28.091" v="235" actId="20577"/>
          <ac:spMkLst>
            <pc:docMk/>
            <pc:sldMk cId="240911981" sldId="375"/>
            <ac:spMk id="3" creationId="{5C5133B8-A77F-4349-9A68-3EEB917C01C8}"/>
          </ac:spMkLst>
        </pc:spChg>
      </pc:sldChg>
      <pc:sldChg chg="modSp mod">
        <pc:chgData name="Engel, Karen" userId="b1bdb765-af5a-4eea-b146-a3f1b2df645c" providerId="ADAL" clId="{EB8027C2-E53A-4A64-9947-35E0E6CD7FED}" dt="2026-09-11T17:29:47.211" v="224" actId="400"/>
        <pc:sldMkLst>
          <pc:docMk/>
          <pc:sldMk cId="889579114" sldId="593"/>
        </pc:sldMkLst>
        <pc:graphicFrameChg chg="modGraphic">
          <ac:chgData name="Engel, Karen" userId="b1bdb765-af5a-4eea-b146-a3f1b2df645c" providerId="ADAL" clId="{EB8027C2-E53A-4A64-9947-35E0E6CD7FED}" dt="2026-09-11T17:29:47.211" v="224" actId="400"/>
          <ac:graphicFrameMkLst>
            <pc:docMk/>
            <pc:sldMk cId="889579114" sldId="593"/>
            <ac:graphicFrameMk id="7" creationId="{A1CF312B-396C-4000-B41A-9CE8E2CCE9EF}"/>
          </ac:graphicFrameMkLst>
        </pc:graphicFrameChg>
      </pc:sldChg>
      <pc:sldChg chg="modSp mod">
        <pc:chgData name="Engel, Karen" userId="b1bdb765-af5a-4eea-b146-a3f1b2df645c" providerId="ADAL" clId="{EB8027C2-E53A-4A64-9947-35E0E6CD7FED}" dt="2026-09-11T17:30:33.381" v="232" actId="207"/>
        <pc:sldMkLst>
          <pc:docMk/>
          <pc:sldMk cId="2235835749" sldId="594"/>
        </pc:sldMkLst>
        <pc:graphicFrameChg chg="mod modGraphic">
          <ac:chgData name="Engel, Karen" userId="b1bdb765-af5a-4eea-b146-a3f1b2df645c" providerId="ADAL" clId="{EB8027C2-E53A-4A64-9947-35E0E6CD7FED}" dt="2026-09-11T17:30:33.381" v="232" actId="207"/>
          <ac:graphicFrameMkLst>
            <pc:docMk/>
            <pc:sldMk cId="2235835749" sldId="594"/>
            <ac:graphicFrameMk id="7" creationId="{A1CF312B-396C-4000-B41A-9CE8E2CCE9EF}"/>
          </ac:graphicFrameMkLst>
        </pc:graphicFrameChg>
      </pc:sldChg>
      <pc:sldChg chg="modSp mod">
        <pc:chgData name="Engel, Karen" userId="b1bdb765-af5a-4eea-b146-a3f1b2df645c" providerId="ADAL" clId="{EB8027C2-E53A-4A64-9947-35E0E6CD7FED}" dt="2026-09-03T23:17:53.517" v="175" actId="207"/>
        <pc:sldMkLst>
          <pc:docMk/>
          <pc:sldMk cId="2799654222" sldId="600"/>
        </pc:sldMkLst>
        <pc:graphicFrameChg chg="modGraphic">
          <ac:chgData name="Engel, Karen" userId="b1bdb765-af5a-4eea-b146-a3f1b2df645c" providerId="ADAL" clId="{EB8027C2-E53A-4A64-9947-35E0E6CD7FED}" dt="2026-09-03T23:17:53.517" v="175" actId="207"/>
          <ac:graphicFrameMkLst>
            <pc:docMk/>
            <pc:sldMk cId="2799654222" sldId="600"/>
            <ac:graphicFrameMk id="7" creationId="{A1CF312B-396C-4000-B41A-9CE8E2CCE9EF}"/>
          </ac:graphicFrameMkLst>
        </pc:graphicFrameChg>
      </pc:sldChg>
      <pc:sldChg chg="modSp mod">
        <pc:chgData name="Engel, Karen" userId="b1bdb765-af5a-4eea-b146-a3f1b2df645c" providerId="ADAL" clId="{EB8027C2-E53A-4A64-9947-35E0E6CD7FED}" dt="2026-09-03T23:18:34.511" v="215" actId="20577"/>
        <pc:sldMkLst>
          <pc:docMk/>
          <pc:sldMk cId="402537410" sldId="603"/>
        </pc:sldMkLst>
        <pc:graphicFrameChg chg="modGraphic">
          <ac:chgData name="Engel, Karen" userId="b1bdb765-af5a-4eea-b146-a3f1b2df645c" providerId="ADAL" clId="{EB8027C2-E53A-4A64-9947-35E0E6CD7FED}" dt="2026-09-03T23:18:34.511" v="215" actId="20577"/>
          <ac:graphicFrameMkLst>
            <pc:docMk/>
            <pc:sldMk cId="402537410" sldId="603"/>
            <ac:graphicFrameMk id="7" creationId="{A1CF312B-396C-4000-B41A-9CE8E2CCE9EF}"/>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5F6C53-FD31-441D-9709-9C08FFE89B6B}"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61D321-1CEB-4512-B459-D491905FB946}" type="slidenum">
              <a:rPr lang="en-US" smtClean="0"/>
              <a:t>‹#›</a:t>
            </a:fld>
            <a:endParaRPr lang="en-US"/>
          </a:p>
        </p:txBody>
      </p:sp>
    </p:spTree>
    <p:extLst>
      <p:ext uri="{BB962C8B-B14F-4D97-AF65-F5344CB8AC3E}">
        <p14:creationId xmlns:p14="http://schemas.microsoft.com/office/powerpoint/2010/main" val="622744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Manuel</a:t>
            </a:r>
            <a:endParaRPr/>
          </a:p>
        </p:txBody>
      </p:sp>
      <p:sp>
        <p:nvSpPr>
          <p:cNvPr id="138" name="Google Shape;13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Manuel</a:t>
            </a:r>
            <a:endParaRPr/>
          </a:p>
        </p:txBody>
      </p:sp>
      <p:sp>
        <p:nvSpPr>
          <p:cNvPr id="138" name="Google Shape;13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extLst>
      <p:ext uri="{BB962C8B-B14F-4D97-AF65-F5344CB8AC3E}">
        <p14:creationId xmlns:p14="http://schemas.microsoft.com/office/powerpoint/2010/main" val="3652941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Manuel</a:t>
            </a:r>
            <a:endParaRPr/>
          </a:p>
        </p:txBody>
      </p:sp>
      <p:sp>
        <p:nvSpPr>
          <p:cNvPr id="138" name="Google Shape;13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3375389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Manuel</a:t>
            </a:r>
            <a:endParaRPr/>
          </a:p>
        </p:txBody>
      </p:sp>
      <p:sp>
        <p:nvSpPr>
          <p:cNvPr id="138" name="Google Shape;13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1755376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991CA-5C66-47FF-AD68-F198B3B246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D4A066-E8D9-4701-8DB1-9DCEF4A5FB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394FF9-723C-4A84-AFDB-6035949C517E}"/>
              </a:ext>
            </a:extLst>
          </p:cNvPr>
          <p:cNvSpPr>
            <a:spLocks noGrp="1"/>
          </p:cNvSpPr>
          <p:nvPr>
            <p:ph type="dt" sz="half" idx="10"/>
          </p:nvPr>
        </p:nvSpPr>
        <p:spPr/>
        <p:txBody>
          <a:bodyPr/>
          <a:lstStyle/>
          <a:p>
            <a:fld id="{85C89D5D-4C0E-45E2-A9CF-A4ED4D57B992}" type="datetimeFigureOut">
              <a:rPr lang="en-US" smtClean="0"/>
              <a:t>9/16/2026</a:t>
            </a:fld>
            <a:endParaRPr lang="en-US"/>
          </a:p>
        </p:txBody>
      </p:sp>
      <p:sp>
        <p:nvSpPr>
          <p:cNvPr id="5" name="Footer Placeholder 4">
            <a:extLst>
              <a:ext uri="{FF2B5EF4-FFF2-40B4-BE49-F238E27FC236}">
                <a16:creationId xmlns:a16="http://schemas.microsoft.com/office/drawing/2014/main" id="{835168CD-62F1-4BF3-A4C5-16CD436DBE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92F342-42CF-4305-8D91-194435703AEA}"/>
              </a:ext>
            </a:extLst>
          </p:cNvPr>
          <p:cNvSpPr>
            <a:spLocks noGrp="1"/>
          </p:cNvSpPr>
          <p:nvPr>
            <p:ph type="sldNum" sz="quarter" idx="12"/>
          </p:nvPr>
        </p:nvSpPr>
        <p:spPr/>
        <p:txBody>
          <a:bodyPr/>
          <a:lstStyle/>
          <a:p>
            <a:fld id="{5E9741D4-0BEA-4496-8452-CD726E3722AC}" type="slidenum">
              <a:rPr lang="en-US" smtClean="0"/>
              <a:t>‹#›</a:t>
            </a:fld>
            <a:endParaRPr lang="en-US"/>
          </a:p>
        </p:txBody>
      </p:sp>
    </p:spTree>
    <p:extLst>
      <p:ext uri="{BB962C8B-B14F-4D97-AF65-F5344CB8AC3E}">
        <p14:creationId xmlns:p14="http://schemas.microsoft.com/office/powerpoint/2010/main" val="2066587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B9668-DE48-45DB-B21C-EBD1E2310E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B72261-2BFD-46CD-A316-63CBCB996E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046CF7-9A6D-4CA9-868E-A33D49B4BC16}"/>
              </a:ext>
            </a:extLst>
          </p:cNvPr>
          <p:cNvSpPr>
            <a:spLocks noGrp="1"/>
          </p:cNvSpPr>
          <p:nvPr>
            <p:ph type="dt" sz="half" idx="10"/>
          </p:nvPr>
        </p:nvSpPr>
        <p:spPr/>
        <p:txBody>
          <a:bodyPr/>
          <a:lstStyle/>
          <a:p>
            <a:fld id="{85C89D5D-4C0E-45E2-A9CF-A4ED4D57B992}" type="datetimeFigureOut">
              <a:rPr lang="en-US" smtClean="0"/>
              <a:t>9/16/2026</a:t>
            </a:fld>
            <a:endParaRPr lang="en-US"/>
          </a:p>
        </p:txBody>
      </p:sp>
      <p:sp>
        <p:nvSpPr>
          <p:cNvPr id="5" name="Footer Placeholder 4">
            <a:extLst>
              <a:ext uri="{FF2B5EF4-FFF2-40B4-BE49-F238E27FC236}">
                <a16:creationId xmlns:a16="http://schemas.microsoft.com/office/drawing/2014/main" id="{48BE4A16-06EB-4101-BFBE-47597677ED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70C52D-1F9D-40D6-B23B-800A31D25ADE}"/>
              </a:ext>
            </a:extLst>
          </p:cNvPr>
          <p:cNvSpPr>
            <a:spLocks noGrp="1"/>
          </p:cNvSpPr>
          <p:nvPr>
            <p:ph type="sldNum" sz="quarter" idx="12"/>
          </p:nvPr>
        </p:nvSpPr>
        <p:spPr/>
        <p:txBody>
          <a:bodyPr/>
          <a:lstStyle/>
          <a:p>
            <a:fld id="{5E9741D4-0BEA-4496-8452-CD726E3722AC}" type="slidenum">
              <a:rPr lang="en-US" smtClean="0"/>
              <a:t>‹#›</a:t>
            </a:fld>
            <a:endParaRPr lang="en-US"/>
          </a:p>
        </p:txBody>
      </p:sp>
    </p:spTree>
    <p:extLst>
      <p:ext uri="{BB962C8B-B14F-4D97-AF65-F5344CB8AC3E}">
        <p14:creationId xmlns:p14="http://schemas.microsoft.com/office/powerpoint/2010/main" val="2377628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38BAF-91A6-4A9C-9293-C5FEA2DB68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81D9454-9AF8-457F-8796-B329265038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AF1820-2DAA-48ED-995F-6C957CCBDBC8}"/>
              </a:ext>
            </a:extLst>
          </p:cNvPr>
          <p:cNvSpPr>
            <a:spLocks noGrp="1"/>
          </p:cNvSpPr>
          <p:nvPr>
            <p:ph type="dt" sz="half" idx="10"/>
          </p:nvPr>
        </p:nvSpPr>
        <p:spPr/>
        <p:txBody>
          <a:bodyPr/>
          <a:lstStyle/>
          <a:p>
            <a:fld id="{85C89D5D-4C0E-45E2-A9CF-A4ED4D57B992}" type="datetimeFigureOut">
              <a:rPr lang="en-US" smtClean="0"/>
              <a:t>9/16/2026</a:t>
            </a:fld>
            <a:endParaRPr lang="en-US"/>
          </a:p>
        </p:txBody>
      </p:sp>
      <p:sp>
        <p:nvSpPr>
          <p:cNvPr id="5" name="Footer Placeholder 4">
            <a:extLst>
              <a:ext uri="{FF2B5EF4-FFF2-40B4-BE49-F238E27FC236}">
                <a16:creationId xmlns:a16="http://schemas.microsoft.com/office/drawing/2014/main" id="{2EABEC8E-9F71-4E17-BA98-8567AC74DC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72E4B4-6544-456C-9CB5-C78B860F31C1}"/>
              </a:ext>
            </a:extLst>
          </p:cNvPr>
          <p:cNvSpPr>
            <a:spLocks noGrp="1"/>
          </p:cNvSpPr>
          <p:nvPr>
            <p:ph type="sldNum" sz="quarter" idx="12"/>
          </p:nvPr>
        </p:nvSpPr>
        <p:spPr/>
        <p:txBody>
          <a:bodyPr/>
          <a:lstStyle/>
          <a:p>
            <a:fld id="{5E9741D4-0BEA-4496-8452-CD726E3722AC}" type="slidenum">
              <a:rPr lang="en-US" smtClean="0"/>
              <a:t>‹#›</a:t>
            </a:fld>
            <a:endParaRPr lang="en-US"/>
          </a:p>
        </p:txBody>
      </p:sp>
    </p:spTree>
    <p:extLst>
      <p:ext uri="{BB962C8B-B14F-4D97-AF65-F5344CB8AC3E}">
        <p14:creationId xmlns:p14="http://schemas.microsoft.com/office/powerpoint/2010/main" val="3726219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C3E63-B2AC-406D-B21B-32C6A421F2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B644F1-039B-4AA5-85A2-74D1CC7C29F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5AFDFAE-53A1-4552-AA46-25661DDDEC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1BDAF0-2150-470D-9713-4A5A3911E06A}"/>
              </a:ext>
            </a:extLst>
          </p:cNvPr>
          <p:cNvSpPr>
            <a:spLocks noGrp="1"/>
          </p:cNvSpPr>
          <p:nvPr>
            <p:ph type="dt" sz="half" idx="10"/>
          </p:nvPr>
        </p:nvSpPr>
        <p:spPr/>
        <p:txBody>
          <a:bodyPr/>
          <a:lstStyle/>
          <a:p>
            <a:fld id="{85C89D5D-4C0E-45E2-A9CF-A4ED4D57B992}" type="datetimeFigureOut">
              <a:rPr lang="en-US" smtClean="0"/>
              <a:t>9/16/2026</a:t>
            </a:fld>
            <a:endParaRPr lang="en-US"/>
          </a:p>
        </p:txBody>
      </p:sp>
      <p:sp>
        <p:nvSpPr>
          <p:cNvPr id="6" name="Footer Placeholder 5">
            <a:extLst>
              <a:ext uri="{FF2B5EF4-FFF2-40B4-BE49-F238E27FC236}">
                <a16:creationId xmlns:a16="http://schemas.microsoft.com/office/drawing/2014/main" id="{9F1F5AF8-E03F-4B9F-B52E-5711847235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04D099-4ABD-48DB-8EBF-F027BE315ED3}"/>
              </a:ext>
            </a:extLst>
          </p:cNvPr>
          <p:cNvSpPr>
            <a:spLocks noGrp="1"/>
          </p:cNvSpPr>
          <p:nvPr>
            <p:ph type="sldNum" sz="quarter" idx="12"/>
          </p:nvPr>
        </p:nvSpPr>
        <p:spPr/>
        <p:txBody>
          <a:bodyPr/>
          <a:lstStyle/>
          <a:p>
            <a:fld id="{5E9741D4-0BEA-4496-8452-CD726E3722AC}" type="slidenum">
              <a:rPr lang="en-US" smtClean="0"/>
              <a:t>‹#›</a:t>
            </a:fld>
            <a:endParaRPr lang="en-US"/>
          </a:p>
        </p:txBody>
      </p:sp>
    </p:spTree>
    <p:extLst>
      <p:ext uri="{BB962C8B-B14F-4D97-AF65-F5344CB8AC3E}">
        <p14:creationId xmlns:p14="http://schemas.microsoft.com/office/powerpoint/2010/main" val="4219361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44FFD-8BB8-4FCE-B5C0-CEAF7F602F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FA7184E-88D2-4F84-9E1B-E845F25E80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CD5013-694D-4257-9F1B-988D11A6AC3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33CABFD-9FB1-4261-99EA-9046960982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71E1B6-7809-4350-93BC-BD7A83996A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E90C83-DAF7-4739-A306-D4A760F636A7}"/>
              </a:ext>
            </a:extLst>
          </p:cNvPr>
          <p:cNvSpPr>
            <a:spLocks noGrp="1"/>
          </p:cNvSpPr>
          <p:nvPr>
            <p:ph type="dt" sz="half" idx="10"/>
          </p:nvPr>
        </p:nvSpPr>
        <p:spPr/>
        <p:txBody>
          <a:bodyPr/>
          <a:lstStyle/>
          <a:p>
            <a:fld id="{85C89D5D-4C0E-45E2-A9CF-A4ED4D57B992}" type="datetimeFigureOut">
              <a:rPr lang="en-US" smtClean="0"/>
              <a:t>9/16/2026</a:t>
            </a:fld>
            <a:endParaRPr lang="en-US"/>
          </a:p>
        </p:txBody>
      </p:sp>
      <p:sp>
        <p:nvSpPr>
          <p:cNvPr id="8" name="Footer Placeholder 7">
            <a:extLst>
              <a:ext uri="{FF2B5EF4-FFF2-40B4-BE49-F238E27FC236}">
                <a16:creationId xmlns:a16="http://schemas.microsoft.com/office/drawing/2014/main" id="{2EA70D78-DB81-4DF9-9228-55B4DBC2DCE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1EEE8DF-33AD-4239-BF24-7DE41A1EDFEA}"/>
              </a:ext>
            </a:extLst>
          </p:cNvPr>
          <p:cNvSpPr>
            <a:spLocks noGrp="1"/>
          </p:cNvSpPr>
          <p:nvPr>
            <p:ph type="sldNum" sz="quarter" idx="12"/>
          </p:nvPr>
        </p:nvSpPr>
        <p:spPr/>
        <p:txBody>
          <a:bodyPr/>
          <a:lstStyle/>
          <a:p>
            <a:fld id="{5E9741D4-0BEA-4496-8452-CD726E3722AC}" type="slidenum">
              <a:rPr lang="en-US" smtClean="0"/>
              <a:t>‹#›</a:t>
            </a:fld>
            <a:endParaRPr lang="en-US"/>
          </a:p>
        </p:txBody>
      </p:sp>
    </p:spTree>
    <p:extLst>
      <p:ext uri="{BB962C8B-B14F-4D97-AF65-F5344CB8AC3E}">
        <p14:creationId xmlns:p14="http://schemas.microsoft.com/office/powerpoint/2010/main" val="3955642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728BC-C744-402B-B299-C79E5F5C26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9BE98E0-ECD6-453D-B770-FDC7489DE113}"/>
              </a:ext>
            </a:extLst>
          </p:cNvPr>
          <p:cNvSpPr>
            <a:spLocks noGrp="1"/>
          </p:cNvSpPr>
          <p:nvPr>
            <p:ph type="dt" sz="half" idx="10"/>
          </p:nvPr>
        </p:nvSpPr>
        <p:spPr/>
        <p:txBody>
          <a:bodyPr/>
          <a:lstStyle/>
          <a:p>
            <a:fld id="{85C89D5D-4C0E-45E2-A9CF-A4ED4D57B992}" type="datetimeFigureOut">
              <a:rPr lang="en-US" smtClean="0"/>
              <a:t>9/16/2026</a:t>
            </a:fld>
            <a:endParaRPr lang="en-US"/>
          </a:p>
        </p:txBody>
      </p:sp>
      <p:sp>
        <p:nvSpPr>
          <p:cNvPr id="4" name="Footer Placeholder 3">
            <a:extLst>
              <a:ext uri="{FF2B5EF4-FFF2-40B4-BE49-F238E27FC236}">
                <a16:creationId xmlns:a16="http://schemas.microsoft.com/office/drawing/2014/main" id="{6B4104F4-D5AB-4EBC-8481-271813AE8EA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BA3D732-F89B-417D-A9A5-3BFB99F3A14A}"/>
              </a:ext>
            </a:extLst>
          </p:cNvPr>
          <p:cNvSpPr>
            <a:spLocks noGrp="1"/>
          </p:cNvSpPr>
          <p:nvPr>
            <p:ph type="sldNum" sz="quarter" idx="12"/>
          </p:nvPr>
        </p:nvSpPr>
        <p:spPr/>
        <p:txBody>
          <a:bodyPr/>
          <a:lstStyle/>
          <a:p>
            <a:fld id="{5E9741D4-0BEA-4496-8452-CD726E3722AC}" type="slidenum">
              <a:rPr lang="en-US" smtClean="0"/>
              <a:t>‹#›</a:t>
            </a:fld>
            <a:endParaRPr lang="en-US"/>
          </a:p>
        </p:txBody>
      </p:sp>
    </p:spTree>
    <p:extLst>
      <p:ext uri="{BB962C8B-B14F-4D97-AF65-F5344CB8AC3E}">
        <p14:creationId xmlns:p14="http://schemas.microsoft.com/office/powerpoint/2010/main" val="2013970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69471C-3B89-4480-99EE-3E09B146B214}"/>
              </a:ext>
            </a:extLst>
          </p:cNvPr>
          <p:cNvSpPr>
            <a:spLocks noGrp="1"/>
          </p:cNvSpPr>
          <p:nvPr>
            <p:ph type="dt" sz="half" idx="10"/>
          </p:nvPr>
        </p:nvSpPr>
        <p:spPr/>
        <p:txBody>
          <a:bodyPr/>
          <a:lstStyle/>
          <a:p>
            <a:fld id="{85C89D5D-4C0E-45E2-A9CF-A4ED4D57B992}" type="datetimeFigureOut">
              <a:rPr lang="en-US" smtClean="0"/>
              <a:t>9/16/2026</a:t>
            </a:fld>
            <a:endParaRPr lang="en-US"/>
          </a:p>
        </p:txBody>
      </p:sp>
      <p:sp>
        <p:nvSpPr>
          <p:cNvPr id="3" name="Footer Placeholder 2">
            <a:extLst>
              <a:ext uri="{FF2B5EF4-FFF2-40B4-BE49-F238E27FC236}">
                <a16:creationId xmlns:a16="http://schemas.microsoft.com/office/drawing/2014/main" id="{46EE8D91-63D6-4808-9782-75883BE6D01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40248C6-DD1A-4DE3-82F0-B3A683B74E80}"/>
              </a:ext>
            </a:extLst>
          </p:cNvPr>
          <p:cNvSpPr>
            <a:spLocks noGrp="1"/>
          </p:cNvSpPr>
          <p:nvPr>
            <p:ph type="sldNum" sz="quarter" idx="12"/>
          </p:nvPr>
        </p:nvSpPr>
        <p:spPr/>
        <p:txBody>
          <a:bodyPr/>
          <a:lstStyle/>
          <a:p>
            <a:fld id="{5E9741D4-0BEA-4496-8452-CD726E3722AC}" type="slidenum">
              <a:rPr lang="en-US" smtClean="0"/>
              <a:t>‹#›</a:t>
            </a:fld>
            <a:endParaRPr lang="en-US"/>
          </a:p>
        </p:txBody>
      </p:sp>
    </p:spTree>
    <p:extLst>
      <p:ext uri="{BB962C8B-B14F-4D97-AF65-F5344CB8AC3E}">
        <p14:creationId xmlns:p14="http://schemas.microsoft.com/office/powerpoint/2010/main" val="331492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09EF9-B245-4A5D-BC66-755F34E854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5F83BF-C11E-4C58-BEA4-C214ECA655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B9D05DD-C8E1-4E3A-9F18-0885235113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C0C3DD-025D-4D01-A747-D4D461EEDC8C}"/>
              </a:ext>
            </a:extLst>
          </p:cNvPr>
          <p:cNvSpPr>
            <a:spLocks noGrp="1"/>
          </p:cNvSpPr>
          <p:nvPr>
            <p:ph type="dt" sz="half" idx="10"/>
          </p:nvPr>
        </p:nvSpPr>
        <p:spPr/>
        <p:txBody>
          <a:bodyPr/>
          <a:lstStyle/>
          <a:p>
            <a:fld id="{85C89D5D-4C0E-45E2-A9CF-A4ED4D57B992}" type="datetimeFigureOut">
              <a:rPr lang="en-US" smtClean="0"/>
              <a:t>9/16/2026</a:t>
            </a:fld>
            <a:endParaRPr lang="en-US"/>
          </a:p>
        </p:txBody>
      </p:sp>
      <p:sp>
        <p:nvSpPr>
          <p:cNvPr id="6" name="Footer Placeholder 5">
            <a:extLst>
              <a:ext uri="{FF2B5EF4-FFF2-40B4-BE49-F238E27FC236}">
                <a16:creationId xmlns:a16="http://schemas.microsoft.com/office/drawing/2014/main" id="{1749A62A-F5A2-4408-8FCA-C60A8E28E0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35407-6397-4FCB-806D-5847951C0259}"/>
              </a:ext>
            </a:extLst>
          </p:cNvPr>
          <p:cNvSpPr>
            <a:spLocks noGrp="1"/>
          </p:cNvSpPr>
          <p:nvPr>
            <p:ph type="sldNum" sz="quarter" idx="12"/>
          </p:nvPr>
        </p:nvSpPr>
        <p:spPr/>
        <p:txBody>
          <a:bodyPr/>
          <a:lstStyle/>
          <a:p>
            <a:fld id="{5E9741D4-0BEA-4496-8452-CD726E3722AC}" type="slidenum">
              <a:rPr lang="en-US" smtClean="0"/>
              <a:t>‹#›</a:t>
            </a:fld>
            <a:endParaRPr lang="en-US"/>
          </a:p>
        </p:txBody>
      </p:sp>
    </p:spTree>
    <p:extLst>
      <p:ext uri="{BB962C8B-B14F-4D97-AF65-F5344CB8AC3E}">
        <p14:creationId xmlns:p14="http://schemas.microsoft.com/office/powerpoint/2010/main" val="315916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846FE-C5E2-4F10-A807-589DE0100B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837594C-BC8E-40CD-924F-EE1044C86D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B8935D-1228-4A9C-9DD0-88EFE19FF2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10B650-9161-40DF-9CC9-83A70AF3BA54}"/>
              </a:ext>
            </a:extLst>
          </p:cNvPr>
          <p:cNvSpPr>
            <a:spLocks noGrp="1"/>
          </p:cNvSpPr>
          <p:nvPr>
            <p:ph type="dt" sz="half" idx="10"/>
          </p:nvPr>
        </p:nvSpPr>
        <p:spPr/>
        <p:txBody>
          <a:bodyPr/>
          <a:lstStyle/>
          <a:p>
            <a:fld id="{85C89D5D-4C0E-45E2-A9CF-A4ED4D57B992}" type="datetimeFigureOut">
              <a:rPr lang="en-US" smtClean="0"/>
              <a:t>9/16/2026</a:t>
            </a:fld>
            <a:endParaRPr lang="en-US"/>
          </a:p>
        </p:txBody>
      </p:sp>
      <p:sp>
        <p:nvSpPr>
          <p:cNvPr id="6" name="Footer Placeholder 5">
            <a:extLst>
              <a:ext uri="{FF2B5EF4-FFF2-40B4-BE49-F238E27FC236}">
                <a16:creationId xmlns:a16="http://schemas.microsoft.com/office/drawing/2014/main" id="{DCEE02EC-42E8-4E58-B4C4-F27790273C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DE4133-1480-4972-AC77-606AE4FD1F6C}"/>
              </a:ext>
            </a:extLst>
          </p:cNvPr>
          <p:cNvSpPr>
            <a:spLocks noGrp="1"/>
          </p:cNvSpPr>
          <p:nvPr>
            <p:ph type="sldNum" sz="quarter" idx="12"/>
          </p:nvPr>
        </p:nvSpPr>
        <p:spPr/>
        <p:txBody>
          <a:bodyPr/>
          <a:lstStyle/>
          <a:p>
            <a:fld id="{5E9741D4-0BEA-4496-8452-CD726E3722AC}" type="slidenum">
              <a:rPr lang="en-US" smtClean="0"/>
              <a:t>‹#›</a:t>
            </a:fld>
            <a:endParaRPr lang="en-US"/>
          </a:p>
        </p:txBody>
      </p:sp>
    </p:spTree>
    <p:extLst>
      <p:ext uri="{BB962C8B-B14F-4D97-AF65-F5344CB8AC3E}">
        <p14:creationId xmlns:p14="http://schemas.microsoft.com/office/powerpoint/2010/main" val="1621961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CD575-17DF-4B38-B285-B9B2F3D3E45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071F01-2283-4F52-99C5-A73C2068765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928D0E-F3E9-43DE-8E4C-AD7B09F4D88D}"/>
              </a:ext>
            </a:extLst>
          </p:cNvPr>
          <p:cNvSpPr>
            <a:spLocks noGrp="1"/>
          </p:cNvSpPr>
          <p:nvPr>
            <p:ph type="dt" sz="half" idx="10"/>
          </p:nvPr>
        </p:nvSpPr>
        <p:spPr/>
        <p:txBody>
          <a:bodyPr/>
          <a:lstStyle/>
          <a:p>
            <a:fld id="{85C89D5D-4C0E-45E2-A9CF-A4ED4D57B992}" type="datetimeFigureOut">
              <a:rPr lang="en-US" smtClean="0"/>
              <a:t>9/16/2026</a:t>
            </a:fld>
            <a:endParaRPr lang="en-US"/>
          </a:p>
        </p:txBody>
      </p:sp>
      <p:sp>
        <p:nvSpPr>
          <p:cNvPr id="5" name="Footer Placeholder 4">
            <a:extLst>
              <a:ext uri="{FF2B5EF4-FFF2-40B4-BE49-F238E27FC236}">
                <a16:creationId xmlns:a16="http://schemas.microsoft.com/office/drawing/2014/main" id="{ED4CCA36-FD29-4C26-8EF2-095F4E81D7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CCC65E-B74E-4A3F-881C-142CEAA8FE81}"/>
              </a:ext>
            </a:extLst>
          </p:cNvPr>
          <p:cNvSpPr>
            <a:spLocks noGrp="1"/>
          </p:cNvSpPr>
          <p:nvPr>
            <p:ph type="sldNum" sz="quarter" idx="12"/>
          </p:nvPr>
        </p:nvSpPr>
        <p:spPr/>
        <p:txBody>
          <a:bodyPr/>
          <a:lstStyle/>
          <a:p>
            <a:fld id="{5E9741D4-0BEA-4496-8452-CD726E3722AC}" type="slidenum">
              <a:rPr lang="en-US" smtClean="0"/>
              <a:t>‹#›</a:t>
            </a:fld>
            <a:endParaRPr lang="en-US"/>
          </a:p>
        </p:txBody>
      </p:sp>
    </p:spTree>
    <p:extLst>
      <p:ext uri="{BB962C8B-B14F-4D97-AF65-F5344CB8AC3E}">
        <p14:creationId xmlns:p14="http://schemas.microsoft.com/office/powerpoint/2010/main" val="692565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F07D88-6109-40A5-A993-3714CA1D68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CDB7AB5-2517-4725-8E3D-9F0C9F07C2F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3B51D9-C11F-4D9A-94BE-356FA8294EB9}"/>
              </a:ext>
            </a:extLst>
          </p:cNvPr>
          <p:cNvSpPr>
            <a:spLocks noGrp="1"/>
          </p:cNvSpPr>
          <p:nvPr>
            <p:ph type="dt" sz="half" idx="10"/>
          </p:nvPr>
        </p:nvSpPr>
        <p:spPr/>
        <p:txBody>
          <a:bodyPr/>
          <a:lstStyle/>
          <a:p>
            <a:fld id="{85C89D5D-4C0E-45E2-A9CF-A4ED4D57B992}" type="datetimeFigureOut">
              <a:rPr lang="en-US" smtClean="0"/>
              <a:t>9/16/2026</a:t>
            </a:fld>
            <a:endParaRPr lang="en-US"/>
          </a:p>
        </p:txBody>
      </p:sp>
      <p:sp>
        <p:nvSpPr>
          <p:cNvPr id="5" name="Footer Placeholder 4">
            <a:extLst>
              <a:ext uri="{FF2B5EF4-FFF2-40B4-BE49-F238E27FC236}">
                <a16:creationId xmlns:a16="http://schemas.microsoft.com/office/drawing/2014/main" id="{BFB9DC1D-FD6A-4B44-8A97-0BF44AF4D1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85244C-4EC7-4DB2-8177-65BE45F4D378}"/>
              </a:ext>
            </a:extLst>
          </p:cNvPr>
          <p:cNvSpPr>
            <a:spLocks noGrp="1"/>
          </p:cNvSpPr>
          <p:nvPr>
            <p:ph type="sldNum" sz="quarter" idx="12"/>
          </p:nvPr>
        </p:nvSpPr>
        <p:spPr/>
        <p:txBody>
          <a:bodyPr/>
          <a:lstStyle/>
          <a:p>
            <a:fld id="{5E9741D4-0BEA-4496-8452-CD726E3722AC}" type="slidenum">
              <a:rPr lang="en-US" smtClean="0"/>
              <a:t>‹#›</a:t>
            </a:fld>
            <a:endParaRPr lang="en-US"/>
          </a:p>
        </p:txBody>
      </p:sp>
    </p:spTree>
    <p:extLst>
      <p:ext uri="{BB962C8B-B14F-4D97-AF65-F5344CB8AC3E}">
        <p14:creationId xmlns:p14="http://schemas.microsoft.com/office/powerpoint/2010/main" val="2878460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36778B-288F-42D2-A956-A2C90BD01C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B07E7A0-0B02-4A0B-A020-BABF8F5B34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84A662-309E-4D4A-9F9F-77A2E8AFF9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C89D5D-4C0E-45E2-A9CF-A4ED4D57B992}" type="datetimeFigureOut">
              <a:rPr lang="en-US" smtClean="0"/>
              <a:t>9/16/2026</a:t>
            </a:fld>
            <a:endParaRPr lang="en-US"/>
          </a:p>
        </p:txBody>
      </p:sp>
      <p:sp>
        <p:nvSpPr>
          <p:cNvPr id="5" name="Footer Placeholder 4">
            <a:extLst>
              <a:ext uri="{FF2B5EF4-FFF2-40B4-BE49-F238E27FC236}">
                <a16:creationId xmlns:a16="http://schemas.microsoft.com/office/drawing/2014/main" id="{5CA349DE-CEF1-41C2-A321-5C4BB19B9B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90C401D-EF92-4B72-A4F6-B6052BED19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9741D4-0BEA-4496-8452-CD726E3722AC}" type="slidenum">
              <a:rPr lang="en-US" smtClean="0"/>
              <a:t>‹#›</a:t>
            </a:fld>
            <a:endParaRPr lang="en-US"/>
          </a:p>
        </p:txBody>
      </p:sp>
    </p:spTree>
    <p:extLst>
      <p:ext uri="{BB962C8B-B14F-4D97-AF65-F5344CB8AC3E}">
        <p14:creationId xmlns:p14="http://schemas.microsoft.com/office/powerpoint/2010/main" val="3663858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canadacollege.edu/plans/leadership-retreat.php"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canadacollege.edu/deac/" TargetMode="External"/><Relationship Id="rId2" Type="http://schemas.openxmlformats.org/officeDocument/2006/relationships/hyperlink" Target="https://canadacollege.edu/professional-dev/meetings.php" TargetMode="Externa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hyperlink" Target="https://canadacollege.edu/ipc/current-meetings.php" TargetMode="External"/><Relationship Id="rId4" Type="http://schemas.openxmlformats.org/officeDocument/2006/relationships/hyperlink" Target="https://canadacollege.edu/technologycommittee/"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canadacollege.edu/ipc/current-meetings.php" TargetMode="External"/><Relationship Id="rId2" Type="http://schemas.openxmlformats.org/officeDocument/2006/relationships/hyperlink" Target="https://canadacollege.edu/academicsenate/meetings.php" TargetMode="Externa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canadacollege.edu/sspc/meetings.php"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canadacollege.edu/ipc/current-meetings.php"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canadacollege.edu/prie/canada-collaborates.php"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hyperlink" Target="mailto:tedoned@smccd.edu"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hyperlink" Target="mailto:huningm@smccd.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5B3E2-E5EB-4563-97C0-7E0BB8BDCE0E}"/>
              </a:ext>
            </a:extLst>
          </p:cNvPr>
          <p:cNvSpPr>
            <a:spLocks noGrp="1"/>
          </p:cNvSpPr>
          <p:nvPr>
            <p:ph type="ctrTitle"/>
          </p:nvPr>
        </p:nvSpPr>
        <p:spPr>
          <a:xfrm>
            <a:off x="1524000" y="1731966"/>
            <a:ext cx="9144000" cy="2387600"/>
          </a:xfrm>
        </p:spPr>
        <p:txBody>
          <a:bodyPr>
            <a:normAutofit fontScale="90000"/>
          </a:bodyPr>
          <a:lstStyle/>
          <a:p>
            <a:r>
              <a:rPr lang="en-US" dirty="0"/>
              <a:t>Annual Plan for Strategic Priority Projects and Strategic Planning</a:t>
            </a:r>
          </a:p>
        </p:txBody>
      </p:sp>
      <p:sp>
        <p:nvSpPr>
          <p:cNvPr id="3" name="Subtitle 2">
            <a:extLst>
              <a:ext uri="{FF2B5EF4-FFF2-40B4-BE49-F238E27FC236}">
                <a16:creationId xmlns:a16="http://schemas.microsoft.com/office/drawing/2014/main" id="{BFB4287D-549F-47C3-BE38-FE67E1A9DA1F}"/>
              </a:ext>
            </a:extLst>
          </p:cNvPr>
          <p:cNvSpPr>
            <a:spLocks noGrp="1"/>
          </p:cNvSpPr>
          <p:nvPr>
            <p:ph type="subTitle" idx="1"/>
          </p:nvPr>
        </p:nvSpPr>
        <p:spPr>
          <a:xfrm>
            <a:off x="1524000" y="4211641"/>
            <a:ext cx="9144000" cy="1655762"/>
          </a:xfrm>
        </p:spPr>
        <p:txBody>
          <a:bodyPr/>
          <a:lstStyle/>
          <a:p>
            <a:r>
              <a:rPr lang="en-US" dirty="0"/>
              <a:t>Draft for Planning &amp; Budgeting Council Consideration</a:t>
            </a:r>
          </a:p>
          <a:p>
            <a:r>
              <a:rPr lang="en-US" dirty="0"/>
              <a:t>September 16, 2026</a:t>
            </a:r>
          </a:p>
          <a:p>
            <a:r>
              <a:rPr lang="en-US" dirty="0"/>
              <a:t>With changes from 9/2 draft marked in </a:t>
            </a:r>
            <a:r>
              <a:rPr lang="en-US" dirty="0">
                <a:solidFill>
                  <a:srgbClr val="FF0000"/>
                </a:solidFill>
              </a:rPr>
              <a:t>red</a:t>
            </a:r>
          </a:p>
        </p:txBody>
      </p:sp>
      <p:pic>
        <p:nvPicPr>
          <p:cNvPr id="5" name="Picture 4" descr="college logo">
            <a:extLst>
              <a:ext uri="{FF2B5EF4-FFF2-40B4-BE49-F238E27FC236}">
                <a16:creationId xmlns:a16="http://schemas.microsoft.com/office/drawing/2014/main" id="{8494A848-1F75-46B3-A59C-6F8FAAFEEC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3761" y="1073074"/>
            <a:ext cx="2524477" cy="1133633"/>
          </a:xfrm>
          <a:prstGeom prst="rect">
            <a:avLst/>
          </a:prstGeom>
        </p:spPr>
      </p:pic>
      <p:sp>
        <p:nvSpPr>
          <p:cNvPr id="4" name="Frame 3">
            <a:extLst>
              <a:ext uri="{FF2B5EF4-FFF2-40B4-BE49-F238E27FC236}">
                <a16:creationId xmlns:a16="http://schemas.microsoft.com/office/drawing/2014/main" id="{D8252718-75CF-4B50-AFA1-3A5749A1BA68}"/>
              </a:ext>
              <a:ext uri="{C183D7F6-B498-43B3-948B-1728B52AA6E4}">
                <adec:decorative xmlns:adec="http://schemas.microsoft.com/office/drawing/2017/decorative" val="1"/>
              </a:ext>
            </a:extLst>
          </p:cNvPr>
          <p:cNvSpPr/>
          <p:nvPr/>
        </p:nvSpPr>
        <p:spPr>
          <a:xfrm>
            <a:off x="0" y="0"/>
            <a:ext cx="12192000" cy="6858000"/>
          </a:xfrm>
          <a:prstGeom prst="frame">
            <a:avLst/>
          </a:prstGeom>
          <a:solidFill>
            <a:srgbClr val="00634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58243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027D50-EA73-4CA5-93F0-59927DC33EDA}"/>
              </a:ext>
            </a:extLst>
          </p:cNvPr>
          <p:cNvSpPr txBox="1"/>
          <p:nvPr/>
        </p:nvSpPr>
        <p:spPr>
          <a:xfrm>
            <a:off x="733704" y="1005587"/>
            <a:ext cx="11313492" cy="1631216"/>
          </a:xfrm>
          <a:prstGeom prst="rect">
            <a:avLst/>
          </a:prstGeom>
          <a:noFill/>
        </p:spPr>
        <p:txBody>
          <a:bodyPr wrap="square" rtlCol="0">
            <a:spAutoFit/>
          </a:bodyPr>
          <a:lstStyle/>
          <a:p>
            <a:pPr marL="457200" indent="-457200">
              <a:spcBef>
                <a:spcPts val="1200"/>
              </a:spcBef>
              <a:buFont typeface="Wingdings" panose="05000000000000000000" pitchFamily="2" charset="2"/>
              <a:buChar char="ü"/>
            </a:pPr>
            <a:r>
              <a:rPr lang="en-US" sz="2000" dirty="0">
                <a:solidFill>
                  <a:srgbClr val="006633"/>
                </a:solidFill>
                <a:latin typeface="Franklin Gothic Book" panose="020B0503020102020204" pitchFamily="34" charset="0"/>
              </a:rPr>
              <a:t>60+ students, faculty, classified staff and administrators participated</a:t>
            </a:r>
          </a:p>
          <a:p>
            <a:pPr marL="457200" indent="-457200">
              <a:spcBef>
                <a:spcPts val="1200"/>
              </a:spcBef>
              <a:buFont typeface="Wingdings" panose="05000000000000000000" pitchFamily="2" charset="2"/>
              <a:buChar char="ü"/>
            </a:pPr>
            <a:r>
              <a:rPr lang="en-US" sz="2000" dirty="0">
                <a:solidFill>
                  <a:srgbClr val="006633"/>
                </a:solidFill>
                <a:latin typeface="Franklin Gothic Book" panose="020B0503020102020204" pitchFamily="34" charset="0"/>
              </a:rPr>
              <a:t>8 breakout sessions focused on “inquiry topics” for 2026-27 to help prepare or “plan to plan” for our new Educational Strategic Plan</a:t>
            </a:r>
          </a:p>
          <a:p>
            <a:pPr marL="457200" indent="-457200">
              <a:spcBef>
                <a:spcPts val="1200"/>
              </a:spcBef>
              <a:buFont typeface="Wingdings" panose="05000000000000000000" pitchFamily="2" charset="2"/>
              <a:buChar char="ü"/>
            </a:pPr>
            <a:r>
              <a:rPr lang="en-US" sz="2000" dirty="0">
                <a:solidFill>
                  <a:srgbClr val="006633"/>
                </a:solidFill>
                <a:latin typeface="Franklin Gothic Book" panose="020B0503020102020204" pitchFamily="34" charset="0"/>
              </a:rPr>
              <a:t>Check </a:t>
            </a:r>
            <a:r>
              <a:rPr lang="en-US" sz="2000" dirty="0">
                <a:solidFill>
                  <a:srgbClr val="006633"/>
                </a:solidFill>
                <a:latin typeface="Franklin Gothic Book" panose="020B0503020102020204" pitchFamily="34" charset="0"/>
                <a:hlinkClick r:id="rId2"/>
              </a:rPr>
              <a:t>https://canadacollege.edu/plans/leadership-retreat.php</a:t>
            </a:r>
            <a:r>
              <a:rPr lang="en-US" sz="2000" dirty="0">
                <a:solidFill>
                  <a:srgbClr val="006633"/>
                </a:solidFill>
                <a:latin typeface="Franklin Gothic Book" panose="020B0503020102020204" pitchFamily="34" charset="0"/>
              </a:rPr>
              <a:t> for more info</a:t>
            </a:r>
          </a:p>
        </p:txBody>
      </p:sp>
      <p:sp>
        <p:nvSpPr>
          <p:cNvPr id="9" name="Rectangle 8">
            <a:extLst>
              <a:ext uri="{FF2B5EF4-FFF2-40B4-BE49-F238E27FC236}">
                <a16:creationId xmlns:a16="http://schemas.microsoft.com/office/drawing/2014/main" id="{BF518A3A-ECE0-42A2-BD7B-43096BD7B6FA}"/>
              </a:ext>
              <a:ext uri="{C183D7F6-B498-43B3-948B-1728B52AA6E4}">
                <adec:decorative xmlns:adec="http://schemas.microsoft.com/office/drawing/2017/decorative" val="1"/>
              </a:ext>
            </a:extLst>
          </p:cNvPr>
          <p:cNvSpPr/>
          <p:nvPr/>
        </p:nvSpPr>
        <p:spPr>
          <a:xfrm>
            <a:off x="366852" y="228614"/>
            <a:ext cx="11458296" cy="690843"/>
          </a:xfrm>
          <a:prstGeom prst="rect">
            <a:avLst/>
          </a:prstGeom>
          <a:solidFill>
            <a:srgbClr val="006633"/>
          </a:solidFill>
          <a:ln>
            <a:noFill/>
          </a:ln>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200"/>
          </a:p>
        </p:txBody>
      </p:sp>
      <p:sp>
        <p:nvSpPr>
          <p:cNvPr id="10" name="Title 1"/>
          <p:cNvSpPr txBox="1">
            <a:spLocks noGrp="1"/>
          </p:cNvSpPr>
          <p:nvPr>
            <p:ph type="title" idx="4294967295"/>
          </p:nvPr>
        </p:nvSpPr>
        <p:spPr>
          <a:xfrm>
            <a:off x="733704" y="323024"/>
            <a:ext cx="10515600" cy="52810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outerShdw blurRad="50800" dist="50800" dir="5400000" algn="ctr" rotWithShape="0">
                    <a:srgbClr val="000000">
                      <a:alpha val="43137"/>
                    </a:srgbClr>
                  </a:outerShdw>
                </a:effectLst>
                <a:uLnTx/>
                <a:uFillTx/>
                <a:latin typeface="Franklin Gothic Book" panose="020B0503020102020204" pitchFamily="34" charset="0"/>
                <a:ea typeface="+mj-ea"/>
                <a:cs typeface="+mj-cs"/>
              </a:rPr>
              <a:t>2026 Leadership Retreat Update</a:t>
            </a:r>
          </a:p>
        </p:txBody>
      </p:sp>
      <p:sp>
        <p:nvSpPr>
          <p:cNvPr id="11" name="Rectangle 9">
            <a:extLst>
              <a:ext uri="{FF2B5EF4-FFF2-40B4-BE49-F238E27FC236}">
                <a16:creationId xmlns:a16="http://schemas.microsoft.com/office/drawing/2014/main" id="{29C5912D-DD36-465B-BD92-BB0220505875}"/>
              </a:ext>
              <a:ext uri="{C183D7F6-B498-43B3-948B-1728B52AA6E4}">
                <adec:decorative xmlns:adec="http://schemas.microsoft.com/office/drawing/2017/decorative" val="1"/>
              </a:ext>
            </a:extLst>
          </p:cNvPr>
          <p:cNvSpPr/>
          <p:nvPr/>
        </p:nvSpPr>
        <p:spPr>
          <a:xfrm rot="10800000" flipH="1">
            <a:off x="366852" y="228614"/>
            <a:ext cx="1788160" cy="690775"/>
          </a:xfrm>
          <a:custGeom>
            <a:avLst/>
            <a:gdLst>
              <a:gd name="connsiteX0" fmla="*/ 0 w 1995342"/>
              <a:gd name="connsiteY0" fmla="*/ 0 h 690843"/>
              <a:gd name="connsiteX1" fmla="*/ 1995342 w 1995342"/>
              <a:gd name="connsiteY1" fmla="*/ 0 h 690843"/>
              <a:gd name="connsiteX2" fmla="*/ 1995342 w 1995342"/>
              <a:gd name="connsiteY2" fmla="*/ 690843 h 690843"/>
              <a:gd name="connsiteX3" fmla="*/ 0 w 1995342"/>
              <a:gd name="connsiteY3" fmla="*/ 690843 h 690843"/>
              <a:gd name="connsiteX4" fmla="*/ 0 w 1995342"/>
              <a:gd name="connsiteY4" fmla="*/ 0 h 690843"/>
              <a:gd name="connsiteX0" fmla="*/ 0 w 1995342"/>
              <a:gd name="connsiteY0" fmla="*/ 0 h 690843"/>
              <a:gd name="connsiteX1" fmla="*/ 1375630 w 1995342"/>
              <a:gd name="connsiteY1" fmla="*/ 0 h 690843"/>
              <a:gd name="connsiteX2" fmla="*/ 1995342 w 1995342"/>
              <a:gd name="connsiteY2" fmla="*/ 690843 h 690843"/>
              <a:gd name="connsiteX3" fmla="*/ 0 w 1995342"/>
              <a:gd name="connsiteY3" fmla="*/ 690843 h 690843"/>
              <a:gd name="connsiteX4" fmla="*/ 0 w 1995342"/>
              <a:gd name="connsiteY4" fmla="*/ 0 h 690843"/>
              <a:gd name="connsiteX0" fmla="*/ 0 w 1995342"/>
              <a:gd name="connsiteY0" fmla="*/ 0 h 690843"/>
              <a:gd name="connsiteX1" fmla="*/ 1427711 w 1995342"/>
              <a:gd name="connsiteY1" fmla="*/ 53873 h 690843"/>
              <a:gd name="connsiteX2" fmla="*/ 1995342 w 1995342"/>
              <a:gd name="connsiteY2" fmla="*/ 690843 h 690843"/>
              <a:gd name="connsiteX3" fmla="*/ 0 w 1995342"/>
              <a:gd name="connsiteY3" fmla="*/ 690843 h 690843"/>
              <a:gd name="connsiteX4" fmla="*/ 0 w 1995342"/>
              <a:gd name="connsiteY4" fmla="*/ 0 h 690843"/>
              <a:gd name="connsiteX0" fmla="*/ 26571 w 1995342"/>
              <a:gd name="connsiteY0" fmla="*/ 15898 h 636970"/>
              <a:gd name="connsiteX1" fmla="*/ 1427711 w 1995342"/>
              <a:gd name="connsiteY1" fmla="*/ 0 h 636970"/>
              <a:gd name="connsiteX2" fmla="*/ 1995342 w 1995342"/>
              <a:gd name="connsiteY2" fmla="*/ 636970 h 636970"/>
              <a:gd name="connsiteX3" fmla="*/ 0 w 1995342"/>
              <a:gd name="connsiteY3" fmla="*/ 636970 h 636970"/>
              <a:gd name="connsiteX4" fmla="*/ 26571 w 1995342"/>
              <a:gd name="connsiteY4" fmla="*/ 15898 h 636970"/>
              <a:gd name="connsiteX0" fmla="*/ 0 w 1995342"/>
              <a:gd name="connsiteY0" fmla="*/ 0 h 640502"/>
              <a:gd name="connsiteX1" fmla="*/ 1427711 w 1995342"/>
              <a:gd name="connsiteY1" fmla="*/ 3532 h 640502"/>
              <a:gd name="connsiteX2" fmla="*/ 1995342 w 1995342"/>
              <a:gd name="connsiteY2" fmla="*/ 640502 h 640502"/>
              <a:gd name="connsiteX3" fmla="*/ 0 w 1995342"/>
              <a:gd name="connsiteY3" fmla="*/ 640502 h 640502"/>
              <a:gd name="connsiteX4" fmla="*/ 0 w 1995342"/>
              <a:gd name="connsiteY4" fmla="*/ 0 h 640502"/>
              <a:gd name="connsiteX0" fmla="*/ 0 w 1995342"/>
              <a:gd name="connsiteY0" fmla="*/ 0 h 640502"/>
              <a:gd name="connsiteX1" fmla="*/ 1420271 w 1995342"/>
              <a:gd name="connsiteY1" fmla="*/ 1765 h 640502"/>
              <a:gd name="connsiteX2" fmla="*/ 1995342 w 1995342"/>
              <a:gd name="connsiteY2" fmla="*/ 640502 h 640502"/>
              <a:gd name="connsiteX3" fmla="*/ 0 w 1995342"/>
              <a:gd name="connsiteY3" fmla="*/ 640502 h 640502"/>
              <a:gd name="connsiteX4" fmla="*/ 0 w 1995342"/>
              <a:gd name="connsiteY4" fmla="*/ 0 h 640502"/>
              <a:gd name="connsiteX0" fmla="*/ 0 w 1995342"/>
              <a:gd name="connsiteY0" fmla="*/ 0 h 640502"/>
              <a:gd name="connsiteX1" fmla="*/ 1439402 w 1995342"/>
              <a:gd name="connsiteY1" fmla="*/ 3532 h 640502"/>
              <a:gd name="connsiteX2" fmla="*/ 1995342 w 1995342"/>
              <a:gd name="connsiteY2" fmla="*/ 640502 h 640502"/>
              <a:gd name="connsiteX3" fmla="*/ 0 w 1995342"/>
              <a:gd name="connsiteY3" fmla="*/ 640502 h 640502"/>
              <a:gd name="connsiteX4" fmla="*/ 0 w 1995342"/>
              <a:gd name="connsiteY4" fmla="*/ 0 h 640502"/>
              <a:gd name="connsiteX0" fmla="*/ 0 w 1995342"/>
              <a:gd name="connsiteY0" fmla="*/ 0 h 640502"/>
              <a:gd name="connsiteX1" fmla="*/ 1441528 w 1995342"/>
              <a:gd name="connsiteY1" fmla="*/ 1765 h 640502"/>
              <a:gd name="connsiteX2" fmla="*/ 1995342 w 1995342"/>
              <a:gd name="connsiteY2" fmla="*/ 640502 h 640502"/>
              <a:gd name="connsiteX3" fmla="*/ 0 w 1995342"/>
              <a:gd name="connsiteY3" fmla="*/ 640502 h 640502"/>
              <a:gd name="connsiteX4" fmla="*/ 0 w 1995342"/>
              <a:gd name="connsiteY4" fmla="*/ 0 h 640502"/>
              <a:gd name="connsiteX0" fmla="*/ 0 w 1995342"/>
              <a:gd name="connsiteY0" fmla="*/ 0 h 640502"/>
              <a:gd name="connsiteX1" fmla="*/ 1442591 w 1995342"/>
              <a:gd name="connsiteY1" fmla="*/ 882 h 640502"/>
              <a:gd name="connsiteX2" fmla="*/ 1995342 w 1995342"/>
              <a:gd name="connsiteY2" fmla="*/ 640502 h 640502"/>
              <a:gd name="connsiteX3" fmla="*/ 0 w 1995342"/>
              <a:gd name="connsiteY3" fmla="*/ 640502 h 640502"/>
              <a:gd name="connsiteX4" fmla="*/ 0 w 1995342"/>
              <a:gd name="connsiteY4" fmla="*/ 0 h 6405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5342" h="640502">
                <a:moveTo>
                  <a:pt x="0" y="0"/>
                </a:moveTo>
                <a:lnTo>
                  <a:pt x="1442591" y="882"/>
                </a:lnTo>
                <a:lnTo>
                  <a:pt x="1995342" y="640502"/>
                </a:lnTo>
                <a:lnTo>
                  <a:pt x="0" y="640502"/>
                </a:lnTo>
                <a:lnTo>
                  <a:pt x="0" y="0"/>
                </a:lnTo>
                <a:close/>
              </a:path>
            </a:pathLst>
          </a:custGeom>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sz="1100" dirty="0"/>
          </a:p>
        </p:txBody>
      </p:sp>
      <p:pic>
        <p:nvPicPr>
          <p:cNvPr id="3" name="Picture 2" descr="Picture of 2026 Leadership Retreat participants">
            <a:extLst>
              <a:ext uri="{FF2B5EF4-FFF2-40B4-BE49-F238E27FC236}">
                <a16:creationId xmlns:a16="http://schemas.microsoft.com/office/drawing/2014/main" id="{E430EEFF-A10E-49D5-B7B5-19CFDC06C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6658" y="2762385"/>
            <a:ext cx="10471638" cy="4095615"/>
          </a:xfrm>
          <a:prstGeom prst="rect">
            <a:avLst/>
          </a:prstGeom>
        </p:spPr>
      </p:pic>
    </p:spTree>
    <p:extLst>
      <p:ext uri="{BB962C8B-B14F-4D97-AF65-F5344CB8AC3E}">
        <p14:creationId xmlns:p14="http://schemas.microsoft.com/office/powerpoint/2010/main" val="235203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3">
            <a:extLst>
              <a:ext uri="{C183D7F6-B498-43B3-948B-1728B52AA6E4}">
                <adec:decorative xmlns:adec="http://schemas.microsoft.com/office/drawing/2017/decorative" val="1"/>
              </a:ext>
            </a:extLst>
          </p:cNvPr>
          <p:cNvSpPr>
            <a:spLocks noGrp="1"/>
          </p:cNvSpPr>
          <p:nvPr>
            <p:ph type="title" idx="4294967295"/>
          </p:nvPr>
        </p:nvSpPr>
        <p:spPr>
          <a:xfrm>
            <a:off x="-1" y="1"/>
            <a:ext cx="12211718" cy="1292178"/>
          </a:xfrm>
          <a:prstGeom prst="rect">
            <a:avLst/>
          </a:prstGeom>
          <a:solidFill>
            <a:srgbClr val="006633"/>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chemeClr val="lt1"/>
                </a:solidFill>
                <a:effectLst/>
                <a:uLnTx/>
                <a:uFillTx/>
                <a:latin typeface="Libre Franklin"/>
                <a:ea typeface="Libre Franklin"/>
                <a:cs typeface="Libre Franklin"/>
                <a:sym typeface="Libre Franklin"/>
              </a:rPr>
              <a:t>Change in focus: planning to plan</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141" name="Google Shape;141;p3">
            <a:extLst>
              <a:ext uri="{C183D7F6-B498-43B3-948B-1728B52AA6E4}">
                <adec:decorative xmlns:adec="http://schemas.microsoft.com/office/drawing/2017/decorative" val="1"/>
              </a:ext>
            </a:extLst>
          </p:cNvPr>
          <p:cNvSpPr/>
          <p:nvPr/>
        </p:nvSpPr>
        <p:spPr>
          <a:xfrm rot="10800000" flipH="1">
            <a:off x="0" y="1"/>
            <a:ext cx="1729384" cy="1292178"/>
          </a:xfrm>
          <a:custGeom>
            <a:avLst/>
            <a:gdLst/>
            <a:ahLst/>
            <a:cxnLst/>
            <a:rect l="l" t="t" r="r" b="b"/>
            <a:pathLst>
              <a:path w="1995342" h="640502" extrusionOk="0">
                <a:moveTo>
                  <a:pt x="0" y="0"/>
                </a:moveTo>
                <a:lnTo>
                  <a:pt x="1442591" y="882"/>
                </a:lnTo>
                <a:lnTo>
                  <a:pt x="1995342" y="640502"/>
                </a:lnTo>
                <a:lnTo>
                  <a:pt x="0" y="640502"/>
                </a:lnTo>
                <a:lnTo>
                  <a:pt x="0" y="0"/>
                </a:lnTo>
                <a:close/>
              </a:path>
            </a:pathLst>
          </a:custGeom>
          <a:gradFill>
            <a:gsLst>
              <a:gs pos="0">
                <a:srgbClr val="B4D4A5"/>
              </a:gs>
              <a:gs pos="50000">
                <a:srgbClr val="A8CD97"/>
              </a:gs>
              <a:gs pos="100000">
                <a:srgbClr val="9BC985"/>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b="0" i="0" u="none" strike="noStrike" cap="none">
              <a:solidFill>
                <a:schemeClr val="dk1"/>
              </a:solidFill>
              <a:latin typeface="Calibri"/>
              <a:ea typeface="Calibri"/>
              <a:cs typeface="Calibri"/>
              <a:sym typeface="Calibri"/>
            </a:endParaRPr>
          </a:p>
        </p:txBody>
      </p:sp>
      <p:sp>
        <p:nvSpPr>
          <p:cNvPr id="142" name="Google Shape;142;p3">
            <a:extLst>
              <a:ext uri="{C183D7F6-B498-43B3-948B-1728B52AA6E4}">
                <adec:decorative xmlns:adec="http://schemas.microsoft.com/office/drawing/2017/decorative" val="1"/>
              </a:ext>
            </a:extLst>
          </p:cNvPr>
          <p:cNvSpPr txBox="1"/>
          <p:nvPr/>
        </p:nvSpPr>
        <p:spPr>
          <a:xfrm>
            <a:off x="6885584" y="105579"/>
            <a:ext cx="4363720" cy="1091890"/>
          </a:xfrm>
          <a:prstGeom prst="rect">
            <a:avLst/>
          </a:prstGeom>
          <a:noFill/>
          <a:ln>
            <a:noFill/>
          </a:ln>
        </p:spPr>
        <p:txBody>
          <a:bodyPr spcFirstLastPara="1" wrap="square" lIns="91425" tIns="45700" rIns="91425" bIns="45700" anchor="ctr" anchorCtr="0">
            <a:normAutofit fontScale="97500"/>
          </a:bodyPr>
          <a:lstStyle/>
          <a:p>
            <a:pPr marL="0" marR="0" lvl="0" indent="0" algn="ctr" rtl="0">
              <a:lnSpc>
                <a:spcPct val="90000"/>
              </a:lnSpc>
              <a:spcBef>
                <a:spcPts val="0"/>
              </a:spcBef>
              <a:spcAft>
                <a:spcPts val="0"/>
              </a:spcAft>
              <a:buClr>
                <a:schemeClr val="dk1"/>
              </a:buClr>
              <a:buSzPct val="100000"/>
              <a:buFont typeface="Calibri"/>
              <a:buNone/>
            </a:pPr>
            <a:endParaRPr sz="3600" b="1" i="0" u="none" strike="noStrike" cap="none">
              <a:solidFill>
                <a:schemeClr val="lt1"/>
              </a:solidFill>
              <a:latin typeface="Libre Franklin"/>
              <a:ea typeface="Libre Franklin"/>
              <a:cs typeface="Libre Franklin"/>
              <a:sym typeface="Libre Franklin"/>
            </a:endParaRPr>
          </a:p>
        </p:txBody>
      </p:sp>
      <p:sp>
        <p:nvSpPr>
          <p:cNvPr id="143" name="Google Shape;143;p3"/>
          <p:cNvSpPr txBox="1"/>
          <p:nvPr/>
        </p:nvSpPr>
        <p:spPr>
          <a:xfrm>
            <a:off x="176450" y="2705564"/>
            <a:ext cx="8703872" cy="2308284"/>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lt1"/>
              </a:buClr>
              <a:buSzPts val="2400"/>
              <a:buFont typeface="Arial"/>
              <a:buChar char="•"/>
            </a:pPr>
            <a:r>
              <a:rPr lang="en-US" sz="2400" b="0" i="0" u="none" strike="noStrike" cap="none" dirty="0">
                <a:latin typeface="Calibri"/>
                <a:ea typeface="Calibri"/>
                <a:cs typeface="Calibri"/>
                <a:sym typeface="Calibri"/>
              </a:rPr>
              <a:t>Thanks to our hard work on our 2022-27 Educational Master Plan, the Leadership Retreat attendees propose that we prioritize planning to create a new “educational strategic plan” during the 2026-27 academic year by conducting inquiry into various important topics </a:t>
            </a:r>
            <a:r>
              <a:rPr lang="en-US" sz="2400" dirty="0">
                <a:latin typeface="Calibri"/>
                <a:ea typeface="Calibri"/>
                <a:cs typeface="Calibri"/>
                <a:sym typeface="Calibri"/>
              </a:rPr>
              <a:t>shaping Ca</a:t>
            </a:r>
            <a:r>
              <a:rPr lang="en-US" sz="2400" dirty="0">
                <a:latin typeface="Calibri"/>
                <a:ea typeface="Calibri"/>
                <a:cs typeface="Calibri"/>
              </a:rPr>
              <a:t>ñ</a:t>
            </a:r>
            <a:r>
              <a:rPr lang="en-US" sz="2400" dirty="0">
                <a:latin typeface="Calibri"/>
                <a:ea typeface="Calibri"/>
                <a:cs typeface="Calibri"/>
                <a:sym typeface="Calibri"/>
              </a:rPr>
              <a:t>ada’s </a:t>
            </a:r>
            <a:r>
              <a:rPr lang="en-US" sz="2400" b="0" i="0" u="none" strike="noStrike" cap="none" dirty="0">
                <a:latin typeface="Calibri"/>
                <a:ea typeface="Calibri"/>
                <a:cs typeface="Calibri"/>
                <a:sym typeface="Calibri"/>
              </a:rPr>
              <a:t>future.</a:t>
            </a:r>
            <a:endParaRPr dirty="0"/>
          </a:p>
          <a:p>
            <a:pPr marL="285750" marR="0" lvl="0" indent="-133350" algn="l" rtl="0">
              <a:spcBef>
                <a:spcPts val="0"/>
              </a:spcBef>
              <a:spcAft>
                <a:spcPts val="0"/>
              </a:spcAft>
              <a:buClr>
                <a:schemeClr val="dk1"/>
              </a:buClr>
              <a:buSzPts val="2400"/>
              <a:buFont typeface="Arial"/>
              <a:buNone/>
            </a:pPr>
            <a:endParaRPr sz="2400" b="0" i="0" u="none" strike="noStrike" cap="none" dirty="0">
              <a:latin typeface="Calibri"/>
              <a:ea typeface="Calibri"/>
              <a:cs typeface="Calibri"/>
              <a:sym typeface="Calibri"/>
            </a:endParaRPr>
          </a:p>
        </p:txBody>
      </p:sp>
      <p:pic>
        <p:nvPicPr>
          <p:cNvPr id="144" name="Google Shape;144;p3">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970444" y="2142825"/>
            <a:ext cx="2677653" cy="343376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3"/>
          <p:cNvSpPr>
            <a:spLocks noGrp="1"/>
          </p:cNvSpPr>
          <p:nvPr>
            <p:ph type="title" idx="4294967295"/>
          </p:nvPr>
        </p:nvSpPr>
        <p:spPr>
          <a:xfrm>
            <a:off x="-1" y="1"/>
            <a:ext cx="12211718" cy="1292178"/>
          </a:xfrm>
          <a:prstGeom prst="rect">
            <a:avLst/>
          </a:prstGeom>
          <a:solidFill>
            <a:srgbClr val="006633"/>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chemeClr val="lt1"/>
                </a:solidFill>
                <a:effectLst/>
                <a:uLnTx/>
                <a:uFillTx/>
                <a:latin typeface="Libre Franklin"/>
                <a:ea typeface="Libre Franklin"/>
                <a:cs typeface="Libre Franklin"/>
                <a:sym typeface="Libre Franklin"/>
              </a:rPr>
              <a:t>Proposed Inquiry Topics for 2026-27</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141" name="Google Shape;141;p3">
            <a:extLst>
              <a:ext uri="{C183D7F6-B498-43B3-948B-1728B52AA6E4}">
                <adec:decorative xmlns:adec="http://schemas.microsoft.com/office/drawing/2017/decorative" val="1"/>
              </a:ext>
            </a:extLst>
          </p:cNvPr>
          <p:cNvSpPr/>
          <p:nvPr/>
        </p:nvSpPr>
        <p:spPr>
          <a:xfrm rot="10800000" flipH="1">
            <a:off x="0" y="1"/>
            <a:ext cx="1729384" cy="1292178"/>
          </a:xfrm>
          <a:custGeom>
            <a:avLst/>
            <a:gdLst/>
            <a:ahLst/>
            <a:cxnLst/>
            <a:rect l="l" t="t" r="r" b="b"/>
            <a:pathLst>
              <a:path w="1995342" h="640502" extrusionOk="0">
                <a:moveTo>
                  <a:pt x="0" y="0"/>
                </a:moveTo>
                <a:lnTo>
                  <a:pt x="1442591" y="882"/>
                </a:lnTo>
                <a:lnTo>
                  <a:pt x="1995342" y="640502"/>
                </a:lnTo>
                <a:lnTo>
                  <a:pt x="0" y="640502"/>
                </a:lnTo>
                <a:lnTo>
                  <a:pt x="0" y="0"/>
                </a:lnTo>
                <a:close/>
              </a:path>
            </a:pathLst>
          </a:custGeom>
          <a:gradFill>
            <a:gsLst>
              <a:gs pos="0">
                <a:srgbClr val="B4D4A5"/>
              </a:gs>
              <a:gs pos="50000">
                <a:srgbClr val="A8CD97"/>
              </a:gs>
              <a:gs pos="100000">
                <a:srgbClr val="9BC985"/>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b="0" i="0" u="none" strike="noStrike" cap="none">
              <a:solidFill>
                <a:schemeClr val="dk1"/>
              </a:solidFill>
              <a:latin typeface="Calibri"/>
              <a:ea typeface="Calibri"/>
              <a:cs typeface="Calibri"/>
              <a:sym typeface="Calibri"/>
            </a:endParaRPr>
          </a:p>
        </p:txBody>
      </p:sp>
      <p:sp>
        <p:nvSpPr>
          <p:cNvPr id="142" name="Google Shape;142;p3">
            <a:extLst>
              <a:ext uri="{C183D7F6-B498-43B3-948B-1728B52AA6E4}">
                <adec:decorative xmlns:adec="http://schemas.microsoft.com/office/drawing/2017/decorative" val="1"/>
              </a:ext>
            </a:extLst>
          </p:cNvPr>
          <p:cNvSpPr txBox="1"/>
          <p:nvPr/>
        </p:nvSpPr>
        <p:spPr>
          <a:xfrm>
            <a:off x="6885584" y="105579"/>
            <a:ext cx="4363720" cy="1091890"/>
          </a:xfrm>
          <a:prstGeom prst="rect">
            <a:avLst/>
          </a:prstGeom>
          <a:noFill/>
          <a:ln>
            <a:noFill/>
          </a:ln>
        </p:spPr>
        <p:txBody>
          <a:bodyPr spcFirstLastPara="1" wrap="square" lIns="91425" tIns="45700" rIns="91425" bIns="45700" anchor="ctr" anchorCtr="0">
            <a:normAutofit fontScale="97500"/>
          </a:bodyPr>
          <a:lstStyle/>
          <a:p>
            <a:pPr marL="0" marR="0" lvl="0" indent="0" algn="ctr" rtl="0">
              <a:lnSpc>
                <a:spcPct val="90000"/>
              </a:lnSpc>
              <a:spcBef>
                <a:spcPts val="0"/>
              </a:spcBef>
              <a:spcAft>
                <a:spcPts val="0"/>
              </a:spcAft>
              <a:buClr>
                <a:schemeClr val="dk1"/>
              </a:buClr>
              <a:buSzPct val="100000"/>
              <a:buFont typeface="Calibri"/>
              <a:buNone/>
            </a:pPr>
            <a:endParaRPr sz="3600" b="1" i="0" u="none" strike="noStrike" cap="none">
              <a:solidFill>
                <a:schemeClr val="lt1"/>
              </a:solidFill>
              <a:latin typeface="Libre Franklin"/>
              <a:ea typeface="Libre Franklin"/>
              <a:cs typeface="Libre Franklin"/>
              <a:sym typeface="Libre Franklin"/>
            </a:endParaRPr>
          </a:p>
        </p:txBody>
      </p:sp>
      <p:sp>
        <p:nvSpPr>
          <p:cNvPr id="3" name="Content Placeholder 2">
            <a:extLst>
              <a:ext uri="{FF2B5EF4-FFF2-40B4-BE49-F238E27FC236}">
                <a16:creationId xmlns:a16="http://schemas.microsoft.com/office/drawing/2014/main" id="{5C5133B8-A77F-4349-9A68-3EEB917C01C8}"/>
              </a:ext>
            </a:extLst>
          </p:cNvPr>
          <p:cNvSpPr>
            <a:spLocks noGrp="1"/>
          </p:cNvSpPr>
          <p:nvPr>
            <p:ph sz="half" idx="2"/>
          </p:nvPr>
        </p:nvSpPr>
        <p:spPr>
          <a:xfrm>
            <a:off x="483909" y="1483180"/>
            <a:ext cx="11269941" cy="5374819"/>
          </a:xfrm>
        </p:spPr>
        <p:txBody>
          <a:bodyPr>
            <a:normAutofit/>
          </a:bodyPr>
          <a:lstStyle/>
          <a:p>
            <a:pPr fontAlgn="base">
              <a:lnSpc>
                <a:spcPct val="120000"/>
              </a:lnSpc>
              <a:spcBef>
                <a:spcPts val="0"/>
              </a:spcBef>
            </a:pPr>
            <a:r>
              <a:rPr lang="en-US" sz="2400" b="1" dirty="0">
                <a:solidFill>
                  <a:srgbClr val="000000"/>
                </a:solidFill>
                <a:latin typeface="Calibri" panose="020F0502020204030204" pitchFamily="34" charset="0"/>
              </a:rPr>
              <a:t>Accessibility</a:t>
            </a:r>
          </a:p>
          <a:p>
            <a:pPr rtl="0" fontAlgn="base">
              <a:lnSpc>
                <a:spcPct val="120000"/>
              </a:lnSpc>
              <a:spcBef>
                <a:spcPts val="0"/>
              </a:spcBef>
              <a:spcAft>
                <a:spcPts val="0"/>
              </a:spcAft>
              <a:buFont typeface="Arial" panose="020B0604020202020204" pitchFamily="34" charset="0"/>
              <a:buChar char="•"/>
            </a:pPr>
            <a:r>
              <a:rPr lang="en-US" sz="2400" b="1" i="0" u="none" strike="noStrike" dirty="0">
                <a:solidFill>
                  <a:srgbClr val="000000"/>
                </a:solidFill>
                <a:effectLst/>
                <a:latin typeface="Calibri" panose="020F0502020204030204" pitchFamily="34" charset="0"/>
              </a:rPr>
              <a:t>Artificial Intelligence</a:t>
            </a:r>
          </a:p>
          <a:p>
            <a:pPr lvl="1" fontAlgn="base">
              <a:lnSpc>
                <a:spcPct val="120000"/>
              </a:lnSpc>
              <a:spcBef>
                <a:spcPts val="0"/>
              </a:spcBef>
            </a:pPr>
            <a:r>
              <a:rPr lang="en-US" sz="2000" dirty="0">
                <a:solidFill>
                  <a:srgbClr val="000000"/>
                </a:solidFill>
                <a:latin typeface="Calibri" panose="020F0502020204030204" pitchFamily="34" charset="0"/>
              </a:rPr>
              <a:t>Instructional</a:t>
            </a:r>
          </a:p>
          <a:p>
            <a:pPr lvl="1" fontAlgn="base">
              <a:lnSpc>
                <a:spcPct val="120000"/>
              </a:lnSpc>
              <a:spcBef>
                <a:spcPts val="0"/>
              </a:spcBef>
            </a:pPr>
            <a:r>
              <a:rPr lang="en-US" sz="2000" i="0" u="none" strike="noStrike" dirty="0">
                <a:solidFill>
                  <a:srgbClr val="000000"/>
                </a:solidFill>
                <a:effectLst/>
                <a:latin typeface="Calibri" panose="020F0502020204030204" pitchFamily="34" charset="0"/>
              </a:rPr>
              <a:t>Student Services</a:t>
            </a:r>
          </a:p>
          <a:p>
            <a:pPr lvl="1" fontAlgn="base">
              <a:lnSpc>
                <a:spcPct val="120000"/>
              </a:lnSpc>
              <a:spcBef>
                <a:spcPts val="0"/>
              </a:spcBef>
            </a:pPr>
            <a:r>
              <a:rPr lang="en-US" sz="2000" i="0" u="none" strike="noStrike" dirty="0">
                <a:solidFill>
                  <a:srgbClr val="000000"/>
                </a:solidFill>
                <a:effectLst/>
                <a:latin typeface="Calibri" panose="020F0502020204030204" pitchFamily="34" charset="0"/>
              </a:rPr>
              <a:t>Operational</a:t>
            </a:r>
          </a:p>
          <a:p>
            <a:pPr rtl="0" fontAlgn="base">
              <a:lnSpc>
                <a:spcPct val="120000"/>
              </a:lnSpc>
              <a:spcBef>
                <a:spcPts val="0"/>
              </a:spcBef>
              <a:spcAft>
                <a:spcPts val="0"/>
              </a:spcAft>
              <a:buFont typeface="Arial" panose="020B0604020202020204" pitchFamily="34" charset="0"/>
              <a:buChar char="•"/>
            </a:pPr>
            <a:r>
              <a:rPr lang="en-US" sz="2400" b="1" i="0" u="none" strike="noStrike" dirty="0">
                <a:solidFill>
                  <a:srgbClr val="000000"/>
                </a:solidFill>
                <a:effectLst/>
                <a:latin typeface="Calibri" panose="020F0502020204030204" pitchFamily="34" charset="0"/>
              </a:rPr>
              <a:t>Intentionally </a:t>
            </a:r>
            <a:r>
              <a:rPr lang="en-US" sz="2400" b="1" dirty="0">
                <a:solidFill>
                  <a:srgbClr val="000000"/>
                </a:solidFill>
                <a:latin typeface="Calibri" panose="020F0502020204030204" pitchFamily="34" charset="0"/>
              </a:rPr>
              <a:t>S</a:t>
            </a:r>
            <a:r>
              <a:rPr lang="en-US" sz="2400" b="1" i="0" u="none" strike="noStrike" dirty="0">
                <a:solidFill>
                  <a:srgbClr val="000000"/>
                </a:solidFill>
                <a:effectLst/>
                <a:latin typeface="Calibri" panose="020F0502020204030204" pitchFamily="34" charset="0"/>
              </a:rPr>
              <a:t>trengthening </a:t>
            </a:r>
            <a:r>
              <a:rPr lang="en-US" sz="2400" b="1" dirty="0">
                <a:solidFill>
                  <a:srgbClr val="000000"/>
                </a:solidFill>
                <a:latin typeface="Calibri" panose="020F0502020204030204" pitchFamily="34" charset="0"/>
              </a:rPr>
              <a:t>E</a:t>
            </a:r>
            <a:r>
              <a:rPr lang="en-US" sz="2400" b="1" i="0" u="none" strike="noStrike" dirty="0">
                <a:solidFill>
                  <a:srgbClr val="000000"/>
                </a:solidFill>
                <a:effectLst/>
                <a:latin typeface="Calibri" panose="020F0502020204030204" pitchFamily="34" charset="0"/>
              </a:rPr>
              <a:t>nrollment</a:t>
            </a:r>
          </a:p>
          <a:p>
            <a:pPr rtl="0" fontAlgn="base">
              <a:lnSpc>
                <a:spcPct val="120000"/>
              </a:lnSpc>
              <a:spcBef>
                <a:spcPts val="0"/>
              </a:spcBef>
              <a:spcAft>
                <a:spcPts val="0"/>
              </a:spcAft>
              <a:buFont typeface="Arial" panose="020B0604020202020204" pitchFamily="34" charset="0"/>
              <a:buChar char="•"/>
            </a:pPr>
            <a:r>
              <a:rPr lang="en-US" sz="2400" b="1" i="0" u="none" strike="noStrike" dirty="0">
                <a:solidFill>
                  <a:srgbClr val="000000"/>
                </a:solidFill>
                <a:effectLst/>
                <a:latin typeface="Calibri" panose="020F0502020204030204" pitchFamily="34" charset="0"/>
              </a:rPr>
              <a:t>Mental Health</a:t>
            </a:r>
          </a:p>
          <a:p>
            <a:pPr fontAlgn="base">
              <a:lnSpc>
                <a:spcPct val="120000"/>
              </a:lnSpc>
              <a:spcBef>
                <a:spcPts val="0"/>
              </a:spcBef>
            </a:pPr>
            <a:r>
              <a:rPr lang="en-US" sz="2400" b="1" dirty="0">
                <a:solidFill>
                  <a:srgbClr val="000000"/>
                </a:solidFill>
                <a:latin typeface="Calibri" panose="020F0502020204030204" pitchFamily="34" charset="0"/>
              </a:rPr>
              <a:t>Regional Workforce Alignment</a:t>
            </a:r>
          </a:p>
          <a:p>
            <a:pPr fontAlgn="base">
              <a:lnSpc>
                <a:spcPct val="120000"/>
              </a:lnSpc>
              <a:spcBef>
                <a:spcPts val="0"/>
              </a:spcBef>
            </a:pPr>
            <a:r>
              <a:rPr lang="en-US" sz="2400" b="1" dirty="0">
                <a:solidFill>
                  <a:srgbClr val="000000"/>
                </a:solidFill>
                <a:latin typeface="Calibri" panose="020F0502020204030204" pitchFamily="34" charset="0"/>
              </a:rPr>
              <a:t>Reimagining the Performing Arts Center – Building 3 (</a:t>
            </a:r>
            <a:r>
              <a:rPr lang="en-US" sz="2400" b="1" dirty="0">
                <a:solidFill>
                  <a:srgbClr val="FF0000"/>
                </a:solidFill>
                <a:latin typeface="Calibri" panose="020F0502020204030204" pitchFamily="34" charset="0"/>
              </a:rPr>
              <a:t>tentative launch in spring 2027</a:t>
            </a:r>
            <a:r>
              <a:rPr lang="en-US" sz="2400" b="1" dirty="0">
                <a:solidFill>
                  <a:srgbClr val="000000"/>
                </a:solidFill>
                <a:latin typeface="Calibri" panose="020F0502020204030204" pitchFamily="34" charset="0"/>
              </a:rPr>
              <a:t>)</a:t>
            </a:r>
          </a:p>
          <a:p>
            <a:pPr fontAlgn="base">
              <a:lnSpc>
                <a:spcPct val="120000"/>
              </a:lnSpc>
              <a:spcBef>
                <a:spcPts val="0"/>
              </a:spcBef>
            </a:pPr>
            <a:r>
              <a:rPr lang="en-US" sz="2400" b="1" dirty="0">
                <a:solidFill>
                  <a:srgbClr val="000000"/>
                </a:solidFill>
                <a:latin typeface="Calibri" panose="020F0502020204030204" pitchFamily="34" charset="0"/>
              </a:rPr>
              <a:t>Student Educational Journey and Opportunity</a:t>
            </a:r>
          </a:p>
          <a:p>
            <a:pPr fontAlgn="base">
              <a:lnSpc>
                <a:spcPct val="120000"/>
              </a:lnSpc>
              <a:spcBef>
                <a:spcPts val="0"/>
              </a:spcBef>
            </a:pPr>
            <a:r>
              <a:rPr lang="en-US" sz="2400" b="1" i="0" u="none" strike="noStrike" dirty="0">
                <a:solidFill>
                  <a:srgbClr val="000000"/>
                </a:solidFill>
                <a:effectLst/>
                <a:latin typeface="Calibri" panose="020F0502020204030204" pitchFamily="34" charset="0"/>
              </a:rPr>
              <a:t>Work-based learning </a:t>
            </a:r>
            <a:endParaRPr lang="en-US" sz="2400" b="1" dirty="0">
              <a:solidFill>
                <a:srgbClr val="000000"/>
              </a:solidFill>
              <a:latin typeface="Calibri" panose="020F0502020204030204" pitchFamily="34" charset="0"/>
            </a:endParaRPr>
          </a:p>
          <a:p>
            <a:pPr fontAlgn="base">
              <a:lnSpc>
                <a:spcPct val="120000"/>
              </a:lnSpc>
              <a:spcBef>
                <a:spcPts val="0"/>
              </a:spcBef>
            </a:pPr>
            <a:endParaRPr lang="en-US" sz="2400" b="1" dirty="0">
              <a:solidFill>
                <a:srgbClr val="000000"/>
              </a:solidFill>
              <a:latin typeface="Calibri" panose="020F0502020204030204" pitchFamily="34" charset="0"/>
            </a:endParaRPr>
          </a:p>
          <a:p>
            <a:pPr fontAlgn="base">
              <a:lnSpc>
                <a:spcPct val="120000"/>
              </a:lnSpc>
              <a:spcBef>
                <a:spcPts val="0"/>
              </a:spcBef>
            </a:pPr>
            <a:endParaRPr lang="en-US" sz="2400" b="1" dirty="0">
              <a:solidFill>
                <a:srgbClr val="000000"/>
              </a:solidFill>
              <a:latin typeface="Calibri" panose="020F0502020204030204" pitchFamily="34" charset="0"/>
            </a:endParaRPr>
          </a:p>
          <a:p>
            <a:pPr rtl="0" fontAlgn="base">
              <a:lnSpc>
                <a:spcPct val="120000"/>
              </a:lnSpc>
              <a:spcBef>
                <a:spcPts val="0"/>
              </a:spcBef>
              <a:spcAft>
                <a:spcPts val="0"/>
              </a:spcAft>
              <a:buFont typeface="Arial" panose="020B0604020202020204" pitchFamily="34" charset="0"/>
              <a:buChar char="•"/>
            </a:pPr>
            <a:endParaRPr lang="en-US" sz="2400" b="1" i="0" u="none" strike="noStrike" dirty="0">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240911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3">
            <a:extLst>
              <a:ext uri="{FF2B5EF4-FFF2-40B4-BE49-F238E27FC236}">
                <a16:creationId xmlns:a16="http://schemas.microsoft.com/office/drawing/2014/main" id="{A1CF312B-396C-4000-B41A-9CE8E2CCE9EF}"/>
              </a:ext>
            </a:extLst>
          </p:cNvPr>
          <p:cNvGraphicFramePr>
            <a:graphicFrameLocks noGrp="1"/>
          </p:cNvGraphicFramePr>
          <p:nvPr>
            <p:extLst>
              <p:ext uri="{D42A27DB-BD31-4B8C-83A1-F6EECF244321}">
                <p14:modId xmlns:p14="http://schemas.microsoft.com/office/powerpoint/2010/main" val="3750154548"/>
              </p:ext>
            </p:extLst>
          </p:nvPr>
        </p:nvGraphicFramePr>
        <p:xfrm>
          <a:off x="1" y="782513"/>
          <a:ext cx="12191999" cy="6020242"/>
        </p:xfrm>
        <a:graphic>
          <a:graphicData uri="http://schemas.openxmlformats.org/drawingml/2006/table">
            <a:tbl>
              <a:tblPr firstRow="1" firstCol="1" bandRow="1">
                <a:tableStyleId>{2A488322-F2BA-4B5B-9748-0D474271808F}</a:tableStyleId>
              </a:tblPr>
              <a:tblGrid>
                <a:gridCol w="2441219">
                  <a:extLst>
                    <a:ext uri="{9D8B030D-6E8A-4147-A177-3AD203B41FA5}">
                      <a16:colId xmlns:a16="http://schemas.microsoft.com/office/drawing/2014/main" val="2593505221"/>
                    </a:ext>
                  </a:extLst>
                </a:gridCol>
                <a:gridCol w="9750780">
                  <a:extLst>
                    <a:ext uri="{9D8B030D-6E8A-4147-A177-3AD203B41FA5}">
                      <a16:colId xmlns:a16="http://schemas.microsoft.com/office/drawing/2014/main" val="649240037"/>
                    </a:ext>
                  </a:extLst>
                </a:gridCol>
              </a:tblGrid>
              <a:tr h="339767">
                <a:tc>
                  <a:txBody>
                    <a:bodyPr/>
                    <a:lstStyle/>
                    <a:p>
                      <a:endParaRPr lang="en-US" sz="1600" dirty="0"/>
                    </a:p>
                  </a:txBody>
                  <a:tcPr anchor="c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ea typeface="Calibri" panose="020F0502020204030204" pitchFamily="34" charset="0"/>
                        </a:rPr>
                        <a:t>INFORMATION FOR ACCESSIBILITY</a:t>
                      </a:r>
                      <a:r>
                        <a:rPr lang="en-US" sz="1600" baseline="0" dirty="0">
                          <a:solidFill>
                            <a:schemeClr val="bg1"/>
                          </a:solidFill>
                          <a:latin typeface="Calibri" panose="020F0502020204030204" pitchFamily="34" charset="0"/>
                          <a:ea typeface="Calibri" panose="020F0502020204030204" pitchFamily="34" charset="0"/>
                        </a:rPr>
                        <a:t> INQUIRY GROUP</a:t>
                      </a:r>
                      <a:endParaRPr lang="en-US" sz="1600" dirty="0">
                        <a:solidFill>
                          <a:schemeClr val="bg1"/>
                        </a:solidFill>
                        <a:latin typeface="Calibri" panose="020F0502020204030204" pitchFamily="34" charset="0"/>
                        <a:ea typeface="Calibri" panose="020F0502020204030204" pitchFamily="34" charset="0"/>
                      </a:endParaRPr>
                    </a:p>
                  </a:txBody>
                  <a:tcPr anchor="ctr">
                    <a:solidFill>
                      <a:schemeClr val="tx1"/>
                    </a:solidFill>
                  </a:tcPr>
                </a:tc>
                <a:extLst>
                  <a:ext uri="{0D108BD9-81ED-4DB2-BD59-A6C34878D82A}">
                    <a16:rowId xmlns:a16="http://schemas.microsoft.com/office/drawing/2014/main" val="584395108"/>
                  </a:ext>
                </a:extLst>
              </a:tr>
              <a:tr h="1212640">
                <a:tc>
                  <a:txBody>
                    <a:bodyPr/>
                    <a:lstStyle/>
                    <a:p>
                      <a:r>
                        <a:rPr lang="en-US" sz="1600" dirty="0"/>
                        <a:t>Description of Inquiry Group</a:t>
                      </a:r>
                    </a:p>
                  </a:txBody>
                  <a:tcPr anchor="ctr">
                    <a:solidFill>
                      <a:srgbClr val="00634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effectLst/>
                          <a:latin typeface="Calibri" panose="020F0502020204030204" pitchFamily="34" charset="0"/>
                          <a:ea typeface="Calibri" panose="020F0502020204030204" pitchFamily="34" charset="0"/>
                        </a:rPr>
                        <a:t>The Accessibility Inquiry Group will examine accessibility</a:t>
                      </a:r>
                      <a:r>
                        <a:rPr lang="en-US" sz="1600" dirty="0">
                          <a:effectLst/>
                          <a:latin typeface="Calibri" panose="020F0502020204030204" pitchFamily="34" charset="0"/>
                          <a:ea typeface="Calibri" panose="020F0502020204030204" pitchFamily="34" charset="0"/>
                        </a:rPr>
                        <a:t> </a:t>
                      </a:r>
                      <a:r>
                        <a:rPr lang="en-US" sz="1600" dirty="0">
                          <a:solidFill>
                            <a:schemeClr val="tx1"/>
                          </a:solidFill>
                          <a:latin typeface="Calibri" panose="020F0502020204030204" pitchFamily="34" charset="0"/>
                          <a:ea typeface="Calibri" panose="020F0502020204030204" pitchFamily="34" charset="0"/>
                        </a:rPr>
                        <a:t>practices and needs across instruction, technology, communications, and student services.</a:t>
                      </a:r>
                    </a:p>
                  </a:txBody>
                  <a:tcPr anchor="ctr"/>
                </a:tc>
                <a:extLst>
                  <a:ext uri="{0D108BD9-81ED-4DB2-BD59-A6C34878D82A}">
                    <a16:rowId xmlns:a16="http://schemas.microsoft.com/office/drawing/2014/main" val="2706909251"/>
                  </a:ext>
                </a:extLst>
              </a:tr>
              <a:tr h="880297">
                <a:tc>
                  <a:txBody>
                    <a:bodyPr/>
                    <a:lstStyle/>
                    <a:p>
                      <a:r>
                        <a:rPr lang="en-US" sz="1600" dirty="0"/>
                        <a:t>Inquiry Group Leads:</a:t>
                      </a:r>
                    </a:p>
                  </a:txBody>
                  <a:tcPr anchor="ctr">
                    <a:solidFill>
                      <a:srgbClr val="006342"/>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600" dirty="0"/>
                        <a:t>Anniqua Rana, Dean of </a:t>
                      </a:r>
                      <a:r>
                        <a:rPr lang="en-US" sz="1600" dirty="0">
                          <a:solidFill>
                            <a:srgbClr val="FF0000"/>
                          </a:solidFill>
                        </a:rPr>
                        <a:t>Academic Support &amp; Learning Technologies (</a:t>
                      </a:r>
                      <a:r>
                        <a:rPr lang="en-US" sz="1600" dirty="0"/>
                        <a:t>ASLT</a:t>
                      </a:r>
                      <a:r>
                        <a:rPr lang="en-US" sz="1600" dirty="0">
                          <a:solidFill>
                            <a:srgbClr val="FF0000"/>
                          </a:solidFill>
                        </a:rPr>
                        <a:t>)</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600" dirty="0"/>
                        <a:t>Allison Hughes, Instructional Designer and Academic Senate Co-President</a:t>
                      </a:r>
                    </a:p>
                  </a:txBody>
                  <a:tcPr anchor="ctr"/>
                </a:tc>
                <a:extLst>
                  <a:ext uri="{0D108BD9-81ED-4DB2-BD59-A6C34878D82A}">
                    <a16:rowId xmlns:a16="http://schemas.microsoft.com/office/drawing/2014/main" val="3068848342"/>
                  </a:ext>
                </a:extLst>
              </a:tr>
              <a:tr h="1092045">
                <a:tc>
                  <a:txBody>
                    <a:bodyPr/>
                    <a:lstStyle/>
                    <a:p>
                      <a:r>
                        <a:rPr lang="en-US" sz="1600" dirty="0"/>
                        <a:t>Plans for Inquiry Process:</a:t>
                      </a:r>
                    </a:p>
                  </a:txBody>
                  <a:tcPr anchor="ctr">
                    <a:solidFill>
                      <a:srgbClr val="00634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effectLst/>
                          <a:latin typeface="Calibri" panose="020F0502020204030204" pitchFamily="34" charset="0"/>
                          <a:ea typeface="Calibri" panose="020F0502020204030204" pitchFamily="34" charset="0"/>
                        </a:rPr>
                        <a:t>Review current accessibility practices, gather campus input, identify accessibility gaps, and coordinate with PDPC, DEAC, the Technology Committee, and other relevant groups.</a:t>
                      </a:r>
                      <a:r>
                        <a:rPr lang="en-US" sz="1600" dirty="0">
                          <a:effectLst/>
                          <a:latin typeface="Calibri" panose="020F0502020204030204" pitchFamily="34" charset="0"/>
                          <a:ea typeface="Calibri" panose="020F0502020204030204" pitchFamily="34" charset="0"/>
                        </a:rPr>
                        <a:t>.</a:t>
                      </a:r>
                      <a:endParaRPr lang="en-US" sz="1600" dirty="0"/>
                    </a:p>
                  </a:txBody>
                  <a:tcPr anchor="ctr"/>
                </a:tc>
                <a:extLst>
                  <a:ext uri="{0D108BD9-81ED-4DB2-BD59-A6C34878D82A}">
                    <a16:rowId xmlns:a16="http://schemas.microsoft.com/office/drawing/2014/main" val="3045941773"/>
                  </a:ext>
                </a:extLst>
              </a:tr>
              <a:tr h="1093413">
                <a:tc>
                  <a:txBody>
                    <a:bodyPr/>
                    <a:lstStyle/>
                    <a:p>
                      <a:r>
                        <a:rPr lang="en-US" sz="1600" dirty="0"/>
                        <a:t>Desired Outcomes of Inquiry Process:</a:t>
                      </a:r>
                    </a:p>
                  </a:txBody>
                  <a:tcPr anchor="ctr">
                    <a:solidFill>
                      <a:srgbClr val="00634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effectLst/>
                          <a:latin typeface="Calibri" panose="020F0502020204030204" pitchFamily="34" charset="0"/>
                          <a:ea typeface="Calibri" panose="020F0502020204030204" pitchFamily="34" charset="0"/>
                        </a:rPr>
                        <a:t>Recommend priorities, resources, training, and practical steps to support accessibility efforts across the college. </a:t>
                      </a:r>
                      <a:r>
                        <a:rPr lang="en-US" sz="1600" kern="1200" dirty="0">
                          <a:solidFill>
                            <a:schemeClr val="tx1"/>
                          </a:solidFill>
                          <a:effectLst/>
                          <a:latin typeface="Calibri" panose="020F0502020204030204" pitchFamily="34" charset="0"/>
                          <a:ea typeface="Calibri" panose="020F0502020204030204" pitchFamily="34" charset="0"/>
                          <a:cs typeface="+mn-cs"/>
                        </a:rPr>
                        <a:t>Recommend strategies for sustaining accessibility efforts beyond the 2027 Title II deadline.</a:t>
                      </a:r>
                    </a:p>
                  </a:txBody>
                  <a:tcPr anchor="ctr"/>
                </a:tc>
                <a:extLst>
                  <a:ext uri="{0D108BD9-81ED-4DB2-BD59-A6C34878D82A}">
                    <a16:rowId xmlns:a16="http://schemas.microsoft.com/office/drawing/2014/main" val="837772537"/>
                  </a:ext>
                </a:extLst>
              </a:tr>
              <a:tr h="1204628">
                <a:tc>
                  <a:txBody>
                    <a:bodyPr/>
                    <a:lstStyle/>
                    <a:p>
                      <a:r>
                        <a:rPr lang="en-US" sz="1600" dirty="0"/>
                        <a:t>Meeting Dates &amp; Times during 2026-27:</a:t>
                      </a:r>
                    </a:p>
                  </a:txBody>
                  <a:tcPr anchor="ctr">
                    <a:solidFill>
                      <a:srgbClr val="006342"/>
                    </a:solidFill>
                  </a:tcPr>
                </a:tc>
                <a:tc>
                  <a:txBody>
                    <a:bodyPr/>
                    <a:lstStyle/>
                    <a:p>
                      <a:pPr marL="0" marR="0"/>
                      <a:r>
                        <a:rPr lang="en-US" sz="1600" dirty="0">
                          <a:solidFill>
                            <a:schemeClr val="tx1"/>
                          </a:solidFill>
                          <a:effectLst/>
                          <a:latin typeface="Calibri" panose="020F0502020204030204" pitchFamily="34" charset="0"/>
                          <a:ea typeface="Calibri" panose="020F0502020204030204" pitchFamily="34" charset="0"/>
                        </a:rPr>
                        <a:t>We will dedicate one or two sessions for this topic at the following committee meetings</a:t>
                      </a:r>
                    </a:p>
                    <a:p>
                      <a:pPr marL="342900" marR="0" lvl="0" indent="-342900">
                        <a:spcBef>
                          <a:spcPts val="0"/>
                        </a:spcBef>
                        <a:spcAft>
                          <a:spcPts val="0"/>
                        </a:spcAft>
                        <a:buFont typeface="Symbol" panose="05050102010706020507" pitchFamily="18" charset="2"/>
                        <a:buChar char=""/>
                      </a:pPr>
                      <a:r>
                        <a:rPr lang="en-US" sz="1400" u="sng" dirty="0">
                          <a:solidFill>
                            <a:srgbClr val="0563C1"/>
                          </a:solidFill>
                          <a:effectLst/>
                          <a:latin typeface="Calibri" panose="020F0502020204030204" pitchFamily="34" charset="0"/>
                          <a:ea typeface="Times New Roman" panose="02020603050405020304" pitchFamily="18" charset="0"/>
                          <a:hlinkClick r:id="rId2"/>
                        </a:rPr>
                        <a:t>Professional Development Planning Committee (PDPC)</a:t>
                      </a:r>
                      <a:endParaRPr lang="en-US" sz="14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400" u="sng" dirty="0">
                          <a:solidFill>
                            <a:srgbClr val="0563C1"/>
                          </a:solidFill>
                          <a:effectLst/>
                          <a:latin typeface="Calibri" panose="020F0502020204030204" pitchFamily="34" charset="0"/>
                          <a:ea typeface="Times New Roman" panose="02020603050405020304" pitchFamily="18" charset="0"/>
                          <a:hlinkClick r:id="rId3"/>
                        </a:rPr>
                        <a:t>Distance Education Advisory Committee (DEAC)</a:t>
                      </a:r>
                      <a:endParaRPr lang="en-US" sz="14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400" u="sng" dirty="0">
                          <a:solidFill>
                            <a:srgbClr val="0563C1"/>
                          </a:solidFill>
                          <a:effectLst/>
                          <a:latin typeface="Calibri" panose="020F0502020204030204" pitchFamily="34" charset="0"/>
                          <a:ea typeface="Times New Roman" panose="02020603050405020304" pitchFamily="18" charset="0"/>
                          <a:hlinkClick r:id="rId4"/>
                        </a:rPr>
                        <a:t>Technology Committee</a:t>
                      </a:r>
                      <a:endParaRPr lang="en-US" sz="14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1400" dirty="0">
                          <a:solidFill>
                            <a:schemeClr val="tx1"/>
                          </a:solidFill>
                          <a:effectLst/>
                          <a:latin typeface="Calibri" panose="020F0502020204030204" pitchFamily="34" charset="0"/>
                          <a:ea typeface="Times New Roman" panose="02020603050405020304" pitchFamily="18" charset="0"/>
                          <a:hlinkClick r:id="rId5"/>
                        </a:rPr>
                        <a:t>Instructional Planning Council (IPC)</a:t>
                      </a:r>
                      <a:endParaRPr lang="en-US" sz="1400" dirty="0">
                        <a:solidFill>
                          <a:schemeClr val="tx1"/>
                        </a:solidFill>
                        <a:effectLst/>
                        <a:latin typeface="Calibri" panose="020F0502020204030204" pitchFamily="34"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400" dirty="0">
                          <a:solidFill>
                            <a:srgbClr val="FF0000"/>
                          </a:solidFill>
                          <a:effectLst/>
                          <a:latin typeface="Calibri" panose="020F0502020204030204" pitchFamily="34" charset="0"/>
                          <a:ea typeface="Calibri" panose="020F0502020204030204" pitchFamily="34" charset="0"/>
                        </a:rPr>
                        <a:t>This group will also host sessions on Flex Days in October and April.</a:t>
                      </a:r>
                      <a:endParaRPr lang="en-US" sz="1600" dirty="0">
                        <a:solidFill>
                          <a:srgbClr val="FF0000"/>
                        </a:solidFill>
                        <a:effectLst/>
                        <a:latin typeface="Calibri" panose="020F0502020204030204" pitchFamily="34" charset="0"/>
                        <a:ea typeface="Calibri" panose="020F0502020204030204" pitchFamily="34" charset="0"/>
                      </a:endParaRPr>
                    </a:p>
                  </a:txBody>
                  <a:tcPr anchor="ctr"/>
                </a:tc>
                <a:extLst>
                  <a:ext uri="{0D108BD9-81ED-4DB2-BD59-A6C34878D82A}">
                    <a16:rowId xmlns:a16="http://schemas.microsoft.com/office/drawing/2014/main" val="3625011015"/>
                  </a:ext>
                </a:extLst>
              </a:tr>
            </a:tbl>
          </a:graphicData>
        </a:graphic>
      </p:graphicFrame>
      <p:sp>
        <p:nvSpPr>
          <p:cNvPr id="11" name="Title 10">
            <a:extLst>
              <a:ext uri="{FF2B5EF4-FFF2-40B4-BE49-F238E27FC236}">
                <a16:creationId xmlns:a16="http://schemas.microsoft.com/office/drawing/2014/main" id="{A6051BD0-F889-4F28-8E41-BEBE3A96D0DB}"/>
              </a:ext>
            </a:extLst>
          </p:cNvPr>
          <p:cNvSpPr>
            <a:spLocks noGrp="1"/>
          </p:cNvSpPr>
          <p:nvPr>
            <p:ph type="title" idx="4294967295"/>
          </p:nvPr>
        </p:nvSpPr>
        <p:spPr>
          <a:xfrm>
            <a:off x="1" y="0"/>
            <a:ext cx="12191999" cy="782515"/>
          </a:xfrm>
          <a:prstGeom prst="rect">
            <a:avLst/>
          </a:prstGeom>
          <a:solidFill>
            <a:srgbClr val="57F232"/>
          </a:solid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mn-lt"/>
                <a:ea typeface="+mn-ea"/>
                <a:cs typeface="+mn-cs"/>
              </a:rPr>
              <a:t>Inquiry Group: Accessibility</a:t>
            </a:r>
          </a:p>
        </p:txBody>
      </p:sp>
      <p:pic>
        <p:nvPicPr>
          <p:cNvPr id="4098" name="Picture 2" descr="Inclusive Accessibility Path Icon Black White Stock Vector (Royalty Free)  2756875639 | Shutterstock">
            <a:extLst>
              <a:ext uri="{FF2B5EF4-FFF2-40B4-BE49-F238E27FC236}">
                <a16:creationId xmlns:a16="http://schemas.microsoft.com/office/drawing/2014/main" id="{CC4900E2-149C-4B10-87C1-CDA34D3DE4B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0000" t="12143" r="7308" b="15714"/>
          <a:stretch/>
        </p:blipFill>
        <p:spPr bwMode="auto">
          <a:xfrm>
            <a:off x="638176" y="46647"/>
            <a:ext cx="1200149" cy="1127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9654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3">
            <a:extLst>
              <a:ext uri="{FF2B5EF4-FFF2-40B4-BE49-F238E27FC236}">
                <a16:creationId xmlns:a16="http://schemas.microsoft.com/office/drawing/2014/main" id="{A1CF312B-396C-4000-B41A-9CE8E2CCE9EF}"/>
              </a:ext>
            </a:extLst>
          </p:cNvPr>
          <p:cNvGraphicFramePr>
            <a:graphicFrameLocks noGrp="1"/>
          </p:cNvGraphicFramePr>
          <p:nvPr>
            <p:extLst>
              <p:ext uri="{D42A27DB-BD31-4B8C-83A1-F6EECF244321}">
                <p14:modId xmlns:p14="http://schemas.microsoft.com/office/powerpoint/2010/main" val="2700156483"/>
              </p:ext>
            </p:extLst>
          </p:nvPr>
        </p:nvGraphicFramePr>
        <p:xfrm>
          <a:off x="1" y="782517"/>
          <a:ext cx="12191999" cy="6029438"/>
        </p:xfrm>
        <a:graphic>
          <a:graphicData uri="http://schemas.openxmlformats.org/drawingml/2006/table">
            <a:tbl>
              <a:tblPr firstRow="1" firstCol="1" bandRow="1">
                <a:tableStyleId>{2A488322-F2BA-4B5B-9748-0D474271808F}</a:tableStyleId>
              </a:tblPr>
              <a:tblGrid>
                <a:gridCol w="2441219">
                  <a:extLst>
                    <a:ext uri="{9D8B030D-6E8A-4147-A177-3AD203B41FA5}">
                      <a16:colId xmlns:a16="http://schemas.microsoft.com/office/drawing/2014/main" val="2593505221"/>
                    </a:ext>
                  </a:extLst>
                </a:gridCol>
                <a:gridCol w="9750780">
                  <a:extLst>
                    <a:ext uri="{9D8B030D-6E8A-4147-A177-3AD203B41FA5}">
                      <a16:colId xmlns:a16="http://schemas.microsoft.com/office/drawing/2014/main" val="649240037"/>
                    </a:ext>
                  </a:extLst>
                </a:gridCol>
              </a:tblGrid>
              <a:tr h="334513">
                <a:tc>
                  <a:txBody>
                    <a:bodyPr/>
                    <a:lstStyle/>
                    <a:p>
                      <a:endParaRPr lang="en-US" sz="1600" dirty="0"/>
                    </a:p>
                  </a:txBody>
                  <a:tcPr anchor="c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ea typeface="Calibri" panose="020F0502020204030204" pitchFamily="34" charset="0"/>
                        </a:rPr>
                        <a:t>INFORMATION FOR AI</a:t>
                      </a:r>
                      <a:r>
                        <a:rPr lang="en-US" sz="1600" baseline="0" dirty="0">
                          <a:solidFill>
                            <a:schemeClr val="bg1"/>
                          </a:solidFill>
                          <a:latin typeface="Calibri" panose="020F0502020204030204" pitchFamily="34" charset="0"/>
                          <a:ea typeface="Calibri" panose="020F0502020204030204" pitchFamily="34" charset="0"/>
                        </a:rPr>
                        <a:t> - INSTRUCTION INQUIRY GROUP</a:t>
                      </a:r>
                      <a:endParaRPr lang="en-US" sz="1600" dirty="0">
                        <a:solidFill>
                          <a:schemeClr val="bg1"/>
                        </a:solidFill>
                        <a:latin typeface="Calibri" panose="020F0502020204030204" pitchFamily="34" charset="0"/>
                        <a:ea typeface="Calibri" panose="020F0502020204030204" pitchFamily="34" charset="0"/>
                      </a:endParaRPr>
                    </a:p>
                  </a:txBody>
                  <a:tcPr anchor="ctr">
                    <a:solidFill>
                      <a:schemeClr val="tx1"/>
                    </a:solidFill>
                  </a:tcPr>
                </a:tc>
                <a:extLst>
                  <a:ext uri="{0D108BD9-81ED-4DB2-BD59-A6C34878D82A}">
                    <a16:rowId xmlns:a16="http://schemas.microsoft.com/office/drawing/2014/main" val="2633825927"/>
                  </a:ext>
                </a:extLst>
              </a:tr>
              <a:tr h="913850">
                <a:tc>
                  <a:txBody>
                    <a:bodyPr/>
                    <a:lstStyle/>
                    <a:p>
                      <a:r>
                        <a:rPr lang="en-US" sz="1600" dirty="0"/>
                        <a:t>Description of Inquiry Group</a:t>
                      </a:r>
                    </a:p>
                  </a:txBody>
                  <a:tcPr anchor="ctr">
                    <a:solidFill>
                      <a:srgbClr val="006342"/>
                    </a:solidFill>
                  </a:tcPr>
                </a:tc>
                <a:tc>
                  <a:txBody>
                    <a:bodyPr/>
                    <a:lstStyle/>
                    <a:p>
                      <a:r>
                        <a:rPr lang="en-US" sz="1600" dirty="0">
                          <a:solidFill>
                            <a:schemeClr val="tx1"/>
                          </a:solidFill>
                          <a:effectLst/>
                        </a:rPr>
                        <a:t>Explore </a:t>
                      </a:r>
                      <a:r>
                        <a:rPr lang="en-US" sz="1600" dirty="0">
                          <a:solidFill>
                            <a:schemeClr val="tx1"/>
                          </a:solidFill>
                        </a:rPr>
                        <a:t>how Artificial Intelligence (AI) can responsibly support our work, teaching, and student learning at Cañada College and develop recommendations for a local AI teaching and learning framework. </a:t>
                      </a:r>
                      <a:endParaRPr lang="en-US" sz="1600" dirty="0"/>
                    </a:p>
                  </a:txBody>
                  <a:tcPr anchor="ctr"/>
                </a:tc>
                <a:extLst>
                  <a:ext uri="{0D108BD9-81ED-4DB2-BD59-A6C34878D82A}">
                    <a16:rowId xmlns:a16="http://schemas.microsoft.com/office/drawing/2014/main" val="2706909251"/>
                  </a:ext>
                </a:extLst>
              </a:tr>
              <a:tr h="707587">
                <a:tc>
                  <a:txBody>
                    <a:bodyPr/>
                    <a:lstStyle/>
                    <a:p>
                      <a:r>
                        <a:rPr lang="en-US" sz="1600" dirty="0"/>
                        <a:t>Inquiry Group Leads:</a:t>
                      </a:r>
                    </a:p>
                  </a:txBody>
                  <a:tcPr anchor="ctr">
                    <a:solidFill>
                      <a:srgbClr val="006342"/>
                    </a:solidFill>
                  </a:tcPr>
                </a:tc>
                <a:tc>
                  <a:txBody>
                    <a:bodyPr/>
                    <a:lstStyle/>
                    <a:p>
                      <a:r>
                        <a:rPr lang="en-US" sz="1600" dirty="0"/>
                        <a:t>Chialin Hsieh, Vice President of Instruction</a:t>
                      </a:r>
                    </a:p>
                    <a:p>
                      <a:r>
                        <a:rPr lang="en-US" sz="1600" dirty="0"/>
                        <a:t>Diana Tedone-Goldstone, Librarian, Academic Senate Co-President</a:t>
                      </a:r>
                    </a:p>
                  </a:txBody>
                  <a:tcPr anchor="ctr"/>
                </a:tc>
                <a:extLst>
                  <a:ext uri="{0D108BD9-81ED-4DB2-BD59-A6C34878D82A}">
                    <a16:rowId xmlns:a16="http://schemas.microsoft.com/office/drawing/2014/main" val="3068848342"/>
                  </a:ext>
                </a:extLst>
              </a:tr>
              <a:tr h="1314415">
                <a:tc>
                  <a:txBody>
                    <a:bodyPr/>
                    <a:lstStyle/>
                    <a:p>
                      <a:r>
                        <a:rPr lang="en-US" sz="1600" dirty="0"/>
                        <a:t>Plans for Inquiry Process:</a:t>
                      </a:r>
                    </a:p>
                  </a:txBody>
                  <a:tcPr anchor="ctr">
                    <a:solidFill>
                      <a:srgbClr val="006342"/>
                    </a:solidFill>
                  </a:tcPr>
                </a:tc>
                <a:tc>
                  <a:txBody>
                    <a:bodyPr/>
                    <a:lstStyle/>
                    <a:p>
                      <a:pPr marL="342900" marR="0" lvl="0" indent="-342900">
                        <a:spcBef>
                          <a:spcPts val="0"/>
                        </a:spcBef>
                        <a:spcAft>
                          <a:spcPts val="0"/>
                        </a:spcAft>
                        <a:buFont typeface="+mj-lt"/>
                        <a:buAutoNum type="arabicPeriod"/>
                      </a:pPr>
                      <a:r>
                        <a:rPr lang="en-US" sz="1600" dirty="0">
                          <a:solidFill>
                            <a:schemeClr val="tx1"/>
                          </a:solidFill>
                          <a:effectLst/>
                        </a:rPr>
                        <a:t>Assess current AI practices and needs.</a:t>
                      </a:r>
                    </a:p>
                    <a:p>
                      <a:pPr marL="342900" marR="0" lvl="0" indent="-342900">
                        <a:spcBef>
                          <a:spcPts val="0"/>
                        </a:spcBef>
                        <a:spcAft>
                          <a:spcPts val="0"/>
                        </a:spcAft>
                        <a:buFont typeface="+mj-lt"/>
                        <a:buAutoNum type="arabicPeriod"/>
                      </a:pPr>
                      <a:r>
                        <a:rPr lang="en-US" sz="1600" dirty="0">
                          <a:solidFill>
                            <a:schemeClr val="tx1"/>
                          </a:solidFill>
                          <a:effectLst/>
                        </a:rPr>
                        <a:t>Examine AI's impact on work, teaching, learning, and assessment.</a:t>
                      </a:r>
                    </a:p>
                    <a:p>
                      <a:pPr marL="342900" marR="0" lvl="0" indent="-342900">
                        <a:spcBef>
                          <a:spcPts val="0"/>
                        </a:spcBef>
                        <a:spcAft>
                          <a:spcPts val="0"/>
                        </a:spcAft>
                        <a:buFont typeface="+mj-lt"/>
                        <a:buAutoNum type="arabicPeriod"/>
                      </a:pPr>
                      <a:r>
                        <a:rPr lang="en-US" sz="1600" dirty="0">
                          <a:solidFill>
                            <a:schemeClr val="tx1"/>
                          </a:solidFill>
                          <a:effectLst/>
                        </a:rPr>
                        <a:t>Identify AI literacy and equity needs for both faculty</a:t>
                      </a:r>
                      <a:r>
                        <a:rPr lang="en-US" sz="1600" strike="sngStrike" dirty="0">
                          <a:solidFill>
                            <a:srgbClr val="FF0000"/>
                          </a:solidFill>
                          <a:effectLst/>
                        </a:rPr>
                        <a:t>, staff, </a:t>
                      </a:r>
                      <a:r>
                        <a:rPr lang="en-US" sz="1600" dirty="0">
                          <a:solidFill>
                            <a:schemeClr val="tx1"/>
                          </a:solidFill>
                          <a:effectLst/>
                        </a:rPr>
                        <a:t>and students</a:t>
                      </a:r>
                    </a:p>
                    <a:p>
                      <a:pPr marL="342900" marR="0" lvl="0" indent="-342900">
                        <a:spcBef>
                          <a:spcPts val="0"/>
                        </a:spcBef>
                        <a:spcAft>
                          <a:spcPts val="0"/>
                        </a:spcAft>
                        <a:buFont typeface="+mj-lt"/>
                        <a:buAutoNum type="arabicPeriod"/>
                      </a:pPr>
                      <a:r>
                        <a:rPr lang="en-US" sz="1600" dirty="0">
                          <a:solidFill>
                            <a:schemeClr val="tx1"/>
                          </a:solidFill>
                          <a:effectLst/>
                        </a:rPr>
                        <a:t>Develop recommendations for a local AI teaching and learning framework.</a:t>
                      </a:r>
                    </a:p>
                  </a:txBody>
                  <a:tcPr anchor="ctr"/>
                </a:tc>
                <a:extLst>
                  <a:ext uri="{0D108BD9-81ED-4DB2-BD59-A6C34878D82A}">
                    <a16:rowId xmlns:a16="http://schemas.microsoft.com/office/drawing/2014/main" val="3045941773"/>
                  </a:ext>
                </a:extLst>
              </a:tr>
              <a:tr h="1899998">
                <a:tc>
                  <a:txBody>
                    <a:bodyPr/>
                    <a:lstStyle/>
                    <a:p>
                      <a:r>
                        <a:rPr lang="en-US" sz="1600" dirty="0"/>
                        <a:t>Desired Outcomes of Inquiry Process:</a:t>
                      </a:r>
                    </a:p>
                  </a:txBody>
                  <a:tcPr anchor="ctr">
                    <a:solidFill>
                      <a:srgbClr val="006342"/>
                    </a:solidFill>
                  </a:tcPr>
                </a:tc>
                <a:tc>
                  <a:txBody>
                    <a:bodyPr/>
                    <a:lstStyle/>
                    <a:p>
                      <a:pPr marL="342900" marR="0" lvl="0" indent="-342900">
                        <a:spcBef>
                          <a:spcPts val="0"/>
                        </a:spcBef>
                        <a:spcAft>
                          <a:spcPts val="0"/>
                        </a:spcAft>
                        <a:buFont typeface="+mj-lt"/>
                        <a:buAutoNum type="arabicPeriod"/>
                      </a:pPr>
                      <a:r>
                        <a:rPr lang="en-US" sz="1600" b="1" dirty="0">
                          <a:solidFill>
                            <a:schemeClr val="tx1"/>
                          </a:solidFill>
                          <a:effectLst/>
                        </a:rPr>
                        <a:t>Clear understanding of current AI use, opportunities, and challenges</a:t>
                      </a:r>
                      <a:r>
                        <a:rPr lang="en-US" sz="1600" dirty="0">
                          <a:solidFill>
                            <a:schemeClr val="tx1"/>
                          </a:solidFill>
                          <a:effectLst/>
                        </a:rPr>
                        <a:t> in teaching and learning at the college. </a:t>
                      </a:r>
                    </a:p>
                    <a:p>
                      <a:pPr marL="342900" marR="0" lvl="0" indent="-342900">
                        <a:spcBef>
                          <a:spcPts val="0"/>
                        </a:spcBef>
                        <a:spcAft>
                          <a:spcPts val="0"/>
                        </a:spcAft>
                        <a:buFont typeface="+mj-lt"/>
                        <a:buAutoNum type="arabicPeriod"/>
                      </a:pPr>
                      <a:r>
                        <a:rPr lang="en-US" sz="1600" b="1" dirty="0">
                          <a:solidFill>
                            <a:schemeClr val="tx1"/>
                          </a:solidFill>
                          <a:effectLst/>
                        </a:rPr>
                        <a:t>Recommended principles and guidance for responsible AI use</a:t>
                      </a:r>
                      <a:r>
                        <a:rPr lang="en-US" sz="1600" dirty="0">
                          <a:solidFill>
                            <a:schemeClr val="tx1"/>
                          </a:solidFill>
                          <a:effectLst/>
                        </a:rPr>
                        <a:t> that distinguish college-level expectations from faculty decisions about individual courses and assignments. </a:t>
                      </a:r>
                    </a:p>
                    <a:p>
                      <a:pPr marL="342900" marR="0" lvl="0" indent="-342900">
                        <a:spcBef>
                          <a:spcPts val="0"/>
                        </a:spcBef>
                        <a:spcAft>
                          <a:spcPts val="0"/>
                        </a:spcAft>
                        <a:buFont typeface="+mj-lt"/>
                        <a:buAutoNum type="arabicPeriod"/>
                      </a:pPr>
                      <a:r>
                        <a:rPr lang="en-US" sz="1600" b="1" dirty="0">
                          <a:solidFill>
                            <a:schemeClr val="tx1"/>
                          </a:solidFill>
                          <a:effectLst/>
                        </a:rPr>
                        <a:t>Recommendations for faculty and student AI literacy and professional development</a:t>
                      </a:r>
                      <a:r>
                        <a:rPr lang="en-US" sz="1600" dirty="0">
                          <a:solidFill>
                            <a:schemeClr val="tx1"/>
                          </a:solidFill>
                          <a:effectLst/>
                        </a:rPr>
                        <a:t>, including responsible use, critical thinking, academic integrity, equity, accessibility, privacy, and workforce preparation. </a:t>
                      </a:r>
                    </a:p>
                    <a:p>
                      <a:pPr marL="342900" marR="0" lvl="0" indent="-342900">
                        <a:spcBef>
                          <a:spcPts val="0"/>
                        </a:spcBef>
                        <a:spcAft>
                          <a:spcPts val="0"/>
                        </a:spcAft>
                        <a:buFont typeface="+mj-lt"/>
                        <a:buAutoNum type="arabicPeriod"/>
                      </a:pPr>
                      <a:r>
                        <a:rPr lang="en-US" sz="1600" b="1" dirty="0">
                          <a:solidFill>
                            <a:schemeClr val="tx1"/>
                          </a:solidFill>
                          <a:effectLst/>
                        </a:rPr>
                        <a:t>A set of actionable recommendations for the college's AI teaching and learning framework</a:t>
                      </a:r>
                      <a:r>
                        <a:rPr lang="en-US" sz="1600" dirty="0">
                          <a:solidFill>
                            <a:schemeClr val="tx1"/>
                          </a:solidFill>
                          <a:effectLst/>
                        </a:rPr>
                        <a:t>, including areas that may require continued consultation through Academic Senate, participatory governance, technology/accessibility review, or other appropriate processes.</a:t>
                      </a:r>
                      <a:endParaRPr lang="en-US" sz="1600" dirty="0">
                        <a:solidFill>
                          <a:schemeClr val="tx1"/>
                        </a:solidFill>
                        <a:effectLst/>
                        <a:latin typeface="Calibri" panose="020F0502020204030204" pitchFamily="34" charset="0"/>
                        <a:ea typeface="Calibri" panose="020F0502020204030204" pitchFamily="34" charset="0"/>
                      </a:endParaRPr>
                    </a:p>
                  </a:txBody>
                  <a:tcPr anchor="ctr"/>
                </a:tc>
                <a:extLst>
                  <a:ext uri="{0D108BD9-81ED-4DB2-BD59-A6C34878D82A}">
                    <a16:rowId xmlns:a16="http://schemas.microsoft.com/office/drawing/2014/main" val="837772537"/>
                  </a:ext>
                </a:extLst>
              </a:tr>
              <a:tr h="716146">
                <a:tc>
                  <a:txBody>
                    <a:bodyPr/>
                    <a:lstStyle/>
                    <a:p>
                      <a:r>
                        <a:rPr lang="en-US" sz="1600" dirty="0"/>
                        <a:t>Meeting Dates &amp; Times during 2026-27:</a:t>
                      </a:r>
                    </a:p>
                  </a:txBody>
                  <a:tcPr anchor="ctr">
                    <a:solidFill>
                      <a:srgbClr val="006342"/>
                    </a:solidFill>
                  </a:tcPr>
                </a:tc>
                <a:tc>
                  <a:txBody>
                    <a:bodyPr/>
                    <a:lstStyle/>
                    <a:p>
                      <a:pPr marL="0" marR="0"/>
                      <a:r>
                        <a:rPr lang="en-US" sz="1600" dirty="0">
                          <a:solidFill>
                            <a:schemeClr val="tx1"/>
                          </a:solidFill>
                          <a:effectLst/>
                        </a:rPr>
                        <a:t>The Instructional AI Group will meet during </a:t>
                      </a:r>
                      <a:r>
                        <a:rPr lang="en-US" sz="1600" dirty="0">
                          <a:solidFill>
                            <a:schemeClr val="tx1"/>
                          </a:solidFill>
                          <a:effectLst/>
                          <a:hlinkClick r:id="rId2"/>
                        </a:rPr>
                        <a:t>Academic Senate meetings </a:t>
                      </a:r>
                      <a:r>
                        <a:rPr lang="en-US" sz="1600" dirty="0">
                          <a:solidFill>
                            <a:schemeClr val="tx1"/>
                          </a:solidFill>
                          <a:effectLst/>
                        </a:rPr>
                        <a:t>and during the </a:t>
                      </a:r>
                      <a:r>
                        <a:rPr lang="en-US" sz="1600" dirty="0">
                          <a:solidFill>
                            <a:schemeClr val="tx1"/>
                          </a:solidFill>
                          <a:effectLst/>
                          <a:hlinkClick r:id="rId3"/>
                        </a:rPr>
                        <a:t>Instructional Planning Council meetings</a:t>
                      </a:r>
                      <a:r>
                        <a:rPr lang="en-US" sz="1600" dirty="0">
                          <a:solidFill>
                            <a:schemeClr val="tx1"/>
                          </a:solidFill>
                          <a:effectLst/>
                        </a:rPr>
                        <a:t>.</a:t>
                      </a:r>
                    </a:p>
                  </a:txBody>
                  <a:tcPr anchor="ctr"/>
                </a:tc>
                <a:extLst>
                  <a:ext uri="{0D108BD9-81ED-4DB2-BD59-A6C34878D82A}">
                    <a16:rowId xmlns:a16="http://schemas.microsoft.com/office/drawing/2014/main" val="3625011015"/>
                  </a:ext>
                </a:extLst>
              </a:tr>
            </a:tbl>
          </a:graphicData>
        </a:graphic>
      </p:graphicFrame>
      <p:sp>
        <p:nvSpPr>
          <p:cNvPr id="11" name="Title 10">
            <a:extLst>
              <a:ext uri="{FF2B5EF4-FFF2-40B4-BE49-F238E27FC236}">
                <a16:creationId xmlns:a16="http://schemas.microsoft.com/office/drawing/2014/main" id="{A6051BD0-F889-4F28-8E41-BEBE3A96D0DB}"/>
              </a:ext>
            </a:extLst>
          </p:cNvPr>
          <p:cNvSpPr>
            <a:spLocks noGrp="1"/>
          </p:cNvSpPr>
          <p:nvPr>
            <p:ph type="title" idx="4294967295"/>
          </p:nvPr>
        </p:nvSpPr>
        <p:spPr>
          <a:xfrm>
            <a:off x="0" y="0"/>
            <a:ext cx="12191999" cy="782515"/>
          </a:xfrm>
          <a:prstGeom prst="rect">
            <a:avLst/>
          </a:prstGeom>
          <a:solidFill>
            <a:srgbClr val="BAF769"/>
          </a:solid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Inquiry Group: Artificial Intelligence - Instruction</a:t>
            </a:r>
          </a:p>
        </p:txBody>
      </p:sp>
      <p:grpSp>
        <p:nvGrpSpPr>
          <p:cNvPr id="16" name="Group 15" descr="Artificial Intelligence icon">
            <a:extLst>
              <a:ext uri="{FF2B5EF4-FFF2-40B4-BE49-F238E27FC236}">
                <a16:creationId xmlns:a16="http://schemas.microsoft.com/office/drawing/2014/main" id="{237DA82C-5934-4672-8C00-BE71948BFEA4}"/>
              </a:ext>
            </a:extLst>
          </p:cNvPr>
          <p:cNvGrpSpPr/>
          <p:nvPr/>
        </p:nvGrpSpPr>
        <p:grpSpPr>
          <a:xfrm>
            <a:off x="189516" y="0"/>
            <a:ext cx="999204" cy="1042416"/>
            <a:chOff x="189516" y="0"/>
            <a:chExt cx="999204" cy="1042416"/>
          </a:xfrm>
        </p:grpSpPr>
        <p:sp>
          <p:nvSpPr>
            <p:cNvPr id="17" name="Rectangle 16">
              <a:extLst>
                <a:ext uri="{FF2B5EF4-FFF2-40B4-BE49-F238E27FC236}">
                  <a16:creationId xmlns:a16="http://schemas.microsoft.com/office/drawing/2014/main" id="{0D352E8A-0CAB-4C17-9EDD-B0D9961871D4}"/>
                </a:ext>
              </a:extLst>
            </p:cNvPr>
            <p:cNvSpPr/>
            <p:nvPr/>
          </p:nvSpPr>
          <p:spPr>
            <a:xfrm>
              <a:off x="192024" y="0"/>
              <a:ext cx="978408" cy="104241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E1A4BF90-D7B9-49DE-BDD8-D18A184BFD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516" y="41849"/>
              <a:ext cx="999204" cy="999204"/>
            </a:xfrm>
            <a:prstGeom prst="rect">
              <a:avLst/>
            </a:prstGeom>
          </p:spPr>
        </p:pic>
      </p:grpSp>
    </p:spTree>
    <p:extLst>
      <p:ext uri="{BB962C8B-B14F-4D97-AF65-F5344CB8AC3E}">
        <p14:creationId xmlns:p14="http://schemas.microsoft.com/office/powerpoint/2010/main" val="889579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3">
            <a:extLst>
              <a:ext uri="{FF2B5EF4-FFF2-40B4-BE49-F238E27FC236}">
                <a16:creationId xmlns:a16="http://schemas.microsoft.com/office/drawing/2014/main" id="{A1CF312B-396C-4000-B41A-9CE8E2CCE9EF}"/>
              </a:ext>
            </a:extLst>
          </p:cNvPr>
          <p:cNvGraphicFramePr>
            <a:graphicFrameLocks noGrp="1"/>
          </p:cNvGraphicFramePr>
          <p:nvPr>
            <p:extLst>
              <p:ext uri="{D42A27DB-BD31-4B8C-83A1-F6EECF244321}">
                <p14:modId xmlns:p14="http://schemas.microsoft.com/office/powerpoint/2010/main" val="593280082"/>
              </p:ext>
            </p:extLst>
          </p:nvPr>
        </p:nvGraphicFramePr>
        <p:xfrm>
          <a:off x="1" y="782514"/>
          <a:ext cx="12191999" cy="6075485"/>
        </p:xfrm>
        <a:graphic>
          <a:graphicData uri="http://schemas.openxmlformats.org/drawingml/2006/table">
            <a:tbl>
              <a:tblPr firstRow="1" firstCol="1" bandRow="1">
                <a:tableStyleId>{2A488322-F2BA-4B5B-9748-0D474271808F}</a:tableStyleId>
              </a:tblPr>
              <a:tblGrid>
                <a:gridCol w="2441219">
                  <a:extLst>
                    <a:ext uri="{9D8B030D-6E8A-4147-A177-3AD203B41FA5}">
                      <a16:colId xmlns:a16="http://schemas.microsoft.com/office/drawing/2014/main" val="2593505221"/>
                    </a:ext>
                  </a:extLst>
                </a:gridCol>
                <a:gridCol w="9750780">
                  <a:extLst>
                    <a:ext uri="{9D8B030D-6E8A-4147-A177-3AD203B41FA5}">
                      <a16:colId xmlns:a16="http://schemas.microsoft.com/office/drawing/2014/main" val="649240037"/>
                    </a:ext>
                  </a:extLst>
                </a:gridCol>
              </a:tblGrid>
              <a:tr h="375388">
                <a:tc>
                  <a:txBody>
                    <a:bodyPr/>
                    <a:lstStyle/>
                    <a:p>
                      <a:endParaRPr lang="en-US" sz="1600" dirty="0"/>
                    </a:p>
                  </a:txBody>
                  <a:tcPr anchor="c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ea typeface="Calibri" panose="020F0502020204030204" pitchFamily="34" charset="0"/>
                        </a:rPr>
                        <a:t>INFORMATION FOR AI – STUDENT SERVICES</a:t>
                      </a:r>
                      <a:r>
                        <a:rPr lang="en-US" sz="1600" baseline="0" dirty="0">
                          <a:solidFill>
                            <a:schemeClr val="bg1"/>
                          </a:solidFill>
                          <a:latin typeface="Calibri" panose="020F0502020204030204" pitchFamily="34" charset="0"/>
                          <a:ea typeface="Calibri" panose="020F0502020204030204" pitchFamily="34" charset="0"/>
                        </a:rPr>
                        <a:t> INQUIRY GROUP</a:t>
                      </a:r>
                      <a:endParaRPr lang="en-US" sz="1600" dirty="0">
                        <a:solidFill>
                          <a:schemeClr val="bg1"/>
                        </a:solidFill>
                        <a:latin typeface="Calibri" panose="020F0502020204030204" pitchFamily="34" charset="0"/>
                        <a:ea typeface="Calibri" panose="020F0502020204030204" pitchFamily="34" charset="0"/>
                      </a:endParaRPr>
                    </a:p>
                  </a:txBody>
                  <a:tcPr anchor="ctr">
                    <a:solidFill>
                      <a:schemeClr val="tx1"/>
                    </a:solidFill>
                  </a:tcPr>
                </a:tc>
                <a:extLst>
                  <a:ext uri="{0D108BD9-81ED-4DB2-BD59-A6C34878D82A}">
                    <a16:rowId xmlns:a16="http://schemas.microsoft.com/office/drawing/2014/main" val="549973837"/>
                  </a:ext>
                </a:extLst>
              </a:tr>
              <a:tr h="1111165">
                <a:tc>
                  <a:txBody>
                    <a:bodyPr/>
                    <a:lstStyle/>
                    <a:p>
                      <a:r>
                        <a:rPr lang="en-US" sz="1600" dirty="0"/>
                        <a:t>Description of Inquiry Group</a:t>
                      </a:r>
                    </a:p>
                  </a:txBody>
                  <a:tcPr anchor="ctr">
                    <a:solidFill>
                      <a:srgbClr val="006342"/>
                    </a:solidFill>
                  </a:tcPr>
                </a:tc>
                <a:tc>
                  <a:txBody>
                    <a:bodyPr/>
                    <a:lstStyle/>
                    <a:p>
                      <a:r>
                        <a:rPr lang="en-US" sz="1600" dirty="0">
                          <a:solidFill>
                            <a:schemeClr val="tx1"/>
                          </a:solidFill>
                          <a:effectLst/>
                          <a:latin typeface="Calibri" panose="020F0502020204030204" pitchFamily="34" charset="0"/>
                          <a:ea typeface="Calibri" panose="020F0502020204030204" pitchFamily="34" charset="0"/>
                        </a:rPr>
                        <a:t>The student services Artificial Intelligence (AI) sub-group will </a:t>
                      </a:r>
                      <a:r>
                        <a:rPr lang="en-US" sz="1600" dirty="0">
                          <a:solidFill>
                            <a:schemeClr val="tx1"/>
                          </a:solidFill>
                          <a:latin typeface="Calibri" panose="020F0502020204030204" pitchFamily="34" charset="0"/>
                          <a:ea typeface="Calibri" panose="020F0502020204030204" pitchFamily="34" charset="0"/>
                        </a:rPr>
                        <a:t>explore practical AI tools, ethical considerations, and  strategies to streamline operations and improve student support.</a:t>
                      </a:r>
                      <a:endParaRPr lang="en-US" sz="1600" dirty="0"/>
                    </a:p>
                  </a:txBody>
                  <a:tcPr anchor="ctr"/>
                </a:tc>
                <a:extLst>
                  <a:ext uri="{0D108BD9-81ED-4DB2-BD59-A6C34878D82A}">
                    <a16:rowId xmlns:a16="http://schemas.microsoft.com/office/drawing/2014/main" val="2706909251"/>
                  </a:ext>
                </a:extLst>
              </a:tr>
              <a:tr h="1002335">
                <a:tc>
                  <a:txBody>
                    <a:bodyPr/>
                    <a:lstStyle/>
                    <a:p>
                      <a:r>
                        <a:rPr lang="en-US" sz="1600" dirty="0"/>
                        <a:t>Inquiry Group Leads:</a:t>
                      </a:r>
                    </a:p>
                  </a:txBody>
                  <a:tcPr anchor="ctr">
                    <a:solidFill>
                      <a:srgbClr val="006342"/>
                    </a:solidFill>
                  </a:tcPr>
                </a:tc>
                <a:tc>
                  <a:txBody>
                    <a:bodyPr/>
                    <a:lstStyle/>
                    <a:p>
                      <a:r>
                        <a:rPr lang="en-US" sz="1600" dirty="0"/>
                        <a:t>Wissem Bennani, Dean of Enrollment Services</a:t>
                      </a:r>
                    </a:p>
                    <a:p>
                      <a:r>
                        <a:rPr lang="en-US" sz="1600" dirty="0"/>
                        <a:t>SSPC Members</a:t>
                      </a:r>
                    </a:p>
                  </a:txBody>
                  <a:tcPr anchor="ctr"/>
                </a:tc>
                <a:extLst>
                  <a:ext uri="{0D108BD9-81ED-4DB2-BD59-A6C34878D82A}">
                    <a16:rowId xmlns:a16="http://schemas.microsoft.com/office/drawing/2014/main" val="3068848342"/>
                  </a:ext>
                </a:extLst>
              </a:tr>
              <a:tr h="1106746">
                <a:tc>
                  <a:txBody>
                    <a:bodyPr/>
                    <a:lstStyle/>
                    <a:p>
                      <a:r>
                        <a:rPr lang="en-US" sz="1600" dirty="0"/>
                        <a:t>Plans for Inquiry Process:</a:t>
                      </a:r>
                    </a:p>
                  </a:txBody>
                  <a:tcPr anchor="ctr">
                    <a:solidFill>
                      <a:srgbClr val="006342"/>
                    </a:solidFill>
                  </a:tcPr>
                </a:tc>
                <a:tc>
                  <a:txBody>
                    <a:bodyPr/>
                    <a:lstStyle/>
                    <a:p>
                      <a:pPr marL="0" marR="0" lvl="0" indent="0" algn="l" defTabSz="914400" rtl="0" eaLnBrk="1" fontAlgn="auto" latinLnBrk="0" hangingPunct="1">
                        <a:lnSpc>
                          <a:spcPct val="100000"/>
                        </a:lnSpc>
                        <a:spcBef>
                          <a:spcPts val="0"/>
                        </a:spcBef>
                        <a:spcAft>
                          <a:spcPts val="750"/>
                        </a:spcAft>
                        <a:buClrTx/>
                        <a:buSzTx/>
                        <a:buFontTx/>
                        <a:buNone/>
                        <a:tabLst/>
                        <a:defRPr/>
                      </a:pPr>
                      <a:r>
                        <a:rPr lang="en-US" sz="1600" dirty="0">
                          <a:solidFill>
                            <a:srgbClr val="FF0000"/>
                          </a:solidFill>
                          <a:effectLst/>
                        </a:rPr>
                        <a:t>Identify AI literacy and equity needs for staff.</a:t>
                      </a:r>
                    </a:p>
                    <a:p>
                      <a:pPr marL="0" marR="0">
                        <a:spcBef>
                          <a:spcPts val="0"/>
                        </a:spcBef>
                        <a:spcAft>
                          <a:spcPts val="750"/>
                        </a:spcAft>
                      </a:pPr>
                      <a:r>
                        <a:rPr lang="en-US" sz="1600" b="0" dirty="0">
                          <a:solidFill>
                            <a:schemeClr val="tx1"/>
                          </a:solidFill>
                          <a:effectLst/>
                          <a:ea typeface="Times New Roman" panose="02020603050405020304" pitchFamily="18" charset="0"/>
                        </a:rPr>
                        <a:t>The Student Services AI inquiry group will allocate time for Student Services staff to share impactful tools, with the Instructional Technologist present to gather feedback and offer insights. </a:t>
                      </a:r>
                      <a:endParaRPr lang="en-US" sz="1600" b="1" dirty="0">
                        <a:solidFill>
                          <a:schemeClr val="tx1"/>
                        </a:solidFill>
                        <a:effectLst/>
                        <a:ea typeface="Calibri" panose="020F0502020204030204" pitchFamily="34" charset="0"/>
                      </a:endParaRPr>
                    </a:p>
                  </a:txBody>
                  <a:tcPr anchor="ctr"/>
                </a:tc>
                <a:extLst>
                  <a:ext uri="{0D108BD9-81ED-4DB2-BD59-A6C34878D82A}">
                    <a16:rowId xmlns:a16="http://schemas.microsoft.com/office/drawing/2014/main" val="3045941773"/>
                  </a:ext>
                </a:extLst>
              </a:tr>
              <a:tr h="1409535">
                <a:tc>
                  <a:txBody>
                    <a:bodyPr/>
                    <a:lstStyle/>
                    <a:p>
                      <a:r>
                        <a:rPr lang="en-US" sz="1600" dirty="0"/>
                        <a:t>Desired Outcomes of Inquiry Process:</a:t>
                      </a:r>
                    </a:p>
                  </a:txBody>
                  <a:tcPr anchor="ctr">
                    <a:solidFill>
                      <a:srgbClr val="006342"/>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600" dirty="0">
                          <a:solidFill>
                            <a:schemeClr val="tx1"/>
                          </a:solidFill>
                          <a:effectLst/>
                          <a:ea typeface="Calibri" panose="020F0502020204030204" pitchFamily="34" charset="0"/>
                        </a:rPr>
                        <a:t>Equip Student Services professionals with practical AI skills and ethical frameworks to streamline administrative tasks, enhance student support, and improve overall campus engagement.</a:t>
                      </a:r>
                    </a:p>
                  </a:txBody>
                  <a:tcPr anchor="ctr"/>
                </a:tc>
                <a:extLst>
                  <a:ext uri="{0D108BD9-81ED-4DB2-BD59-A6C34878D82A}">
                    <a16:rowId xmlns:a16="http://schemas.microsoft.com/office/drawing/2014/main" val="837772537"/>
                  </a:ext>
                </a:extLst>
              </a:tr>
              <a:tr h="1070316">
                <a:tc>
                  <a:txBody>
                    <a:bodyPr/>
                    <a:lstStyle/>
                    <a:p>
                      <a:r>
                        <a:rPr lang="en-US" sz="1600" dirty="0"/>
                        <a:t>Meeting Dates &amp; Times during 2026-27:</a:t>
                      </a:r>
                    </a:p>
                  </a:txBody>
                  <a:tcPr anchor="ctr">
                    <a:solidFill>
                      <a:srgbClr val="00634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effectLst/>
                        </a:rPr>
                        <a:t>The Student Services AI group will meet during </a:t>
                      </a:r>
                      <a:r>
                        <a:rPr lang="en-US" sz="1600" dirty="0">
                          <a:solidFill>
                            <a:schemeClr val="tx1"/>
                          </a:solidFill>
                          <a:effectLst/>
                          <a:hlinkClick r:id="rId2"/>
                        </a:rPr>
                        <a:t>SSPC meeting times</a:t>
                      </a:r>
                      <a:r>
                        <a:rPr lang="en-US" sz="1600" dirty="0">
                          <a:solidFill>
                            <a:schemeClr val="tx1"/>
                          </a:solidFill>
                          <a:effectLst/>
                        </a:rPr>
                        <a:t>.</a:t>
                      </a:r>
                      <a:endParaRPr lang="en-US" sz="1800" dirty="0">
                        <a:solidFill>
                          <a:schemeClr val="tx1"/>
                        </a:solidFill>
                        <a:effectLst/>
                        <a:latin typeface="Calibri" panose="020F0502020204030204" pitchFamily="34" charset="0"/>
                        <a:ea typeface="Calibri" panose="020F0502020204030204" pitchFamily="34" charset="0"/>
                      </a:endParaRPr>
                    </a:p>
                  </a:txBody>
                  <a:tcPr anchor="ctr"/>
                </a:tc>
                <a:extLst>
                  <a:ext uri="{0D108BD9-81ED-4DB2-BD59-A6C34878D82A}">
                    <a16:rowId xmlns:a16="http://schemas.microsoft.com/office/drawing/2014/main" val="3625011015"/>
                  </a:ext>
                </a:extLst>
              </a:tr>
            </a:tbl>
          </a:graphicData>
        </a:graphic>
      </p:graphicFrame>
      <p:sp>
        <p:nvSpPr>
          <p:cNvPr id="11" name="Title 10">
            <a:extLst>
              <a:ext uri="{FF2B5EF4-FFF2-40B4-BE49-F238E27FC236}">
                <a16:creationId xmlns:a16="http://schemas.microsoft.com/office/drawing/2014/main" id="{A6051BD0-F889-4F28-8E41-BEBE3A96D0DB}"/>
              </a:ext>
            </a:extLst>
          </p:cNvPr>
          <p:cNvSpPr>
            <a:spLocks noGrp="1"/>
          </p:cNvSpPr>
          <p:nvPr>
            <p:ph type="title" idx="4294967295"/>
          </p:nvPr>
        </p:nvSpPr>
        <p:spPr>
          <a:xfrm>
            <a:off x="1" y="0"/>
            <a:ext cx="12191999" cy="782515"/>
          </a:xfrm>
          <a:prstGeom prst="rect">
            <a:avLst/>
          </a:prstGeom>
          <a:solidFill>
            <a:srgbClr val="BAF769"/>
          </a:solid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          Inquiry Group: Artificial Intelligence – Student Services</a:t>
            </a:r>
          </a:p>
        </p:txBody>
      </p:sp>
      <p:grpSp>
        <p:nvGrpSpPr>
          <p:cNvPr id="5" name="Group 4" descr="Artificial Intelligence icon">
            <a:extLst>
              <a:ext uri="{FF2B5EF4-FFF2-40B4-BE49-F238E27FC236}">
                <a16:creationId xmlns:a16="http://schemas.microsoft.com/office/drawing/2014/main" id="{BA4FB425-B771-422D-85A5-B7E2847207DE}"/>
              </a:ext>
            </a:extLst>
          </p:cNvPr>
          <p:cNvGrpSpPr/>
          <p:nvPr/>
        </p:nvGrpSpPr>
        <p:grpSpPr>
          <a:xfrm>
            <a:off x="189516" y="0"/>
            <a:ext cx="999204" cy="1042416"/>
            <a:chOff x="189516" y="0"/>
            <a:chExt cx="999204" cy="1042416"/>
          </a:xfrm>
        </p:grpSpPr>
        <p:sp>
          <p:nvSpPr>
            <p:cNvPr id="6" name="Rectangle 5">
              <a:extLst>
                <a:ext uri="{FF2B5EF4-FFF2-40B4-BE49-F238E27FC236}">
                  <a16:creationId xmlns:a16="http://schemas.microsoft.com/office/drawing/2014/main" id="{F414738E-2022-4E95-9520-483FD4A6A47D}"/>
                </a:ext>
              </a:extLst>
            </p:cNvPr>
            <p:cNvSpPr/>
            <p:nvPr/>
          </p:nvSpPr>
          <p:spPr>
            <a:xfrm>
              <a:off x="192024" y="0"/>
              <a:ext cx="978408" cy="104241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58C1227-2DE4-45F2-8E84-F51A1EE4F7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516" y="41849"/>
              <a:ext cx="999204" cy="999204"/>
            </a:xfrm>
            <a:prstGeom prst="rect">
              <a:avLst/>
            </a:prstGeom>
          </p:spPr>
        </p:pic>
      </p:grpSp>
    </p:spTree>
    <p:extLst>
      <p:ext uri="{BB962C8B-B14F-4D97-AF65-F5344CB8AC3E}">
        <p14:creationId xmlns:p14="http://schemas.microsoft.com/office/powerpoint/2010/main" val="2235835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3">
            <a:extLst>
              <a:ext uri="{FF2B5EF4-FFF2-40B4-BE49-F238E27FC236}">
                <a16:creationId xmlns:a16="http://schemas.microsoft.com/office/drawing/2014/main" id="{A1CF312B-396C-4000-B41A-9CE8E2CCE9EF}"/>
              </a:ext>
            </a:extLst>
          </p:cNvPr>
          <p:cNvGraphicFramePr>
            <a:graphicFrameLocks noGrp="1"/>
          </p:cNvGraphicFramePr>
          <p:nvPr>
            <p:extLst>
              <p:ext uri="{D42A27DB-BD31-4B8C-83A1-F6EECF244321}">
                <p14:modId xmlns:p14="http://schemas.microsoft.com/office/powerpoint/2010/main" val="441524495"/>
              </p:ext>
            </p:extLst>
          </p:nvPr>
        </p:nvGraphicFramePr>
        <p:xfrm>
          <a:off x="1" y="782514"/>
          <a:ext cx="12191999" cy="6033638"/>
        </p:xfrm>
        <a:graphic>
          <a:graphicData uri="http://schemas.openxmlformats.org/drawingml/2006/table">
            <a:tbl>
              <a:tblPr firstRow="1" firstCol="1" bandRow="1">
                <a:tableStyleId>{2A488322-F2BA-4B5B-9748-0D474271808F}</a:tableStyleId>
              </a:tblPr>
              <a:tblGrid>
                <a:gridCol w="2441219">
                  <a:extLst>
                    <a:ext uri="{9D8B030D-6E8A-4147-A177-3AD203B41FA5}">
                      <a16:colId xmlns:a16="http://schemas.microsoft.com/office/drawing/2014/main" val="2593505221"/>
                    </a:ext>
                  </a:extLst>
                </a:gridCol>
                <a:gridCol w="9750780">
                  <a:extLst>
                    <a:ext uri="{9D8B030D-6E8A-4147-A177-3AD203B41FA5}">
                      <a16:colId xmlns:a16="http://schemas.microsoft.com/office/drawing/2014/main" val="649240037"/>
                    </a:ext>
                  </a:extLst>
                </a:gridCol>
              </a:tblGrid>
              <a:tr h="342876">
                <a:tc>
                  <a:txBody>
                    <a:bodyPr/>
                    <a:lstStyle/>
                    <a:p>
                      <a:endParaRPr lang="en-US" sz="1600" dirty="0"/>
                    </a:p>
                  </a:txBody>
                  <a:tcPr anchor="c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ea typeface="Calibri" panose="020F0502020204030204" pitchFamily="34" charset="0"/>
                        </a:rPr>
                        <a:t>INFORMATION FOR AI-OPERATIONAL</a:t>
                      </a:r>
                      <a:r>
                        <a:rPr lang="en-US" sz="1600" baseline="0" dirty="0">
                          <a:solidFill>
                            <a:schemeClr val="bg1"/>
                          </a:solidFill>
                          <a:latin typeface="Calibri" panose="020F0502020204030204" pitchFamily="34" charset="0"/>
                          <a:ea typeface="Calibri" panose="020F0502020204030204" pitchFamily="34" charset="0"/>
                        </a:rPr>
                        <a:t> INQUIRY GROUP</a:t>
                      </a:r>
                      <a:endParaRPr lang="en-US" sz="1600" dirty="0">
                        <a:solidFill>
                          <a:schemeClr val="bg1"/>
                        </a:solidFill>
                        <a:latin typeface="Calibri" panose="020F0502020204030204" pitchFamily="34" charset="0"/>
                        <a:ea typeface="Calibri" panose="020F0502020204030204" pitchFamily="34" charset="0"/>
                      </a:endParaRPr>
                    </a:p>
                  </a:txBody>
                  <a:tcPr anchor="ctr">
                    <a:solidFill>
                      <a:schemeClr val="tx1"/>
                    </a:solidFill>
                  </a:tcPr>
                </a:tc>
                <a:extLst>
                  <a:ext uri="{0D108BD9-81ED-4DB2-BD59-A6C34878D82A}">
                    <a16:rowId xmlns:a16="http://schemas.microsoft.com/office/drawing/2014/main" val="1803663756"/>
                  </a:ext>
                </a:extLst>
              </a:tr>
              <a:tr h="981581">
                <a:tc>
                  <a:txBody>
                    <a:bodyPr/>
                    <a:lstStyle/>
                    <a:p>
                      <a:r>
                        <a:rPr lang="en-US" sz="1600" dirty="0"/>
                        <a:t>Description of Inquiry Group</a:t>
                      </a:r>
                    </a:p>
                  </a:txBody>
                  <a:tcPr anchor="ctr">
                    <a:solidFill>
                      <a:srgbClr val="006342"/>
                    </a:solidFill>
                  </a:tcPr>
                </a:tc>
                <a:tc>
                  <a:txBody>
                    <a:bodyPr/>
                    <a:lstStyle/>
                    <a:p>
                      <a:r>
                        <a:rPr lang="en-US" sz="1600" kern="1200" dirty="0">
                          <a:solidFill>
                            <a:schemeClr val="dk1"/>
                          </a:solidFill>
                          <a:effectLst/>
                          <a:latin typeface="+mn-lt"/>
                          <a:ea typeface="+mn-ea"/>
                          <a:cs typeface="+mn-cs"/>
                        </a:rPr>
                        <a:t>The operational group Artificial Intelligence (AI) sub-group will assess current and potential uses of AI in college administrative operations, with a focus on improving efficiency, service delivery, and employee productivity. </a:t>
                      </a:r>
                    </a:p>
                  </a:txBody>
                  <a:tcPr anchor="ctr"/>
                </a:tc>
                <a:extLst>
                  <a:ext uri="{0D108BD9-81ED-4DB2-BD59-A6C34878D82A}">
                    <a16:rowId xmlns:a16="http://schemas.microsoft.com/office/drawing/2014/main" val="2706909251"/>
                  </a:ext>
                </a:extLst>
              </a:tr>
              <a:tr h="573554">
                <a:tc>
                  <a:txBody>
                    <a:bodyPr/>
                    <a:lstStyle/>
                    <a:p>
                      <a:r>
                        <a:rPr lang="en-US" sz="1600" dirty="0"/>
                        <a:t>Inquiry Group Leads:</a:t>
                      </a:r>
                    </a:p>
                  </a:txBody>
                  <a:tcPr anchor="ctr">
                    <a:solidFill>
                      <a:srgbClr val="006342"/>
                    </a:solidFill>
                  </a:tcPr>
                </a:tc>
                <a:tc>
                  <a:txBody>
                    <a:bodyPr/>
                    <a:lstStyle/>
                    <a:p>
                      <a:r>
                        <a:rPr lang="en-US" sz="1600" dirty="0"/>
                        <a:t>Ludmila Prisecar, Vice President of Administrative Services</a:t>
                      </a:r>
                    </a:p>
                  </a:txBody>
                  <a:tcPr anchor="ctr"/>
                </a:tc>
                <a:extLst>
                  <a:ext uri="{0D108BD9-81ED-4DB2-BD59-A6C34878D82A}">
                    <a16:rowId xmlns:a16="http://schemas.microsoft.com/office/drawing/2014/main" val="3068848342"/>
                  </a:ext>
                </a:extLst>
              </a:tr>
              <a:tr h="1298043">
                <a:tc>
                  <a:txBody>
                    <a:bodyPr/>
                    <a:lstStyle/>
                    <a:p>
                      <a:r>
                        <a:rPr lang="en-US" sz="1600" dirty="0"/>
                        <a:t>Plans for Inquiry Process:</a:t>
                      </a:r>
                    </a:p>
                  </a:txBody>
                  <a:tcPr anchor="ctr">
                    <a:solidFill>
                      <a:srgbClr val="006342"/>
                    </a:solidFill>
                  </a:tcPr>
                </a:tc>
                <a:tc>
                  <a:txBody>
                    <a:bodyPr/>
                    <a:lstStyle/>
                    <a:p>
                      <a:pPr marL="0" marR="0" lvl="0" indent="0">
                        <a:spcBef>
                          <a:spcPts val="0"/>
                        </a:spcBef>
                        <a:spcAft>
                          <a:spcPts val="0"/>
                        </a:spcAft>
                        <a:buFont typeface="+mj-lt"/>
                        <a:buNone/>
                      </a:pPr>
                      <a:r>
                        <a:rPr lang="en-US" sz="1600" kern="1200" dirty="0">
                          <a:solidFill>
                            <a:schemeClr val="dk1"/>
                          </a:solidFill>
                          <a:effectLst/>
                          <a:latin typeface="+mn-lt"/>
                          <a:ea typeface="+mn-ea"/>
                          <a:cs typeface="+mn-cs"/>
                        </a:rPr>
                        <a:t>The group will identify appropriate AI tools and practices while considering data privacy, security, accessibility, records management, compliance, and responsible use. The group will also explore opportunities to streamline routine processes and develop recommendations and guidance for employees using AI in their work.</a:t>
                      </a:r>
                      <a:endParaRPr lang="en-US" sz="1600" dirty="0">
                        <a:solidFill>
                          <a:schemeClr val="tx1"/>
                        </a:solidFill>
                        <a:effectLst/>
                      </a:endParaRPr>
                    </a:p>
                  </a:txBody>
                  <a:tcPr anchor="ctr"/>
                </a:tc>
                <a:extLst>
                  <a:ext uri="{0D108BD9-81ED-4DB2-BD59-A6C34878D82A}">
                    <a16:rowId xmlns:a16="http://schemas.microsoft.com/office/drawing/2014/main" val="3045941773"/>
                  </a:ext>
                </a:extLst>
              </a:tr>
              <a:tr h="2022533">
                <a:tc>
                  <a:txBody>
                    <a:bodyPr/>
                    <a:lstStyle/>
                    <a:p>
                      <a:r>
                        <a:rPr lang="en-US" sz="1600" dirty="0"/>
                        <a:t>Desired Outcomes of Inquiry Process:</a:t>
                      </a:r>
                    </a:p>
                  </a:txBody>
                  <a:tcPr anchor="ctr">
                    <a:solidFill>
                      <a:srgbClr val="006342"/>
                    </a:solidFill>
                  </a:tcPr>
                </a:tc>
                <a:tc>
                  <a:txBody>
                    <a:bodyPr/>
                    <a:lstStyle/>
                    <a:p>
                      <a:pPr marL="285750" lvl="0" indent="-285750">
                        <a:buFont typeface="Arial" panose="020B0604020202020204" pitchFamily="34" charset="0"/>
                        <a:buChar char="•"/>
                      </a:pPr>
                      <a:r>
                        <a:rPr lang="en-US" sz="1600" kern="1200" dirty="0">
                          <a:solidFill>
                            <a:schemeClr val="dk1"/>
                          </a:solidFill>
                          <a:effectLst/>
                          <a:latin typeface="+mn-lt"/>
                          <a:ea typeface="+mn-ea"/>
                          <a:cs typeface="+mn-cs"/>
                        </a:rPr>
                        <a:t>Identify practical AI applications that can improve administrative efficiency and service delivery. </a:t>
                      </a:r>
                    </a:p>
                    <a:p>
                      <a:pPr marL="285750" lvl="0" indent="-285750">
                        <a:buFont typeface="Arial" panose="020B0604020202020204" pitchFamily="34" charset="0"/>
                        <a:buChar char="•"/>
                      </a:pPr>
                      <a:r>
                        <a:rPr lang="en-US" sz="1600" kern="1200" dirty="0">
                          <a:solidFill>
                            <a:schemeClr val="dk1"/>
                          </a:solidFill>
                          <a:effectLst/>
                          <a:latin typeface="+mn-lt"/>
                          <a:ea typeface="+mn-ea"/>
                          <a:cs typeface="+mn-cs"/>
                        </a:rPr>
                        <a:t>Develop guidance for responsible and appropriate AI use in college operations. </a:t>
                      </a:r>
                    </a:p>
                    <a:p>
                      <a:pPr marL="285750" lvl="0" indent="-285750">
                        <a:buFont typeface="Arial" panose="020B0604020202020204" pitchFamily="34" charset="0"/>
                        <a:buChar char="•"/>
                      </a:pPr>
                      <a:r>
                        <a:rPr lang="en-US" sz="1600" kern="1200" dirty="0">
                          <a:solidFill>
                            <a:schemeClr val="dk1"/>
                          </a:solidFill>
                          <a:effectLst/>
                          <a:latin typeface="+mn-lt"/>
                          <a:ea typeface="+mn-ea"/>
                          <a:cs typeface="+mn-cs"/>
                        </a:rPr>
                        <a:t>Address privacy, security, accessibility, compliance, and records-management considerations. </a:t>
                      </a:r>
                    </a:p>
                    <a:p>
                      <a:pPr marL="285750" lvl="0" indent="-285750">
                        <a:buFont typeface="Arial" panose="020B0604020202020204" pitchFamily="34" charset="0"/>
                        <a:buChar char="•"/>
                      </a:pPr>
                      <a:r>
                        <a:rPr lang="en-US" sz="1600" kern="1200" dirty="0">
                          <a:solidFill>
                            <a:schemeClr val="dk1"/>
                          </a:solidFill>
                          <a:effectLst/>
                          <a:latin typeface="+mn-lt"/>
                          <a:ea typeface="+mn-ea"/>
                          <a:cs typeface="+mn-cs"/>
                        </a:rPr>
                        <a:t>Identify training needs and opportunities to help employees use AI effectively and consistently. </a:t>
                      </a:r>
                    </a:p>
                    <a:p>
                      <a:pPr marL="285750" lvl="0" indent="-285750">
                        <a:buFont typeface="Arial" panose="020B0604020202020204" pitchFamily="34" charset="0"/>
                        <a:buChar char="•"/>
                      </a:pPr>
                      <a:r>
                        <a:rPr lang="en-US" sz="1600" kern="1200" dirty="0">
                          <a:solidFill>
                            <a:schemeClr val="dk1"/>
                          </a:solidFill>
                          <a:effectLst/>
                          <a:latin typeface="+mn-lt"/>
                          <a:ea typeface="+mn-ea"/>
                          <a:cs typeface="+mn-cs"/>
                        </a:rPr>
                        <a:t>Recommend areas where AI could streamline routine processes while maintaining appropriate human review and accountability.</a:t>
                      </a:r>
                    </a:p>
                  </a:txBody>
                  <a:tcPr anchor="ctr"/>
                </a:tc>
                <a:extLst>
                  <a:ext uri="{0D108BD9-81ED-4DB2-BD59-A6C34878D82A}">
                    <a16:rowId xmlns:a16="http://schemas.microsoft.com/office/drawing/2014/main" val="837772537"/>
                  </a:ext>
                </a:extLst>
              </a:tr>
              <a:tr h="815051">
                <a:tc>
                  <a:txBody>
                    <a:bodyPr/>
                    <a:lstStyle/>
                    <a:p>
                      <a:r>
                        <a:rPr lang="en-US" sz="1600" dirty="0"/>
                        <a:t>Meeting Dates &amp; Times during 2026-27:</a:t>
                      </a:r>
                    </a:p>
                  </a:txBody>
                  <a:tcPr anchor="ctr">
                    <a:solidFill>
                      <a:srgbClr val="006342"/>
                    </a:solidFill>
                  </a:tcPr>
                </a:tc>
                <a:tc>
                  <a:txBody>
                    <a:bodyPr/>
                    <a:lstStyle/>
                    <a:p>
                      <a:r>
                        <a:rPr lang="en-US" sz="1600" kern="1200" dirty="0">
                          <a:solidFill>
                            <a:schemeClr val="dk1"/>
                          </a:solidFill>
                          <a:effectLst/>
                          <a:latin typeface="+mn-lt"/>
                          <a:ea typeface="+mn-ea"/>
                          <a:cs typeface="+mn-cs"/>
                        </a:rPr>
                        <a:t>The Operational AI Group will meet during the </a:t>
                      </a:r>
                      <a:r>
                        <a:rPr lang="en-US" sz="1600" b="0" kern="1200" dirty="0">
                          <a:solidFill>
                            <a:schemeClr val="dk1"/>
                          </a:solidFill>
                          <a:effectLst/>
                          <a:latin typeface="+mn-lt"/>
                          <a:ea typeface="+mn-ea"/>
                          <a:cs typeface="+mn-cs"/>
                        </a:rPr>
                        <a:t>Division Business Office and Executive/Division Assistants Monthly Check-in meetings</a:t>
                      </a:r>
                      <a:r>
                        <a:rPr lang="en-US" sz="1600" b="1" kern="1200" dirty="0">
                          <a:solidFill>
                            <a:schemeClr val="dk1"/>
                          </a:solidFill>
                          <a:effectLst/>
                          <a:latin typeface="+mn-lt"/>
                          <a:ea typeface="+mn-ea"/>
                          <a:cs typeface="+mn-cs"/>
                        </a:rPr>
                        <a:t>.</a:t>
                      </a:r>
                      <a:endParaRPr lang="en-US" sz="1600" kern="1200" dirty="0">
                        <a:solidFill>
                          <a:schemeClr val="dk1"/>
                        </a:solidFill>
                        <a:effectLst/>
                        <a:latin typeface="+mn-lt"/>
                        <a:ea typeface="+mn-ea"/>
                        <a:cs typeface="+mn-cs"/>
                      </a:endParaRPr>
                    </a:p>
                  </a:txBody>
                  <a:tcPr anchor="ctr"/>
                </a:tc>
                <a:extLst>
                  <a:ext uri="{0D108BD9-81ED-4DB2-BD59-A6C34878D82A}">
                    <a16:rowId xmlns:a16="http://schemas.microsoft.com/office/drawing/2014/main" val="3625011015"/>
                  </a:ext>
                </a:extLst>
              </a:tr>
            </a:tbl>
          </a:graphicData>
        </a:graphic>
      </p:graphicFrame>
      <p:sp>
        <p:nvSpPr>
          <p:cNvPr id="11" name="Title 10">
            <a:extLst>
              <a:ext uri="{FF2B5EF4-FFF2-40B4-BE49-F238E27FC236}">
                <a16:creationId xmlns:a16="http://schemas.microsoft.com/office/drawing/2014/main" id="{A6051BD0-F889-4F28-8E41-BEBE3A96D0DB}"/>
              </a:ext>
            </a:extLst>
          </p:cNvPr>
          <p:cNvSpPr>
            <a:spLocks noGrp="1"/>
          </p:cNvSpPr>
          <p:nvPr>
            <p:ph type="title" idx="4294967295"/>
          </p:nvPr>
        </p:nvSpPr>
        <p:spPr>
          <a:xfrm>
            <a:off x="1" y="0"/>
            <a:ext cx="12191999" cy="782515"/>
          </a:xfrm>
          <a:prstGeom prst="rect">
            <a:avLst/>
          </a:prstGeom>
          <a:solidFill>
            <a:srgbClr val="BAF769"/>
          </a:solid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Inquiry Group: Artificial Intelligence – Operational</a:t>
            </a:r>
          </a:p>
        </p:txBody>
      </p:sp>
      <p:grpSp>
        <p:nvGrpSpPr>
          <p:cNvPr id="3" name="Group 2" descr="Artificial Intelligence icon">
            <a:extLst>
              <a:ext uri="{FF2B5EF4-FFF2-40B4-BE49-F238E27FC236}">
                <a16:creationId xmlns:a16="http://schemas.microsoft.com/office/drawing/2014/main" id="{2616A031-AEE3-4C83-82CE-7D5F4161F7A0}"/>
              </a:ext>
            </a:extLst>
          </p:cNvPr>
          <p:cNvGrpSpPr/>
          <p:nvPr/>
        </p:nvGrpSpPr>
        <p:grpSpPr>
          <a:xfrm>
            <a:off x="189516" y="0"/>
            <a:ext cx="999204" cy="1042416"/>
            <a:chOff x="189516" y="0"/>
            <a:chExt cx="999204" cy="1042416"/>
          </a:xfrm>
        </p:grpSpPr>
        <p:sp>
          <p:nvSpPr>
            <p:cNvPr id="2" name="Rectangle 1">
              <a:extLst>
                <a:ext uri="{FF2B5EF4-FFF2-40B4-BE49-F238E27FC236}">
                  <a16:creationId xmlns:a16="http://schemas.microsoft.com/office/drawing/2014/main" id="{FC66A8B7-686B-4751-94A1-8F6963E0E427}"/>
                </a:ext>
              </a:extLst>
            </p:cNvPr>
            <p:cNvSpPr/>
            <p:nvPr/>
          </p:nvSpPr>
          <p:spPr>
            <a:xfrm>
              <a:off x="192024" y="0"/>
              <a:ext cx="978408" cy="104241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46E7FB9C-721E-449B-B8FA-0382B7BB4A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516" y="41849"/>
              <a:ext cx="999204" cy="999204"/>
            </a:xfrm>
            <a:prstGeom prst="rect">
              <a:avLst/>
            </a:prstGeom>
          </p:spPr>
        </p:pic>
      </p:grpSp>
    </p:spTree>
    <p:extLst>
      <p:ext uri="{BB962C8B-B14F-4D97-AF65-F5344CB8AC3E}">
        <p14:creationId xmlns:p14="http://schemas.microsoft.com/office/powerpoint/2010/main" val="883680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3">
            <a:extLst>
              <a:ext uri="{FF2B5EF4-FFF2-40B4-BE49-F238E27FC236}">
                <a16:creationId xmlns:a16="http://schemas.microsoft.com/office/drawing/2014/main" id="{A1CF312B-396C-4000-B41A-9CE8E2CCE9EF}"/>
              </a:ext>
            </a:extLst>
          </p:cNvPr>
          <p:cNvGraphicFramePr>
            <a:graphicFrameLocks noGrp="1"/>
          </p:cNvGraphicFramePr>
          <p:nvPr>
            <p:extLst>
              <p:ext uri="{D42A27DB-BD31-4B8C-83A1-F6EECF244321}">
                <p14:modId xmlns:p14="http://schemas.microsoft.com/office/powerpoint/2010/main" val="859796292"/>
              </p:ext>
            </p:extLst>
          </p:nvPr>
        </p:nvGraphicFramePr>
        <p:xfrm>
          <a:off x="1" y="794706"/>
          <a:ext cx="12191999" cy="6063293"/>
        </p:xfrm>
        <a:graphic>
          <a:graphicData uri="http://schemas.openxmlformats.org/drawingml/2006/table">
            <a:tbl>
              <a:tblPr firstRow="1" firstCol="1" bandRow="1">
                <a:tableStyleId>{2A488322-F2BA-4B5B-9748-0D474271808F}</a:tableStyleId>
              </a:tblPr>
              <a:tblGrid>
                <a:gridCol w="2441219">
                  <a:extLst>
                    <a:ext uri="{9D8B030D-6E8A-4147-A177-3AD203B41FA5}">
                      <a16:colId xmlns:a16="http://schemas.microsoft.com/office/drawing/2014/main" val="2593505221"/>
                    </a:ext>
                  </a:extLst>
                </a:gridCol>
                <a:gridCol w="9750780">
                  <a:extLst>
                    <a:ext uri="{9D8B030D-6E8A-4147-A177-3AD203B41FA5}">
                      <a16:colId xmlns:a16="http://schemas.microsoft.com/office/drawing/2014/main" val="649240037"/>
                    </a:ext>
                  </a:extLst>
                </a:gridCol>
              </a:tblGrid>
              <a:tr h="374636">
                <a:tc>
                  <a:txBody>
                    <a:bodyPr/>
                    <a:lstStyle/>
                    <a:p>
                      <a:endParaRPr lang="en-US" sz="1600" dirty="0"/>
                    </a:p>
                  </a:txBody>
                  <a:tcPr anchor="c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ea typeface="Calibri" panose="020F0502020204030204" pitchFamily="34" charset="0"/>
                        </a:rPr>
                        <a:t>INFORMATION FOR STRENGTHENING ENROLLMENT</a:t>
                      </a:r>
                      <a:r>
                        <a:rPr lang="en-US" sz="1600" baseline="0" dirty="0">
                          <a:solidFill>
                            <a:schemeClr val="bg1"/>
                          </a:solidFill>
                          <a:latin typeface="Calibri" panose="020F0502020204030204" pitchFamily="34" charset="0"/>
                          <a:ea typeface="Calibri" panose="020F0502020204030204" pitchFamily="34" charset="0"/>
                        </a:rPr>
                        <a:t> INQUIRY GROUP</a:t>
                      </a:r>
                      <a:endParaRPr lang="en-US" sz="1600" dirty="0">
                        <a:solidFill>
                          <a:schemeClr val="bg1"/>
                        </a:solidFill>
                        <a:latin typeface="Calibri" panose="020F0502020204030204" pitchFamily="34" charset="0"/>
                        <a:ea typeface="Calibri" panose="020F0502020204030204" pitchFamily="34" charset="0"/>
                      </a:endParaRPr>
                    </a:p>
                  </a:txBody>
                  <a:tcPr anchor="ctr">
                    <a:solidFill>
                      <a:schemeClr val="tx1"/>
                    </a:solidFill>
                  </a:tcPr>
                </a:tc>
                <a:extLst>
                  <a:ext uri="{0D108BD9-81ED-4DB2-BD59-A6C34878D82A}">
                    <a16:rowId xmlns:a16="http://schemas.microsoft.com/office/drawing/2014/main" val="4251842017"/>
                  </a:ext>
                </a:extLst>
              </a:tr>
              <a:tr h="1203203">
                <a:tc>
                  <a:txBody>
                    <a:bodyPr/>
                    <a:lstStyle/>
                    <a:p>
                      <a:r>
                        <a:rPr lang="en-US" sz="1600" dirty="0"/>
                        <a:t>Description of Inquiry Group</a:t>
                      </a:r>
                    </a:p>
                  </a:txBody>
                  <a:tcPr anchor="b">
                    <a:solidFill>
                      <a:srgbClr val="006342"/>
                    </a:solidFill>
                  </a:tcPr>
                </a:tc>
                <a:tc>
                  <a:txBody>
                    <a:bodyPr/>
                    <a:lstStyle/>
                    <a:p>
                      <a:pPr marL="0" marR="0">
                        <a:spcBef>
                          <a:spcPts val="0"/>
                        </a:spcBef>
                        <a:spcAft>
                          <a:spcPts val="0"/>
                        </a:spcAft>
                      </a:pPr>
                      <a:r>
                        <a:rPr lang="en-US" sz="1600" dirty="0">
                          <a:solidFill>
                            <a:schemeClr val="tx1"/>
                          </a:solidFill>
                          <a:effectLst/>
                          <a:ea typeface="Calibri" panose="020F0502020204030204" pitchFamily="34" charset="0"/>
                        </a:rPr>
                        <a:t>This inquiry group focuses on examining evolving community demographics to better align educational services with emerging needs, while actively identifying and developing new community partnerships to expand organizational reach and impact.</a:t>
                      </a:r>
                    </a:p>
                  </a:txBody>
                  <a:tcPr anchor="ctr"/>
                </a:tc>
                <a:extLst>
                  <a:ext uri="{0D108BD9-81ED-4DB2-BD59-A6C34878D82A}">
                    <a16:rowId xmlns:a16="http://schemas.microsoft.com/office/drawing/2014/main" val="2706909251"/>
                  </a:ext>
                </a:extLst>
              </a:tr>
              <a:tr h="1231639">
                <a:tc>
                  <a:txBody>
                    <a:bodyPr/>
                    <a:lstStyle/>
                    <a:p>
                      <a:r>
                        <a:rPr lang="en-US" sz="1600" dirty="0"/>
                        <a:t>Inquiry Group Leads:</a:t>
                      </a:r>
                    </a:p>
                  </a:txBody>
                  <a:tcPr anchor="ctr">
                    <a:solidFill>
                      <a:srgbClr val="006342"/>
                    </a:solidFill>
                  </a:tcPr>
                </a:tc>
                <a:tc>
                  <a:txBody>
                    <a:bodyPr/>
                    <a:lstStyle/>
                    <a:p>
                      <a:pPr marL="0" marR="0">
                        <a:spcBef>
                          <a:spcPts val="0"/>
                        </a:spcBef>
                        <a:spcAft>
                          <a:spcPts val="0"/>
                        </a:spcAft>
                      </a:pPr>
                      <a:r>
                        <a:rPr lang="en-US" sz="1600" dirty="0">
                          <a:effectLst/>
                          <a:ea typeface="Calibri" panose="020F0502020204030204" pitchFamily="34" charset="0"/>
                        </a:rPr>
                        <a:t>Lizette Bricker, Vice President of Student Services</a:t>
                      </a:r>
                    </a:p>
                    <a:p>
                      <a:pPr marL="0" marR="0">
                        <a:spcBef>
                          <a:spcPts val="0"/>
                        </a:spcBef>
                        <a:spcAft>
                          <a:spcPts val="0"/>
                        </a:spcAft>
                      </a:pPr>
                      <a:r>
                        <a:rPr lang="en-US" sz="1600" dirty="0">
                          <a:effectLst/>
                          <a:ea typeface="Calibri" panose="020F0502020204030204" pitchFamily="34" charset="0"/>
                        </a:rPr>
                        <a:t>Wissem Bennani, Dean of Enrollment Services</a:t>
                      </a:r>
                    </a:p>
                    <a:p>
                      <a:pPr marL="0" marR="0">
                        <a:spcBef>
                          <a:spcPts val="0"/>
                        </a:spcBef>
                        <a:spcAft>
                          <a:spcPts val="0"/>
                        </a:spcAft>
                      </a:pPr>
                      <a:r>
                        <a:rPr lang="en-US" sz="1600" dirty="0">
                          <a:effectLst/>
                          <a:ea typeface="Calibri" panose="020F0502020204030204" pitchFamily="34" charset="0"/>
                        </a:rPr>
                        <a:t>Megan Rodriguez, Director of Marketing</a:t>
                      </a:r>
                    </a:p>
                    <a:p>
                      <a:pPr marL="0" marR="0">
                        <a:spcBef>
                          <a:spcPts val="0"/>
                        </a:spcBef>
                        <a:spcAft>
                          <a:spcPts val="0"/>
                        </a:spcAft>
                      </a:pPr>
                      <a:r>
                        <a:rPr lang="en-US" sz="1600" dirty="0">
                          <a:effectLst/>
                          <a:ea typeface="Calibri" panose="020F0502020204030204" pitchFamily="34" charset="0"/>
                        </a:rPr>
                        <a:t>Michiko Kealoha, Director of Equity </a:t>
                      </a:r>
                    </a:p>
                  </a:txBody>
                  <a:tcPr anchor="ctr"/>
                </a:tc>
                <a:extLst>
                  <a:ext uri="{0D108BD9-81ED-4DB2-BD59-A6C34878D82A}">
                    <a16:rowId xmlns:a16="http://schemas.microsoft.com/office/drawing/2014/main" val="3068848342"/>
                  </a:ext>
                </a:extLst>
              </a:tr>
              <a:tr h="1083547">
                <a:tc>
                  <a:txBody>
                    <a:bodyPr/>
                    <a:lstStyle/>
                    <a:p>
                      <a:r>
                        <a:rPr lang="en-US" sz="1600" dirty="0"/>
                        <a:t>Plans for Inquiry Process:</a:t>
                      </a:r>
                    </a:p>
                  </a:txBody>
                  <a:tcPr anchor="ctr">
                    <a:solidFill>
                      <a:srgbClr val="00634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ea typeface="Calibri" panose="020F0502020204030204" pitchFamily="34" charset="0"/>
                        </a:rPr>
                        <a:t>Meets monthly throughout the fall and spring terms, periodically engaging community guests to gather external perspectives. Report progress directly to the SSPC and integrate their strategic feedback.</a:t>
                      </a:r>
                    </a:p>
                    <a:p>
                      <a:pPr rtl="0">
                        <a:spcBef>
                          <a:spcPts val="0"/>
                        </a:spcBef>
                        <a:spcAft>
                          <a:spcPts val="0"/>
                        </a:spcAft>
                      </a:pPr>
                      <a:endParaRPr lang="en-US" sz="1400" b="0" dirty="0">
                        <a:effectLst/>
                      </a:endParaRPr>
                    </a:p>
                  </a:txBody>
                  <a:tcPr anchor="ctr"/>
                </a:tc>
                <a:extLst>
                  <a:ext uri="{0D108BD9-81ED-4DB2-BD59-A6C34878D82A}">
                    <a16:rowId xmlns:a16="http://schemas.microsoft.com/office/drawing/2014/main" val="3045941773"/>
                  </a:ext>
                </a:extLst>
              </a:tr>
              <a:tr h="1289352">
                <a:tc>
                  <a:txBody>
                    <a:bodyPr/>
                    <a:lstStyle/>
                    <a:p>
                      <a:r>
                        <a:rPr lang="en-US" sz="1600" dirty="0"/>
                        <a:t>Desired Outcomes of Inquiry Process:</a:t>
                      </a:r>
                    </a:p>
                  </a:txBody>
                  <a:tcPr anchor="ctr">
                    <a:solidFill>
                      <a:srgbClr val="006342"/>
                    </a:solidFill>
                  </a:tcPr>
                </a:tc>
                <a:tc>
                  <a:txBody>
                    <a:bodyPr/>
                    <a:lstStyle/>
                    <a:p>
                      <a:pPr marL="342900" lvl="0" indent="-342900">
                        <a:buFont typeface="+mj-lt"/>
                        <a:buAutoNum type="arabicPeriod"/>
                        <a:tabLst>
                          <a:tab pos="457200" algn="l"/>
                        </a:tabLst>
                      </a:pPr>
                      <a:r>
                        <a:rPr lang="en-US" sz="1600" dirty="0">
                          <a:solidFill>
                            <a:schemeClr val="tx1"/>
                          </a:solidFill>
                          <a:ea typeface="Calibri" panose="020F0502020204030204" pitchFamily="34" charset="0"/>
                        </a:rPr>
                        <a:t>Data-driven recommendations to adapt programs and services to current and projected demographic shifts.</a:t>
                      </a:r>
                    </a:p>
                    <a:p>
                      <a:pPr marL="342900" lvl="0" indent="-342900">
                        <a:buFont typeface="+mj-lt"/>
                        <a:buAutoNum type="arabicPeriod"/>
                        <a:tabLst>
                          <a:tab pos="457200" algn="l"/>
                        </a:tabLst>
                      </a:pPr>
                      <a:r>
                        <a:rPr lang="en-US" sz="1600" dirty="0">
                          <a:solidFill>
                            <a:schemeClr val="tx1"/>
                          </a:solidFill>
                          <a:ea typeface="Calibri" panose="020F0502020204030204" pitchFamily="34" charset="0"/>
                        </a:rPr>
                        <a:t>Action plan detailing strategic initiatives, resource needs, and timelines to enhance community outreach and partnerships.</a:t>
                      </a:r>
                    </a:p>
                  </a:txBody>
                  <a:tcPr anchor="ctr"/>
                </a:tc>
                <a:extLst>
                  <a:ext uri="{0D108BD9-81ED-4DB2-BD59-A6C34878D82A}">
                    <a16:rowId xmlns:a16="http://schemas.microsoft.com/office/drawing/2014/main" val="837772537"/>
                  </a:ext>
                </a:extLst>
              </a:tr>
              <a:tr h="880916">
                <a:tc>
                  <a:txBody>
                    <a:bodyPr/>
                    <a:lstStyle/>
                    <a:p>
                      <a:r>
                        <a:rPr lang="en-US" sz="1600" dirty="0"/>
                        <a:t>Meeting Dates &amp; Times during 2026-27:</a:t>
                      </a:r>
                    </a:p>
                  </a:txBody>
                  <a:tcPr anchor="ctr">
                    <a:solidFill>
                      <a:srgbClr val="006342"/>
                    </a:solidFill>
                  </a:tcPr>
                </a:tc>
                <a:tc>
                  <a:txBody>
                    <a:bodyPr/>
                    <a:lstStyle/>
                    <a:p>
                      <a:r>
                        <a:rPr lang="en-US" sz="1600" kern="1200" dirty="0">
                          <a:solidFill>
                            <a:schemeClr val="dk1"/>
                          </a:solidFill>
                          <a:effectLst/>
                          <a:latin typeface="+mn-lt"/>
                          <a:ea typeface="+mn-ea"/>
                          <a:cs typeface="+mn-cs"/>
                        </a:rPr>
                        <a:t>Monthly - TBD</a:t>
                      </a:r>
                    </a:p>
                  </a:txBody>
                  <a:tcPr anchor="ctr"/>
                </a:tc>
                <a:extLst>
                  <a:ext uri="{0D108BD9-81ED-4DB2-BD59-A6C34878D82A}">
                    <a16:rowId xmlns:a16="http://schemas.microsoft.com/office/drawing/2014/main" val="3625011015"/>
                  </a:ext>
                </a:extLst>
              </a:tr>
            </a:tbl>
          </a:graphicData>
        </a:graphic>
      </p:graphicFrame>
      <p:sp>
        <p:nvSpPr>
          <p:cNvPr id="11" name="Title 10">
            <a:extLst>
              <a:ext uri="{FF2B5EF4-FFF2-40B4-BE49-F238E27FC236}">
                <a16:creationId xmlns:a16="http://schemas.microsoft.com/office/drawing/2014/main" id="{A6051BD0-F889-4F28-8E41-BEBE3A96D0DB}"/>
              </a:ext>
            </a:extLst>
          </p:cNvPr>
          <p:cNvSpPr>
            <a:spLocks noGrp="1"/>
          </p:cNvSpPr>
          <p:nvPr>
            <p:ph type="title" idx="4294967295"/>
          </p:nvPr>
        </p:nvSpPr>
        <p:spPr>
          <a:xfrm>
            <a:off x="1" y="0"/>
            <a:ext cx="12191999" cy="782515"/>
          </a:xfrm>
          <a:prstGeom prst="rect">
            <a:avLst/>
          </a:prstGeom>
          <a:solidFill>
            <a:srgbClr val="DDBCEA"/>
          </a:solid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mn-lt"/>
                <a:ea typeface="+mn-ea"/>
                <a:cs typeface="+mn-cs"/>
              </a:rPr>
              <a:t>Inquiry Group: Intentionally Strengthen Enrollment</a:t>
            </a:r>
          </a:p>
        </p:txBody>
      </p:sp>
      <p:pic>
        <p:nvPicPr>
          <p:cNvPr id="2052" name="Picture 4" descr="Open Enrollment icon in vector. Logotype 40359583 Vector Art at Vecteezy">
            <a:extLst>
              <a:ext uri="{FF2B5EF4-FFF2-40B4-BE49-F238E27FC236}">
                <a16:creationId xmlns:a16="http://schemas.microsoft.com/office/drawing/2014/main" id="{3FC121A1-076D-4688-90DD-723B073501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654" y="186981"/>
            <a:ext cx="1215449" cy="12154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4964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3">
            <a:extLst>
              <a:ext uri="{FF2B5EF4-FFF2-40B4-BE49-F238E27FC236}">
                <a16:creationId xmlns:a16="http://schemas.microsoft.com/office/drawing/2014/main" id="{A1CF312B-396C-4000-B41A-9CE8E2CCE9EF}"/>
              </a:ext>
            </a:extLst>
          </p:cNvPr>
          <p:cNvGraphicFramePr>
            <a:graphicFrameLocks noGrp="1"/>
          </p:cNvGraphicFramePr>
          <p:nvPr>
            <p:extLst>
              <p:ext uri="{D42A27DB-BD31-4B8C-83A1-F6EECF244321}">
                <p14:modId xmlns:p14="http://schemas.microsoft.com/office/powerpoint/2010/main" val="145722857"/>
              </p:ext>
            </p:extLst>
          </p:nvPr>
        </p:nvGraphicFramePr>
        <p:xfrm>
          <a:off x="1" y="782515"/>
          <a:ext cx="12191999" cy="6075485"/>
        </p:xfrm>
        <a:graphic>
          <a:graphicData uri="http://schemas.openxmlformats.org/drawingml/2006/table">
            <a:tbl>
              <a:tblPr firstRow="1" firstCol="1" bandRow="1">
                <a:tableStyleId>{2A488322-F2BA-4B5B-9748-0D474271808F}</a:tableStyleId>
              </a:tblPr>
              <a:tblGrid>
                <a:gridCol w="2441219">
                  <a:extLst>
                    <a:ext uri="{9D8B030D-6E8A-4147-A177-3AD203B41FA5}">
                      <a16:colId xmlns:a16="http://schemas.microsoft.com/office/drawing/2014/main" val="2593505221"/>
                    </a:ext>
                  </a:extLst>
                </a:gridCol>
                <a:gridCol w="9750780">
                  <a:extLst>
                    <a:ext uri="{9D8B030D-6E8A-4147-A177-3AD203B41FA5}">
                      <a16:colId xmlns:a16="http://schemas.microsoft.com/office/drawing/2014/main" val="649240037"/>
                    </a:ext>
                  </a:extLst>
                </a:gridCol>
              </a:tblGrid>
              <a:tr h="417995">
                <a:tc>
                  <a:txBody>
                    <a:bodyPr/>
                    <a:lstStyle/>
                    <a:p>
                      <a:endParaRPr lang="en-US" sz="1600" dirty="0"/>
                    </a:p>
                  </a:txBody>
                  <a:tcPr anchor="c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ea typeface="Calibri" panose="020F0502020204030204" pitchFamily="34" charset="0"/>
                        </a:rPr>
                        <a:t>INFORMATION FOR MENTAL HEALTH</a:t>
                      </a:r>
                      <a:r>
                        <a:rPr lang="en-US" sz="1600" baseline="0" dirty="0">
                          <a:solidFill>
                            <a:schemeClr val="bg1"/>
                          </a:solidFill>
                          <a:latin typeface="Calibri" panose="020F0502020204030204" pitchFamily="34" charset="0"/>
                          <a:ea typeface="Calibri" panose="020F0502020204030204" pitchFamily="34" charset="0"/>
                        </a:rPr>
                        <a:t> INQUIRY GROUP</a:t>
                      </a:r>
                      <a:endParaRPr lang="en-US" sz="1600" dirty="0">
                        <a:solidFill>
                          <a:schemeClr val="bg1"/>
                        </a:solidFill>
                        <a:latin typeface="Calibri" panose="020F0502020204030204" pitchFamily="34" charset="0"/>
                        <a:ea typeface="Calibri" panose="020F0502020204030204" pitchFamily="34" charset="0"/>
                      </a:endParaRPr>
                    </a:p>
                  </a:txBody>
                  <a:tcPr anchor="ctr">
                    <a:solidFill>
                      <a:schemeClr val="tx1"/>
                    </a:solidFill>
                  </a:tcPr>
                </a:tc>
                <a:extLst>
                  <a:ext uri="{0D108BD9-81ED-4DB2-BD59-A6C34878D82A}">
                    <a16:rowId xmlns:a16="http://schemas.microsoft.com/office/drawing/2014/main" val="2240751378"/>
                  </a:ext>
                </a:extLst>
              </a:tr>
              <a:tr h="1277020">
                <a:tc>
                  <a:txBody>
                    <a:bodyPr/>
                    <a:lstStyle/>
                    <a:p>
                      <a:r>
                        <a:rPr lang="en-US" sz="1600" dirty="0"/>
                        <a:t>Description of Inquiry Group</a:t>
                      </a:r>
                    </a:p>
                  </a:txBody>
                  <a:tcPr anchor="ctr">
                    <a:solidFill>
                      <a:srgbClr val="00634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rPr>
                        <a:t>This group will explore the mental health needs of Cañada College students.</a:t>
                      </a:r>
                      <a:endParaRPr lang="en-US" sz="1100" b="0" dirty="0">
                        <a:effectLst/>
                      </a:endParaRPr>
                    </a:p>
                  </a:txBody>
                  <a:tcPr anchor="ctr"/>
                </a:tc>
                <a:extLst>
                  <a:ext uri="{0D108BD9-81ED-4DB2-BD59-A6C34878D82A}">
                    <a16:rowId xmlns:a16="http://schemas.microsoft.com/office/drawing/2014/main" val="2706909251"/>
                  </a:ext>
                </a:extLst>
              </a:tr>
              <a:tr h="927032">
                <a:tc>
                  <a:txBody>
                    <a:bodyPr/>
                    <a:lstStyle/>
                    <a:p>
                      <a:r>
                        <a:rPr lang="en-US" sz="1600" dirty="0"/>
                        <a:t>Inquiry Group Leads:</a:t>
                      </a:r>
                    </a:p>
                  </a:txBody>
                  <a:tcPr anchor="ctr">
                    <a:solidFill>
                      <a:srgbClr val="006342"/>
                    </a:solidFill>
                  </a:tcPr>
                </a:tc>
                <a:tc>
                  <a:txBody>
                    <a:bodyPr/>
                    <a:lstStyle/>
                    <a:p>
                      <a:pPr rtl="0" fontAlgn="base">
                        <a:spcBef>
                          <a:spcPts val="0"/>
                        </a:spcBef>
                        <a:spcAft>
                          <a:spcPts val="0"/>
                        </a:spcAft>
                      </a:pPr>
                      <a:r>
                        <a:rPr lang="en-US" sz="1600" b="0" i="0" u="none" strike="noStrike" dirty="0">
                          <a:solidFill>
                            <a:srgbClr val="000000"/>
                          </a:solidFill>
                          <a:effectLst/>
                        </a:rPr>
                        <a:t>Max Hartman, Dean of Counseling</a:t>
                      </a:r>
                    </a:p>
                    <a:p>
                      <a:pPr rtl="0" fontAlgn="base">
                        <a:spcBef>
                          <a:spcPts val="0"/>
                        </a:spcBef>
                        <a:spcAft>
                          <a:spcPts val="0"/>
                        </a:spcAft>
                      </a:pPr>
                      <a:r>
                        <a:rPr lang="en-US" sz="1600" b="0" i="0" u="none" strike="noStrike" dirty="0">
                          <a:solidFill>
                            <a:srgbClr val="000000"/>
                          </a:solidFill>
                          <a:effectLst/>
                        </a:rPr>
                        <a:t>Dr. DeVon Scott, Personal Counseling Center (PCC) and Disability Resource Center (DRC) Director</a:t>
                      </a:r>
                    </a:p>
                  </a:txBody>
                  <a:tcPr anchor="ctr"/>
                </a:tc>
                <a:extLst>
                  <a:ext uri="{0D108BD9-81ED-4DB2-BD59-A6C34878D82A}">
                    <a16:rowId xmlns:a16="http://schemas.microsoft.com/office/drawing/2014/main" val="3068848342"/>
                  </a:ext>
                </a:extLst>
              </a:tr>
              <a:tr h="1150022">
                <a:tc>
                  <a:txBody>
                    <a:bodyPr/>
                    <a:lstStyle/>
                    <a:p>
                      <a:r>
                        <a:rPr lang="en-US" sz="1600" dirty="0"/>
                        <a:t>Plans for Inquiry Process:</a:t>
                      </a:r>
                    </a:p>
                  </a:txBody>
                  <a:tcPr anchor="ctr">
                    <a:solidFill>
                      <a:srgbClr val="00634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rPr>
                        <a:t>This group will explore the mental health needs of Cañada College students and opportunities to provide additional on campus resources and/or of campus resources provided by community partners. </a:t>
                      </a:r>
                      <a:endParaRPr lang="en-US" sz="1400" b="0" dirty="0">
                        <a:effectLst/>
                      </a:endParaRPr>
                    </a:p>
                  </a:txBody>
                  <a:tcPr anchor="ctr"/>
                </a:tc>
                <a:extLst>
                  <a:ext uri="{0D108BD9-81ED-4DB2-BD59-A6C34878D82A}">
                    <a16:rowId xmlns:a16="http://schemas.microsoft.com/office/drawing/2014/main" val="3045941773"/>
                  </a:ext>
                </a:extLst>
              </a:tr>
              <a:tr h="1368455">
                <a:tc>
                  <a:txBody>
                    <a:bodyPr/>
                    <a:lstStyle/>
                    <a:p>
                      <a:r>
                        <a:rPr lang="en-US" sz="1600" dirty="0"/>
                        <a:t>Desired Outcomes of Inquiry Process:</a:t>
                      </a:r>
                    </a:p>
                  </a:txBody>
                  <a:tcPr anchor="ctr">
                    <a:solidFill>
                      <a:srgbClr val="006342"/>
                    </a:solidFill>
                  </a:tcPr>
                </a:tc>
                <a:tc>
                  <a:txBody>
                    <a:bodyPr/>
                    <a:lstStyle/>
                    <a:p>
                      <a:pPr rtl="0">
                        <a:spcBef>
                          <a:spcPts val="0"/>
                        </a:spcBef>
                        <a:spcAft>
                          <a:spcPts val="0"/>
                        </a:spcAft>
                      </a:pPr>
                      <a:r>
                        <a:rPr lang="en-US" sz="1600" b="0" i="0" u="none" strike="noStrike" dirty="0">
                          <a:solidFill>
                            <a:srgbClr val="000000"/>
                          </a:solidFill>
                          <a:effectLst/>
                        </a:rPr>
                        <a:t>To determine if we, as a college, would like to pursue additional mental health supports for our students, and to begin to identify opportunities for increased support and partnership.</a:t>
                      </a:r>
                      <a:endParaRPr lang="en-US" sz="1400" b="0" dirty="0">
                        <a:effectLst/>
                      </a:endParaRPr>
                    </a:p>
                  </a:txBody>
                  <a:tcPr anchor="ctr"/>
                </a:tc>
                <a:extLst>
                  <a:ext uri="{0D108BD9-81ED-4DB2-BD59-A6C34878D82A}">
                    <a16:rowId xmlns:a16="http://schemas.microsoft.com/office/drawing/2014/main" val="837772537"/>
                  </a:ext>
                </a:extLst>
              </a:tr>
              <a:tr h="934961">
                <a:tc>
                  <a:txBody>
                    <a:bodyPr/>
                    <a:lstStyle/>
                    <a:p>
                      <a:r>
                        <a:rPr lang="en-US" sz="1600" dirty="0"/>
                        <a:t>Meeting Dates &amp; Times during 2026-27:</a:t>
                      </a:r>
                    </a:p>
                  </a:txBody>
                  <a:tcPr anchor="ctr">
                    <a:solidFill>
                      <a:srgbClr val="006342"/>
                    </a:solidFill>
                  </a:tcPr>
                </a:tc>
                <a:tc>
                  <a:txBody>
                    <a:bodyPr/>
                    <a:lstStyle/>
                    <a:p>
                      <a:pPr rtl="0">
                        <a:spcBef>
                          <a:spcPts val="0"/>
                        </a:spcBef>
                        <a:spcAft>
                          <a:spcPts val="0"/>
                        </a:spcAft>
                      </a:pPr>
                      <a:r>
                        <a:rPr lang="en-US" sz="1600" b="0" i="0" u="none" strike="noStrike" dirty="0">
                          <a:solidFill>
                            <a:srgbClr val="000000"/>
                          </a:solidFill>
                          <a:effectLst/>
                        </a:rPr>
                        <a:t>Dedicated time for inquiry will be scheduled during regular CARES meetings, Thursdays from 1:00 to 2:00.  We will invite members of the campus community who could assist in this inquiry to attend these portions of the meetings if they are not already a part of the CARES team.</a:t>
                      </a:r>
                      <a:endParaRPr lang="en-US" sz="1400" b="0" dirty="0">
                        <a:effectLst/>
                      </a:endParaRPr>
                    </a:p>
                  </a:txBody>
                  <a:tcPr anchor="ctr"/>
                </a:tc>
                <a:extLst>
                  <a:ext uri="{0D108BD9-81ED-4DB2-BD59-A6C34878D82A}">
                    <a16:rowId xmlns:a16="http://schemas.microsoft.com/office/drawing/2014/main" val="3625011015"/>
                  </a:ext>
                </a:extLst>
              </a:tr>
            </a:tbl>
          </a:graphicData>
        </a:graphic>
      </p:graphicFrame>
      <p:sp>
        <p:nvSpPr>
          <p:cNvPr id="11" name="Title 10">
            <a:extLst>
              <a:ext uri="{FF2B5EF4-FFF2-40B4-BE49-F238E27FC236}">
                <a16:creationId xmlns:a16="http://schemas.microsoft.com/office/drawing/2014/main" id="{A6051BD0-F889-4F28-8E41-BEBE3A96D0DB}"/>
              </a:ext>
            </a:extLst>
          </p:cNvPr>
          <p:cNvSpPr>
            <a:spLocks noGrp="1"/>
          </p:cNvSpPr>
          <p:nvPr>
            <p:ph type="title" idx="4294967295"/>
          </p:nvPr>
        </p:nvSpPr>
        <p:spPr>
          <a:xfrm>
            <a:off x="1" y="0"/>
            <a:ext cx="12191999" cy="782515"/>
          </a:xfrm>
          <a:prstGeom prst="rect">
            <a:avLst/>
          </a:prstGeom>
          <a:solidFill>
            <a:srgbClr val="FDB5B5"/>
          </a:solid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mn-lt"/>
                <a:ea typeface="+mn-ea"/>
                <a:cs typeface="+mn-cs"/>
              </a:rPr>
              <a:t>Inquiry Group: Mental Health</a:t>
            </a:r>
          </a:p>
        </p:txBody>
      </p:sp>
      <p:pic>
        <p:nvPicPr>
          <p:cNvPr id="3074" name="Picture 2" descr="Mental health - Free user icons">
            <a:extLst>
              <a:ext uri="{FF2B5EF4-FFF2-40B4-BE49-F238E27FC236}">
                <a16:creationId xmlns:a16="http://schemas.microsoft.com/office/drawing/2014/main" id="{FE6B3C15-7023-49B5-925C-185D9597C9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299" y="96715"/>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0668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3">
            <a:extLst>
              <a:ext uri="{FF2B5EF4-FFF2-40B4-BE49-F238E27FC236}">
                <a16:creationId xmlns:a16="http://schemas.microsoft.com/office/drawing/2014/main" id="{A1CF312B-396C-4000-B41A-9CE8E2CCE9EF}"/>
              </a:ext>
            </a:extLst>
          </p:cNvPr>
          <p:cNvGraphicFramePr>
            <a:graphicFrameLocks noGrp="1"/>
          </p:cNvGraphicFramePr>
          <p:nvPr>
            <p:extLst>
              <p:ext uri="{D42A27DB-BD31-4B8C-83A1-F6EECF244321}">
                <p14:modId xmlns:p14="http://schemas.microsoft.com/office/powerpoint/2010/main" val="3844725842"/>
              </p:ext>
            </p:extLst>
          </p:nvPr>
        </p:nvGraphicFramePr>
        <p:xfrm>
          <a:off x="1" y="782515"/>
          <a:ext cx="12191999" cy="6024868"/>
        </p:xfrm>
        <a:graphic>
          <a:graphicData uri="http://schemas.openxmlformats.org/drawingml/2006/table">
            <a:tbl>
              <a:tblPr firstRow="1" firstCol="1" bandRow="1">
                <a:tableStyleId>{2A488322-F2BA-4B5B-9748-0D474271808F}</a:tableStyleId>
              </a:tblPr>
              <a:tblGrid>
                <a:gridCol w="2600324">
                  <a:extLst>
                    <a:ext uri="{9D8B030D-6E8A-4147-A177-3AD203B41FA5}">
                      <a16:colId xmlns:a16="http://schemas.microsoft.com/office/drawing/2014/main" val="2593505221"/>
                    </a:ext>
                  </a:extLst>
                </a:gridCol>
                <a:gridCol w="9591675">
                  <a:extLst>
                    <a:ext uri="{9D8B030D-6E8A-4147-A177-3AD203B41FA5}">
                      <a16:colId xmlns:a16="http://schemas.microsoft.com/office/drawing/2014/main" val="649240037"/>
                    </a:ext>
                  </a:extLst>
                </a:gridCol>
              </a:tblGrid>
              <a:tr h="383981">
                <a:tc>
                  <a:txBody>
                    <a:bodyPr/>
                    <a:lstStyle/>
                    <a:p>
                      <a:endParaRPr lang="en-US" sz="1600" dirty="0"/>
                    </a:p>
                  </a:txBody>
                  <a:tcPr anchor="c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ea typeface="Calibri" panose="020F0502020204030204" pitchFamily="34" charset="0"/>
                        </a:rPr>
                        <a:t>INFORMATION FOR PERFORMING ARTS</a:t>
                      </a:r>
                      <a:r>
                        <a:rPr lang="en-US" sz="1600" baseline="0" dirty="0">
                          <a:solidFill>
                            <a:schemeClr val="bg1"/>
                          </a:solidFill>
                          <a:latin typeface="Calibri" panose="020F0502020204030204" pitchFamily="34" charset="0"/>
                          <a:ea typeface="Calibri" panose="020F0502020204030204" pitchFamily="34" charset="0"/>
                        </a:rPr>
                        <a:t> INQUIRY GROUP</a:t>
                      </a:r>
                      <a:endParaRPr lang="en-US" sz="1600" dirty="0">
                        <a:solidFill>
                          <a:schemeClr val="bg1"/>
                        </a:solidFill>
                        <a:latin typeface="Calibri" panose="020F0502020204030204" pitchFamily="34" charset="0"/>
                        <a:ea typeface="Calibri" panose="020F0502020204030204" pitchFamily="34" charset="0"/>
                      </a:endParaRPr>
                    </a:p>
                  </a:txBody>
                  <a:tcPr anchor="ctr">
                    <a:solidFill>
                      <a:schemeClr val="tx1"/>
                    </a:solidFill>
                  </a:tcPr>
                </a:tc>
                <a:extLst>
                  <a:ext uri="{0D108BD9-81ED-4DB2-BD59-A6C34878D82A}">
                    <a16:rowId xmlns:a16="http://schemas.microsoft.com/office/drawing/2014/main" val="1713281303"/>
                  </a:ext>
                </a:extLst>
              </a:tr>
              <a:tr h="963814">
                <a:tc>
                  <a:txBody>
                    <a:bodyPr/>
                    <a:lstStyle/>
                    <a:p>
                      <a:r>
                        <a:rPr lang="en-US" sz="1600" dirty="0"/>
                        <a:t>Description of Inquiry Group</a:t>
                      </a:r>
                    </a:p>
                  </a:txBody>
                  <a:tcPr anchor="ctr">
                    <a:solidFill>
                      <a:srgbClr val="006342"/>
                    </a:solidFill>
                  </a:tcPr>
                </a:tc>
                <a:tc>
                  <a:txBody>
                    <a:bodyPr/>
                    <a:lstStyle/>
                    <a:p>
                      <a:pPr marL="0" marR="0">
                        <a:spcBef>
                          <a:spcPts val="0"/>
                        </a:spcBef>
                        <a:spcAft>
                          <a:spcPts val="0"/>
                        </a:spcAft>
                      </a:pPr>
                      <a:r>
                        <a:rPr lang="en-US" sz="1600" b="1" dirty="0">
                          <a:solidFill>
                            <a:srgbClr val="FF0000"/>
                          </a:solidFill>
                          <a:effectLst/>
                          <a:latin typeface="+mn-lt"/>
                          <a:ea typeface="Calibri" panose="020F0502020204030204" pitchFamily="34" charset="0"/>
                        </a:rPr>
                        <a:t>If the SMCCCD proposed capital improvement bond passes this November, this group would launch in spring 2027 </a:t>
                      </a:r>
                      <a:r>
                        <a:rPr lang="en-US" sz="1600" dirty="0">
                          <a:solidFill>
                            <a:schemeClr val="tx1"/>
                          </a:solidFill>
                          <a:effectLst/>
                          <a:latin typeface="+mn-lt"/>
                          <a:ea typeface="Calibri" panose="020F0502020204030204" pitchFamily="34" charset="0"/>
                        </a:rPr>
                        <a:t>to re-imagine the Performing Arts Center with the community in mind.</a:t>
                      </a:r>
                    </a:p>
                  </a:txBody>
                  <a:tcPr anchor="ctr"/>
                </a:tc>
                <a:extLst>
                  <a:ext uri="{0D108BD9-81ED-4DB2-BD59-A6C34878D82A}">
                    <a16:rowId xmlns:a16="http://schemas.microsoft.com/office/drawing/2014/main" val="2706909251"/>
                  </a:ext>
                </a:extLst>
              </a:tr>
              <a:tr h="638627">
                <a:tc>
                  <a:txBody>
                    <a:bodyPr/>
                    <a:lstStyle/>
                    <a:p>
                      <a:r>
                        <a:rPr lang="en-US" sz="1600" dirty="0"/>
                        <a:t>Inquiry Group Leads:</a:t>
                      </a:r>
                    </a:p>
                  </a:txBody>
                  <a:tcPr anchor="ctr">
                    <a:solidFill>
                      <a:srgbClr val="006342"/>
                    </a:solidFill>
                  </a:tcPr>
                </a:tc>
                <a:tc>
                  <a:txBody>
                    <a:bodyPr/>
                    <a:lstStyle/>
                    <a:p>
                      <a:r>
                        <a:rPr lang="en-US" sz="1600" dirty="0">
                          <a:latin typeface="+mn-lt"/>
                        </a:rPr>
                        <a:t>Dr. David Eck, Dean, Humanities &amp; Social Sciences</a:t>
                      </a:r>
                    </a:p>
                    <a:p>
                      <a:r>
                        <a:rPr lang="en-US" sz="1600" dirty="0">
                          <a:latin typeface="+mn-lt"/>
                        </a:rPr>
                        <a:t>Ludmila Prisecar, Vice President, Administrative Services</a:t>
                      </a:r>
                      <a:endParaRPr lang="en-US" sz="1800" dirty="0">
                        <a:latin typeface="+mn-lt"/>
                      </a:endParaRPr>
                    </a:p>
                  </a:txBody>
                  <a:tcPr anchor="ctr"/>
                </a:tc>
                <a:extLst>
                  <a:ext uri="{0D108BD9-81ED-4DB2-BD59-A6C34878D82A}">
                    <a16:rowId xmlns:a16="http://schemas.microsoft.com/office/drawing/2014/main" val="3068848342"/>
                  </a:ext>
                </a:extLst>
              </a:tr>
              <a:tr h="1943035">
                <a:tc>
                  <a:txBody>
                    <a:bodyPr/>
                    <a:lstStyle/>
                    <a:p>
                      <a:r>
                        <a:rPr lang="en-US" sz="1600" dirty="0"/>
                        <a:t>Plans for Inquiry Process:</a:t>
                      </a:r>
                    </a:p>
                  </a:txBody>
                  <a:tcPr anchor="ctr">
                    <a:solidFill>
                      <a:srgbClr val="006342"/>
                    </a:solidFill>
                  </a:tcPr>
                </a:tc>
                <a:tc>
                  <a:txBody>
                    <a:bodyPr/>
                    <a:lstStyle/>
                    <a:p>
                      <a:pPr marL="0" marR="0">
                        <a:spcBef>
                          <a:spcPts val="0"/>
                        </a:spcBef>
                        <a:spcAft>
                          <a:spcPts val="0"/>
                        </a:spcAft>
                      </a:pPr>
                      <a:r>
                        <a:rPr lang="en-US" sz="1600" dirty="0">
                          <a:solidFill>
                            <a:srgbClr val="000000"/>
                          </a:solidFill>
                          <a:effectLst/>
                          <a:latin typeface="+mn-lt"/>
                          <a:ea typeface="Calibri" panose="020F0502020204030204" pitchFamily="34" charset="0"/>
                        </a:rPr>
                        <a:t>Step 1: actively recruit the groups that would be most impacted by a New Building 3 and put out a call to college community for anyone else interested in participating. </a:t>
                      </a:r>
                    </a:p>
                    <a:p>
                      <a:pPr marL="0" marR="0">
                        <a:spcBef>
                          <a:spcPts val="0"/>
                        </a:spcBef>
                        <a:spcAft>
                          <a:spcPts val="0"/>
                        </a:spcAft>
                      </a:pPr>
                      <a:r>
                        <a:rPr lang="en-US" sz="1600" dirty="0">
                          <a:solidFill>
                            <a:srgbClr val="000000"/>
                          </a:solidFill>
                          <a:effectLst/>
                          <a:latin typeface="+mn-lt"/>
                          <a:ea typeface="Calibri" panose="020F0502020204030204" pitchFamily="34" charset="0"/>
                        </a:rPr>
                        <a:t>Step 2: share all of the proposed plans and feedback that have already been collected related to Building 3, such as in the Facilities Master Plan feedback process and the Bond proposal process. Also share different possible timelines for the </a:t>
                      </a:r>
                      <a:r>
                        <a:rPr lang="en-US" sz="1600" kern="1200" dirty="0">
                          <a:solidFill>
                            <a:srgbClr val="000000"/>
                          </a:solidFill>
                          <a:effectLst/>
                          <a:latin typeface="+mn-lt"/>
                          <a:ea typeface="Calibri" panose="020F0502020204030204" pitchFamily="34" charset="0"/>
                          <a:cs typeface="+mn-cs"/>
                        </a:rPr>
                        <a:t>design and construction work stages. </a:t>
                      </a:r>
                    </a:p>
                    <a:p>
                      <a:pPr marL="0" marR="0">
                        <a:spcBef>
                          <a:spcPts val="0"/>
                        </a:spcBef>
                        <a:spcAft>
                          <a:spcPts val="0"/>
                        </a:spcAft>
                      </a:pPr>
                      <a:r>
                        <a:rPr lang="en-US" sz="1600" kern="1200" dirty="0">
                          <a:solidFill>
                            <a:srgbClr val="000000"/>
                          </a:solidFill>
                          <a:effectLst/>
                          <a:latin typeface="+mn-lt"/>
                          <a:ea typeface="Calibri" panose="020F0502020204030204" pitchFamily="34" charset="0"/>
                          <a:cs typeface="+mn-cs"/>
                        </a:rPr>
                        <a:t>Step 3: consider possible performing arts centers to review or even visit to help with planning ideas. </a:t>
                      </a:r>
                    </a:p>
                    <a:p>
                      <a:pPr marL="0" marR="0">
                        <a:spcBef>
                          <a:spcPts val="0"/>
                        </a:spcBef>
                        <a:spcAft>
                          <a:spcPts val="0"/>
                        </a:spcAft>
                      </a:pPr>
                      <a:r>
                        <a:rPr lang="en-US" sz="1600" kern="1200" dirty="0">
                          <a:solidFill>
                            <a:srgbClr val="000000"/>
                          </a:solidFill>
                          <a:effectLst/>
                          <a:latin typeface="+mn-lt"/>
                          <a:ea typeface="Calibri" panose="020F0502020204030204" pitchFamily="34" charset="0"/>
                          <a:cs typeface="+mn-cs"/>
                        </a:rPr>
                        <a:t>Step 4: solicit feedback both on the preliminary plans up to this point as well as offering members a chance to share new ideas/plans for a new performing arts center. </a:t>
                      </a:r>
                    </a:p>
                  </a:txBody>
                  <a:tcPr anchor="ctr"/>
                </a:tc>
                <a:extLst>
                  <a:ext uri="{0D108BD9-81ED-4DB2-BD59-A6C34878D82A}">
                    <a16:rowId xmlns:a16="http://schemas.microsoft.com/office/drawing/2014/main" val="3045941773"/>
                  </a:ext>
                </a:extLst>
              </a:tr>
              <a:tr h="1247022">
                <a:tc>
                  <a:txBody>
                    <a:bodyPr/>
                    <a:lstStyle/>
                    <a:p>
                      <a:r>
                        <a:rPr lang="en-US" sz="1600" dirty="0"/>
                        <a:t>Desired Outcomes of Inquiry Process:</a:t>
                      </a:r>
                    </a:p>
                  </a:txBody>
                  <a:tcPr anchor="ctr">
                    <a:solidFill>
                      <a:srgbClr val="006342"/>
                    </a:solidFill>
                  </a:tcPr>
                </a:tc>
                <a:tc>
                  <a:txBody>
                    <a:bodyPr/>
                    <a:lstStyle/>
                    <a:p>
                      <a:pPr marL="342900" marR="0" indent="-342900">
                        <a:spcBef>
                          <a:spcPts val="0"/>
                        </a:spcBef>
                        <a:spcAft>
                          <a:spcPts val="0"/>
                        </a:spcAft>
                        <a:buFont typeface="+mj-lt"/>
                        <a:buAutoNum type="arabicPeriod"/>
                      </a:pPr>
                      <a:r>
                        <a:rPr lang="en-US" sz="1600" dirty="0">
                          <a:solidFill>
                            <a:srgbClr val="000000"/>
                          </a:solidFill>
                          <a:latin typeface="+mn-lt"/>
                          <a:ea typeface="Calibri" panose="020F0502020204030204" pitchFamily="34" charset="0"/>
                        </a:rPr>
                        <a:t>E</a:t>
                      </a:r>
                      <a:r>
                        <a:rPr lang="en-US" sz="1600" dirty="0">
                          <a:solidFill>
                            <a:srgbClr val="000000"/>
                          </a:solidFill>
                          <a:effectLst/>
                          <a:latin typeface="+mn-lt"/>
                          <a:ea typeface="Calibri" panose="020F0502020204030204" pitchFamily="34" charset="0"/>
                        </a:rPr>
                        <a:t>nsure that all of the programs and employees in Building 3 are aware of the plans to rebuild Building 3. </a:t>
                      </a:r>
                    </a:p>
                    <a:p>
                      <a:pPr marL="342900" marR="0" indent="-342900">
                        <a:spcBef>
                          <a:spcPts val="0"/>
                        </a:spcBef>
                        <a:spcAft>
                          <a:spcPts val="0"/>
                        </a:spcAft>
                        <a:buFont typeface="+mj-lt"/>
                        <a:buAutoNum type="arabicPeriod"/>
                      </a:pPr>
                      <a:r>
                        <a:rPr lang="en-US" sz="1600" dirty="0">
                          <a:solidFill>
                            <a:srgbClr val="000000"/>
                          </a:solidFill>
                          <a:effectLst/>
                          <a:latin typeface="+mn-lt"/>
                          <a:ea typeface="Calibri" panose="020F0502020204030204" pitchFamily="34" charset="0"/>
                        </a:rPr>
                        <a:t>Better learn about what worked in the existing Building 3 and what could be substantially improved in a new building. </a:t>
                      </a:r>
                    </a:p>
                    <a:p>
                      <a:pPr marL="342900" marR="0" indent="-342900">
                        <a:spcBef>
                          <a:spcPts val="0"/>
                        </a:spcBef>
                        <a:spcAft>
                          <a:spcPts val="0"/>
                        </a:spcAft>
                        <a:buFont typeface="+mj-lt"/>
                        <a:buAutoNum type="arabicPeriod"/>
                      </a:pPr>
                      <a:r>
                        <a:rPr lang="en-US" sz="1600" dirty="0">
                          <a:solidFill>
                            <a:srgbClr val="000000"/>
                          </a:solidFill>
                          <a:effectLst/>
                          <a:latin typeface="+mn-lt"/>
                          <a:ea typeface="Calibri" panose="020F0502020204030204" pitchFamily="34" charset="0"/>
                        </a:rPr>
                        <a:t>Ensure that all of these programs and all community members have a chance to inform plans for a new Building 3.</a:t>
                      </a:r>
                      <a:endParaRPr lang="en-US" sz="1600" dirty="0">
                        <a:effectLst/>
                        <a:latin typeface="+mn-lt"/>
                        <a:ea typeface="Calibri" panose="020F0502020204030204" pitchFamily="34" charset="0"/>
                      </a:endParaRPr>
                    </a:p>
                  </a:txBody>
                  <a:tcPr anchor="ctr"/>
                </a:tc>
                <a:extLst>
                  <a:ext uri="{0D108BD9-81ED-4DB2-BD59-A6C34878D82A}">
                    <a16:rowId xmlns:a16="http://schemas.microsoft.com/office/drawing/2014/main" val="837772537"/>
                  </a:ext>
                </a:extLst>
              </a:tr>
              <a:tr h="685646">
                <a:tc>
                  <a:txBody>
                    <a:bodyPr/>
                    <a:lstStyle/>
                    <a:p>
                      <a:r>
                        <a:rPr lang="en-US" sz="1600" dirty="0"/>
                        <a:t>Meeting Dates &amp; Times during 2026-27:</a:t>
                      </a:r>
                    </a:p>
                  </a:txBody>
                  <a:tcPr anchor="ctr">
                    <a:solidFill>
                      <a:srgbClr val="006342"/>
                    </a:solidFill>
                  </a:tcPr>
                </a:tc>
                <a:tc>
                  <a:txBody>
                    <a:bodyPr/>
                    <a:lstStyle/>
                    <a:p>
                      <a:r>
                        <a:rPr lang="en-US" sz="1600" b="1" dirty="0">
                          <a:solidFill>
                            <a:srgbClr val="FF0000"/>
                          </a:solidFill>
                          <a:latin typeface="+mn-lt"/>
                          <a:ea typeface="Calibri" panose="020F0502020204030204" pitchFamily="34" charset="0"/>
                        </a:rPr>
                        <a:t>This inquiry group is tentative – pending voter approval of the Capital Improvement Bond this November.</a:t>
                      </a:r>
                      <a:endParaRPr lang="en-US" sz="1600" b="1" kern="1200" dirty="0">
                        <a:solidFill>
                          <a:schemeClr val="dk1"/>
                        </a:solidFill>
                        <a:effectLst/>
                        <a:latin typeface="+mn-lt"/>
                        <a:ea typeface="+mn-ea"/>
                        <a:cs typeface="+mn-cs"/>
                      </a:endParaRPr>
                    </a:p>
                  </a:txBody>
                  <a:tcPr anchor="ctr"/>
                </a:tc>
                <a:extLst>
                  <a:ext uri="{0D108BD9-81ED-4DB2-BD59-A6C34878D82A}">
                    <a16:rowId xmlns:a16="http://schemas.microsoft.com/office/drawing/2014/main" val="3625011015"/>
                  </a:ext>
                </a:extLst>
              </a:tr>
            </a:tbl>
          </a:graphicData>
        </a:graphic>
      </p:graphicFrame>
      <p:sp>
        <p:nvSpPr>
          <p:cNvPr id="11" name="Title 10">
            <a:extLst>
              <a:ext uri="{FF2B5EF4-FFF2-40B4-BE49-F238E27FC236}">
                <a16:creationId xmlns:a16="http://schemas.microsoft.com/office/drawing/2014/main" id="{A6051BD0-F889-4F28-8E41-BEBE3A96D0DB}"/>
              </a:ext>
            </a:extLst>
          </p:cNvPr>
          <p:cNvSpPr>
            <a:spLocks noGrp="1"/>
          </p:cNvSpPr>
          <p:nvPr>
            <p:ph type="title" idx="4294967295"/>
          </p:nvPr>
        </p:nvSpPr>
        <p:spPr>
          <a:xfrm>
            <a:off x="1" y="0"/>
            <a:ext cx="12191999" cy="782515"/>
          </a:xfrm>
          <a:prstGeom prst="rect">
            <a:avLst/>
          </a:prstGeom>
          <a:solidFill>
            <a:srgbClr val="AEF8E1"/>
          </a:solid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uLnTx/>
                <a:uFillTx/>
                <a:latin typeface="+mn-lt"/>
                <a:ea typeface="+mn-ea"/>
                <a:cs typeface="+mn-cs"/>
              </a:rPr>
              <a:t>Inquiry Group: Performing Arts – New Building 3 (</a:t>
            </a:r>
            <a:r>
              <a:rPr kumimoji="0" lang="en-US" sz="2800" b="1" i="0" u="none" strike="noStrike" kern="1200" cap="none" spc="0" normalizeH="0" baseline="0" noProof="0" dirty="0">
                <a:ln>
                  <a:noFill/>
                </a:ln>
                <a:solidFill>
                  <a:srgbClr val="FF0000"/>
                </a:solidFill>
                <a:effectLst/>
                <a:uLnTx/>
                <a:uFillTx/>
                <a:latin typeface="+mn-lt"/>
                <a:ea typeface="+mn-ea"/>
                <a:cs typeface="+mn-cs"/>
              </a:rPr>
              <a:t>pending</a:t>
            </a:r>
            <a:r>
              <a:rPr kumimoji="0" lang="en-US" sz="2800" b="1" i="0" u="none" strike="noStrike" kern="1200" cap="none" spc="0" normalizeH="0" baseline="0" noProof="0" dirty="0">
                <a:ln>
                  <a:noFill/>
                </a:ln>
                <a:solidFill>
                  <a:schemeClr val="tx1"/>
                </a:solidFill>
                <a:effectLst/>
                <a:uLnTx/>
                <a:uFillTx/>
                <a:latin typeface="+mn-lt"/>
                <a:ea typeface="+mn-ea"/>
                <a:cs typeface="+mn-cs"/>
              </a:rPr>
              <a:t>)</a:t>
            </a:r>
          </a:p>
        </p:txBody>
      </p:sp>
      <p:pic>
        <p:nvPicPr>
          <p:cNvPr id="5122" name="Picture 2" descr="Symbols Arts Music Theater Stock Illustrations – 99 Symbols Arts Music Theater Stock Illustrations, Vectors &amp; Clipart - Dreamstime">
            <a:extLst>
              <a:ext uri="{FF2B5EF4-FFF2-40B4-BE49-F238E27FC236}">
                <a16:creationId xmlns:a16="http://schemas.microsoft.com/office/drawing/2014/main" id="{EE921DA7-5665-46A4-BDDC-42A505FA43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831" y="57150"/>
            <a:ext cx="1352969" cy="1314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8208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3">
            <a:extLst>
              <a:ext uri="{FF2B5EF4-FFF2-40B4-BE49-F238E27FC236}">
                <a16:creationId xmlns:a16="http://schemas.microsoft.com/office/drawing/2014/main" id="{A1CF312B-396C-4000-B41A-9CE8E2CCE9EF}"/>
              </a:ext>
            </a:extLst>
          </p:cNvPr>
          <p:cNvGraphicFramePr>
            <a:graphicFrameLocks noGrp="1"/>
          </p:cNvGraphicFramePr>
          <p:nvPr>
            <p:extLst>
              <p:ext uri="{D42A27DB-BD31-4B8C-83A1-F6EECF244321}">
                <p14:modId xmlns:p14="http://schemas.microsoft.com/office/powerpoint/2010/main" val="351821389"/>
              </p:ext>
            </p:extLst>
          </p:nvPr>
        </p:nvGraphicFramePr>
        <p:xfrm>
          <a:off x="1" y="782514"/>
          <a:ext cx="12191999" cy="6075486"/>
        </p:xfrm>
        <a:graphic>
          <a:graphicData uri="http://schemas.openxmlformats.org/drawingml/2006/table">
            <a:tbl>
              <a:tblPr firstRow="1" firstCol="1" bandRow="1">
                <a:tableStyleId>{2A488322-F2BA-4B5B-9748-0D474271808F}</a:tableStyleId>
              </a:tblPr>
              <a:tblGrid>
                <a:gridCol w="2441219">
                  <a:extLst>
                    <a:ext uri="{9D8B030D-6E8A-4147-A177-3AD203B41FA5}">
                      <a16:colId xmlns:a16="http://schemas.microsoft.com/office/drawing/2014/main" val="2593505221"/>
                    </a:ext>
                  </a:extLst>
                </a:gridCol>
                <a:gridCol w="9750780">
                  <a:extLst>
                    <a:ext uri="{9D8B030D-6E8A-4147-A177-3AD203B41FA5}">
                      <a16:colId xmlns:a16="http://schemas.microsoft.com/office/drawing/2014/main" val="649240037"/>
                    </a:ext>
                  </a:extLst>
                </a:gridCol>
              </a:tblGrid>
              <a:tr h="396772">
                <a:tc>
                  <a:txBody>
                    <a:bodyPr/>
                    <a:lstStyle/>
                    <a:p>
                      <a:endParaRPr lang="en-US" sz="1600" dirty="0"/>
                    </a:p>
                  </a:txBody>
                  <a:tcPr anchor="c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ea typeface="Calibri" panose="020F0502020204030204" pitchFamily="34" charset="0"/>
                        </a:rPr>
                        <a:t>INFORMATION FOR ACCESSIBILITY</a:t>
                      </a:r>
                      <a:r>
                        <a:rPr lang="en-US" sz="1600" baseline="0" dirty="0">
                          <a:solidFill>
                            <a:schemeClr val="bg1"/>
                          </a:solidFill>
                          <a:latin typeface="Calibri" panose="020F0502020204030204" pitchFamily="34" charset="0"/>
                          <a:ea typeface="Calibri" panose="020F0502020204030204" pitchFamily="34" charset="0"/>
                        </a:rPr>
                        <a:t> INQUIRY GROUP</a:t>
                      </a:r>
                      <a:endParaRPr lang="en-US" sz="1600" dirty="0">
                        <a:solidFill>
                          <a:schemeClr val="bg1"/>
                        </a:solidFill>
                        <a:latin typeface="Calibri" panose="020F0502020204030204" pitchFamily="34" charset="0"/>
                        <a:ea typeface="Calibri" panose="020F0502020204030204" pitchFamily="34" charset="0"/>
                      </a:endParaRPr>
                    </a:p>
                  </a:txBody>
                  <a:tcPr anchor="ctr">
                    <a:solidFill>
                      <a:schemeClr val="tx1"/>
                    </a:solidFill>
                  </a:tcPr>
                </a:tc>
                <a:extLst>
                  <a:ext uri="{0D108BD9-81ED-4DB2-BD59-A6C34878D82A}">
                    <a16:rowId xmlns:a16="http://schemas.microsoft.com/office/drawing/2014/main" val="1583554210"/>
                  </a:ext>
                </a:extLst>
              </a:tr>
              <a:tr h="1201100">
                <a:tc>
                  <a:txBody>
                    <a:bodyPr/>
                    <a:lstStyle/>
                    <a:p>
                      <a:r>
                        <a:rPr lang="en-US" sz="1600" dirty="0"/>
                        <a:t>Description of Inquiry Group</a:t>
                      </a:r>
                    </a:p>
                  </a:txBody>
                  <a:tcPr anchor="b">
                    <a:solidFill>
                      <a:srgbClr val="00634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rPr>
                        <a:t>This inquiry group examines how our career education programs align with regional economic realities and needs. We plan to focus on developing flexible, modular Career Technical Education (CTE) programs and career pathways that directly connect students to family-supporting, regional living wages.</a:t>
                      </a:r>
                      <a:endParaRPr lang="en-US" sz="1600" b="0" dirty="0">
                        <a:effectLst/>
                      </a:endParaRPr>
                    </a:p>
                  </a:txBody>
                  <a:tcPr anchor="ctr"/>
                </a:tc>
                <a:extLst>
                  <a:ext uri="{0D108BD9-81ED-4DB2-BD59-A6C34878D82A}">
                    <a16:rowId xmlns:a16="http://schemas.microsoft.com/office/drawing/2014/main" val="2706909251"/>
                  </a:ext>
                </a:extLst>
              </a:tr>
              <a:tr h="1229486">
                <a:tc>
                  <a:txBody>
                    <a:bodyPr/>
                    <a:lstStyle/>
                    <a:p>
                      <a:r>
                        <a:rPr lang="en-US" sz="1600" dirty="0"/>
                        <a:t>Inquiry Group Leads:</a:t>
                      </a:r>
                    </a:p>
                  </a:txBody>
                  <a:tcPr anchor="ctr">
                    <a:solidFill>
                      <a:srgbClr val="00634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rPr>
                        <a:t>Alex Kramer, Dean of Business, Design and Workforce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rPr>
                        <a:t>Karen Engel, Dean of Planning, Research, and Institutional Effectiveness</a:t>
                      </a:r>
                    </a:p>
                  </a:txBody>
                  <a:tcPr anchor="ctr"/>
                </a:tc>
                <a:extLst>
                  <a:ext uri="{0D108BD9-81ED-4DB2-BD59-A6C34878D82A}">
                    <a16:rowId xmlns:a16="http://schemas.microsoft.com/office/drawing/2014/main" val="3068848342"/>
                  </a:ext>
                </a:extLst>
              </a:tr>
              <a:tr h="1081653">
                <a:tc>
                  <a:txBody>
                    <a:bodyPr/>
                    <a:lstStyle/>
                    <a:p>
                      <a:r>
                        <a:rPr lang="en-US" sz="1600" dirty="0"/>
                        <a:t>Plans for Inquiry Process:</a:t>
                      </a:r>
                    </a:p>
                  </a:txBody>
                  <a:tcPr anchor="ctr">
                    <a:solidFill>
                      <a:srgbClr val="00634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0000"/>
                          </a:solidFill>
                        </a:rPr>
                        <a:t>Our inquiry process will center on active dialogue with internal campus groups, regional industry partners, and community members. Through collaborative sessions, we will analyze local labor market data and gather cross-sector perspectives to design scalable, career-aligned instructional models for implementation.</a:t>
                      </a:r>
                    </a:p>
                  </a:txBody>
                  <a:tcPr anchor="ctr"/>
                </a:tc>
                <a:extLst>
                  <a:ext uri="{0D108BD9-81ED-4DB2-BD59-A6C34878D82A}">
                    <a16:rowId xmlns:a16="http://schemas.microsoft.com/office/drawing/2014/main" val="3045941773"/>
                  </a:ext>
                </a:extLst>
              </a:tr>
              <a:tr h="1287099">
                <a:tc>
                  <a:txBody>
                    <a:bodyPr/>
                    <a:lstStyle/>
                    <a:p>
                      <a:r>
                        <a:rPr lang="en-US" sz="1600" dirty="0"/>
                        <a:t>Desired Outcomes of Inquiry Process:</a:t>
                      </a:r>
                    </a:p>
                  </a:txBody>
                  <a:tcPr anchor="ctr">
                    <a:solidFill>
                      <a:srgbClr val="006342"/>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tab pos="457200" algn="l"/>
                        </a:tabLst>
                        <a:defRPr/>
                      </a:pPr>
                      <a:r>
                        <a:rPr lang="en-US" sz="1600" b="0" i="0" u="none" strike="noStrike" dirty="0">
                          <a:solidFill>
                            <a:srgbClr val="000000"/>
                          </a:solidFill>
                          <a:effectLst/>
                        </a:rPr>
                        <a:t>We would like to develop a set of implementable, high-impact program models that connect modular career education training directly to regional living-wage jobs. This includes a clear strategy co-designed with Financial Aid, Counseling, Outreach, and others to streamline student entry, retention, and funding, as well as actionable recommendations for college leadership.</a:t>
                      </a:r>
                      <a:endParaRPr lang="en-US" sz="1600" dirty="0">
                        <a:solidFill>
                          <a:schemeClr val="tx1"/>
                        </a:solidFill>
                        <a:ea typeface="Calibri" panose="020F0502020204030204" pitchFamily="34" charset="0"/>
                      </a:endParaRPr>
                    </a:p>
                  </a:txBody>
                  <a:tcPr anchor="ctr"/>
                </a:tc>
                <a:extLst>
                  <a:ext uri="{0D108BD9-81ED-4DB2-BD59-A6C34878D82A}">
                    <a16:rowId xmlns:a16="http://schemas.microsoft.com/office/drawing/2014/main" val="837772537"/>
                  </a:ext>
                </a:extLst>
              </a:tr>
              <a:tr h="879376">
                <a:tc>
                  <a:txBody>
                    <a:bodyPr/>
                    <a:lstStyle/>
                    <a:p>
                      <a:r>
                        <a:rPr lang="en-US" sz="1600" dirty="0"/>
                        <a:t>Meeting Dates &amp; Times during 2026-27:</a:t>
                      </a:r>
                    </a:p>
                  </a:txBody>
                  <a:tcPr anchor="ctr">
                    <a:solidFill>
                      <a:srgbClr val="006342"/>
                    </a:solidFill>
                  </a:tcPr>
                </a:tc>
                <a:tc>
                  <a:txBody>
                    <a:bodyPr/>
                    <a:lstStyle/>
                    <a:p>
                      <a:r>
                        <a:rPr lang="en-US" sz="1600" kern="1200" dirty="0">
                          <a:solidFill>
                            <a:schemeClr val="dk1"/>
                          </a:solidFill>
                          <a:effectLst/>
                          <a:latin typeface="+mn-lt"/>
                          <a:ea typeface="+mn-ea"/>
                          <a:cs typeface="+mn-cs"/>
                        </a:rPr>
                        <a:t>Monthly - TBD</a:t>
                      </a:r>
                    </a:p>
                  </a:txBody>
                  <a:tcPr anchor="ctr"/>
                </a:tc>
                <a:extLst>
                  <a:ext uri="{0D108BD9-81ED-4DB2-BD59-A6C34878D82A}">
                    <a16:rowId xmlns:a16="http://schemas.microsoft.com/office/drawing/2014/main" val="3625011015"/>
                  </a:ext>
                </a:extLst>
              </a:tr>
            </a:tbl>
          </a:graphicData>
        </a:graphic>
      </p:graphicFrame>
      <p:sp>
        <p:nvSpPr>
          <p:cNvPr id="11" name="Title 10">
            <a:extLst>
              <a:ext uri="{FF2B5EF4-FFF2-40B4-BE49-F238E27FC236}">
                <a16:creationId xmlns:a16="http://schemas.microsoft.com/office/drawing/2014/main" id="{A6051BD0-F889-4F28-8E41-BEBE3A96D0DB}"/>
              </a:ext>
            </a:extLst>
          </p:cNvPr>
          <p:cNvSpPr>
            <a:spLocks noGrp="1"/>
          </p:cNvSpPr>
          <p:nvPr>
            <p:ph type="title" idx="4294967295"/>
          </p:nvPr>
        </p:nvSpPr>
        <p:spPr>
          <a:xfrm>
            <a:off x="1" y="0"/>
            <a:ext cx="12191999" cy="782515"/>
          </a:xfrm>
          <a:prstGeom prst="rect">
            <a:avLst/>
          </a:prstGeom>
          <a:solidFill>
            <a:srgbClr val="E15980"/>
          </a:solid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mn-lt"/>
                <a:ea typeface="+mn-ea"/>
                <a:cs typeface="+mn-cs"/>
              </a:rPr>
              <a:t>Inquiry Group: Regional Workforce Alignment</a:t>
            </a:r>
          </a:p>
        </p:txBody>
      </p:sp>
      <p:pic>
        <p:nvPicPr>
          <p:cNvPr id="6146" name="Picture 2" descr="Find Jobs On Newspaper Icon SVG Vector &amp; PNG Free Download | UXWing">
            <a:extLst>
              <a:ext uri="{FF2B5EF4-FFF2-40B4-BE49-F238E27FC236}">
                <a16:creationId xmlns:a16="http://schemas.microsoft.com/office/drawing/2014/main" id="{C11501A9-47D5-4C68-999E-751EB5C616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0525" y="92837"/>
            <a:ext cx="1369428" cy="1379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1761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3">
            <a:extLst>
              <a:ext uri="{FF2B5EF4-FFF2-40B4-BE49-F238E27FC236}">
                <a16:creationId xmlns:a16="http://schemas.microsoft.com/office/drawing/2014/main" id="{A1CF312B-396C-4000-B41A-9CE8E2CCE9EF}"/>
              </a:ext>
            </a:extLst>
          </p:cNvPr>
          <p:cNvGraphicFramePr>
            <a:graphicFrameLocks noGrp="1"/>
          </p:cNvGraphicFramePr>
          <p:nvPr>
            <p:extLst>
              <p:ext uri="{D42A27DB-BD31-4B8C-83A1-F6EECF244321}">
                <p14:modId xmlns:p14="http://schemas.microsoft.com/office/powerpoint/2010/main" val="3546118966"/>
              </p:ext>
            </p:extLst>
          </p:nvPr>
        </p:nvGraphicFramePr>
        <p:xfrm>
          <a:off x="1" y="782515"/>
          <a:ext cx="12191999" cy="6075485"/>
        </p:xfrm>
        <a:graphic>
          <a:graphicData uri="http://schemas.openxmlformats.org/drawingml/2006/table">
            <a:tbl>
              <a:tblPr firstRow="1" firstCol="1" bandRow="1">
                <a:tableStyleId>{2A488322-F2BA-4B5B-9748-0D474271808F}</a:tableStyleId>
              </a:tblPr>
              <a:tblGrid>
                <a:gridCol w="2441219">
                  <a:extLst>
                    <a:ext uri="{9D8B030D-6E8A-4147-A177-3AD203B41FA5}">
                      <a16:colId xmlns:a16="http://schemas.microsoft.com/office/drawing/2014/main" val="2593505221"/>
                    </a:ext>
                  </a:extLst>
                </a:gridCol>
                <a:gridCol w="9750780">
                  <a:extLst>
                    <a:ext uri="{9D8B030D-6E8A-4147-A177-3AD203B41FA5}">
                      <a16:colId xmlns:a16="http://schemas.microsoft.com/office/drawing/2014/main" val="649240037"/>
                    </a:ext>
                  </a:extLst>
                </a:gridCol>
              </a:tblGrid>
              <a:tr h="367780">
                <a:tc>
                  <a:txBody>
                    <a:bodyPr/>
                    <a:lstStyle/>
                    <a:p>
                      <a:endParaRPr lang="en-US" sz="1600" dirty="0"/>
                    </a:p>
                  </a:txBody>
                  <a:tcPr anchor="c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ea typeface="Calibri" panose="020F0502020204030204" pitchFamily="34" charset="0"/>
                        </a:rPr>
                        <a:t>INFORMATION FOR ACCESSIBILITY</a:t>
                      </a:r>
                      <a:r>
                        <a:rPr lang="en-US" sz="1600" baseline="0" dirty="0">
                          <a:solidFill>
                            <a:schemeClr val="bg1"/>
                          </a:solidFill>
                          <a:latin typeface="Calibri" panose="020F0502020204030204" pitchFamily="34" charset="0"/>
                          <a:ea typeface="Calibri" panose="020F0502020204030204" pitchFamily="34" charset="0"/>
                        </a:rPr>
                        <a:t> INQUIRY GROUP</a:t>
                      </a:r>
                      <a:endParaRPr lang="en-US" sz="1600" dirty="0">
                        <a:solidFill>
                          <a:schemeClr val="bg1"/>
                        </a:solidFill>
                        <a:latin typeface="Calibri" panose="020F0502020204030204" pitchFamily="34" charset="0"/>
                        <a:ea typeface="Calibri" panose="020F0502020204030204" pitchFamily="34" charset="0"/>
                      </a:endParaRPr>
                    </a:p>
                  </a:txBody>
                  <a:tcPr anchor="ctr">
                    <a:solidFill>
                      <a:schemeClr val="tx1"/>
                    </a:solidFill>
                  </a:tcPr>
                </a:tc>
                <a:extLst>
                  <a:ext uri="{0D108BD9-81ED-4DB2-BD59-A6C34878D82A}">
                    <a16:rowId xmlns:a16="http://schemas.microsoft.com/office/drawing/2014/main" val="1008661814"/>
                  </a:ext>
                </a:extLst>
              </a:tr>
              <a:tr h="1096527">
                <a:tc>
                  <a:txBody>
                    <a:bodyPr/>
                    <a:lstStyle/>
                    <a:p>
                      <a:r>
                        <a:rPr lang="en-US" sz="1600" dirty="0"/>
                        <a:t>Description of Inquiry Group</a:t>
                      </a:r>
                    </a:p>
                  </a:txBody>
                  <a:tcPr anchor="b">
                    <a:solidFill>
                      <a:srgbClr val="00634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rPr>
                        <a:t>This inquiry group examines how</a:t>
                      </a:r>
                      <a:r>
                        <a:rPr lang="en-US" sz="1600" dirty="0">
                          <a:solidFill>
                            <a:srgbClr val="000000"/>
                          </a:solidFill>
                          <a:latin typeface="Calibri" panose="020F0502020204030204" pitchFamily="34" charset="0"/>
                        </a:rPr>
                        <a:t> we know whether students are satisfied with their experience at Ca</a:t>
                      </a:r>
                      <a:r>
                        <a:rPr lang="en-US" sz="1600" dirty="0">
                          <a:effectLst/>
                          <a:latin typeface="Calibri" panose="020F0502020204030204" pitchFamily="34" charset="0"/>
                          <a:ea typeface="Calibri" panose="020F0502020204030204" pitchFamily="34" charset="0"/>
                        </a:rPr>
                        <a:t>ñ</a:t>
                      </a:r>
                      <a:r>
                        <a:rPr lang="en-US" sz="1600" dirty="0">
                          <a:solidFill>
                            <a:srgbClr val="000000"/>
                          </a:solidFill>
                          <a:latin typeface="Calibri" panose="020F0502020204030204" pitchFamily="34" charset="0"/>
                        </a:rPr>
                        <a:t>ada</a:t>
                      </a:r>
                      <a:endParaRPr lang="en-US" sz="1600" dirty="0"/>
                    </a:p>
                  </a:txBody>
                  <a:tcPr anchor="ctr"/>
                </a:tc>
                <a:extLst>
                  <a:ext uri="{0D108BD9-81ED-4DB2-BD59-A6C34878D82A}">
                    <a16:rowId xmlns:a16="http://schemas.microsoft.com/office/drawing/2014/main" val="2706909251"/>
                  </a:ext>
                </a:extLst>
              </a:tr>
              <a:tr h="828021">
                <a:tc>
                  <a:txBody>
                    <a:bodyPr/>
                    <a:lstStyle/>
                    <a:p>
                      <a:r>
                        <a:rPr lang="en-US" sz="1600" dirty="0"/>
                        <a:t>Inquiry Group Leads:</a:t>
                      </a:r>
                    </a:p>
                  </a:txBody>
                  <a:tcPr anchor="ctr">
                    <a:solidFill>
                      <a:srgbClr val="00634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rPr>
                        <a:t>Chialin Hsieh, Vice President of Instruction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rPr>
                        <a:t>Ameer Thompson, Dean of Science &amp; Technology</a:t>
                      </a:r>
                    </a:p>
                  </a:txBody>
                  <a:tcPr anchor="ctr"/>
                </a:tc>
                <a:extLst>
                  <a:ext uri="{0D108BD9-81ED-4DB2-BD59-A6C34878D82A}">
                    <a16:rowId xmlns:a16="http://schemas.microsoft.com/office/drawing/2014/main" val="3068848342"/>
                  </a:ext>
                </a:extLst>
              </a:tr>
              <a:tr h="1575126">
                <a:tc>
                  <a:txBody>
                    <a:bodyPr/>
                    <a:lstStyle/>
                    <a:p>
                      <a:r>
                        <a:rPr lang="en-US" sz="1600" dirty="0"/>
                        <a:t>Plans for Inquiry Process:</a:t>
                      </a:r>
                    </a:p>
                  </a:txBody>
                  <a:tcPr anchor="ctr">
                    <a:solidFill>
                      <a:srgbClr val="006342"/>
                    </a:solidFill>
                  </a:tcPr>
                </a:tc>
                <a:tc>
                  <a:txBody>
                    <a:bodyPr/>
                    <a:lstStyle/>
                    <a:p>
                      <a:pPr marL="342900" marR="0" lvl="0" indent="-342900">
                        <a:spcBef>
                          <a:spcPts val="0"/>
                        </a:spcBef>
                        <a:spcAft>
                          <a:spcPts val="0"/>
                        </a:spcAft>
                        <a:buFont typeface="+mj-lt"/>
                        <a:buAutoNum type="arabicPeriod"/>
                        <a:tabLst>
                          <a:tab pos="457200" algn="l"/>
                        </a:tabLst>
                      </a:pPr>
                      <a:r>
                        <a:rPr lang="en-US" sz="1600" dirty="0">
                          <a:solidFill>
                            <a:schemeClr val="tx1"/>
                          </a:solidFill>
                          <a:effectLst/>
                          <a:latin typeface="Calibri" panose="020F0502020204030204" pitchFamily="34" charset="0"/>
                          <a:ea typeface="Times New Roman" panose="02020603050405020304" pitchFamily="18" charset="0"/>
                        </a:rPr>
                        <a:t>Literature Review-Help refine and contextualize our local inquiry into what happens to students from entry to post-graduation?</a:t>
                      </a:r>
                      <a:endParaRPr lang="en-US" sz="1600" dirty="0">
                        <a:solidFill>
                          <a:schemeClr val="tx1"/>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tabLst>
                          <a:tab pos="457200" algn="l"/>
                        </a:tabLst>
                      </a:pPr>
                      <a:r>
                        <a:rPr lang="en-US" sz="1600" dirty="0">
                          <a:solidFill>
                            <a:schemeClr val="tx1"/>
                          </a:solidFill>
                          <a:effectLst/>
                          <a:latin typeface="Calibri" panose="020F0502020204030204" pitchFamily="34" charset="0"/>
                          <a:ea typeface="Times New Roman" panose="02020603050405020304" pitchFamily="18" charset="0"/>
                        </a:rPr>
                        <a:t>Gather data—completion rates, transfer outcomes, post-graduation outcomes, alumni feedback.</a:t>
                      </a:r>
                      <a:endParaRPr lang="en-US" sz="1600" dirty="0">
                        <a:solidFill>
                          <a:schemeClr val="tx1"/>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tabLst>
                          <a:tab pos="457200" algn="l"/>
                        </a:tabLst>
                      </a:pPr>
                      <a:r>
                        <a:rPr lang="en-US" sz="1600" dirty="0">
                          <a:solidFill>
                            <a:schemeClr val="tx1"/>
                          </a:solidFill>
                          <a:effectLst/>
                          <a:latin typeface="Calibri" panose="020F0502020204030204" pitchFamily="34" charset="0"/>
                          <a:ea typeface="Times New Roman" panose="02020603050405020304" pitchFamily="18" charset="0"/>
                        </a:rPr>
                        <a:t>Analyze trends—identify barriers or successful patterns. </a:t>
                      </a:r>
                      <a:r>
                        <a:rPr lang="en-US" sz="1600" dirty="0">
                          <a:solidFill>
                            <a:srgbClr val="FF0000"/>
                          </a:solidFill>
                          <a:effectLst/>
                          <a:latin typeface="Calibri" panose="020F0502020204030204" pitchFamily="34" charset="0"/>
                          <a:ea typeface="Times New Roman" panose="02020603050405020304" pitchFamily="18" charset="0"/>
                        </a:rPr>
                        <a:t>Consider students’ sense </a:t>
                      </a:r>
                      <a:r>
                        <a:rPr lang="en-US" sz="1600">
                          <a:solidFill>
                            <a:srgbClr val="FF0000"/>
                          </a:solidFill>
                          <a:effectLst/>
                          <a:latin typeface="Calibri" panose="020F0502020204030204" pitchFamily="34" charset="0"/>
                          <a:ea typeface="Times New Roman" panose="02020603050405020304" pitchFamily="18" charset="0"/>
                        </a:rPr>
                        <a:t>of belonging.</a:t>
                      </a:r>
                      <a:endParaRPr lang="en-US" sz="1600" dirty="0">
                        <a:solidFill>
                          <a:schemeClr val="tx1"/>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tabLst>
                          <a:tab pos="457200" algn="l"/>
                        </a:tabLst>
                      </a:pPr>
                      <a:r>
                        <a:rPr lang="en-US" sz="1600" dirty="0">
                          <a:solidFill>
                            <a:schemeClr val="tx1"/>
                          </a:solidFill>
                          <a:effectLst/>
                          <a:latin typeface="Calibri" panose="020F0502020204030204" pitchFamily="34" charset="0"/>
                          <a:ea typeface="Times New Roman" panose="02020603050405020304" pitchFamily="18" charset="0"/>
                        </a:rPr>
                        <a:t>Hold discussions to make sense of findings.</a:t>
                      </a:r>
                      <a:endParaRPr lang="en-US" sz="1600" dirty="0">
                        <a:solidFill>
                          <a:schemeClr val="tx1"/>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tabLst>
                          <a:tab pos="457200" algn="l"/>
                        </a:tabLst>
                      </a:pPr>
                      <a:r>
                        <a:rPr lang="en-US" sz="1600" dirty="0">
                          <a:solidFill>
                            <a:schemeClr val="tx1"/>
                          </a:solidFill>
                          <a:effectLst/>
                          <a:latin typeface="Calibri" panose="020F0502020204030204" pitchFamily="34" charset="0"/>
                          <a:ea typeface="Times New Roman" panose="02020603050405020304" pitchFamily="18" charset="0"/>
                        </a:rPr>
                        <a:t>Produce clear recommendations—whether it’s improving </a:t>
                      </a:r>
                      <a:endParaRPr lang="en-US" sz="1600" dirty="0">
                        <a:solidFill>
                          <a:srgbClr val="000000"/>
                        </a:solidFill>
                      </a:endParaRPr>
                    </a:p>
                  </a:txBody>
                  <a:tcPr anchor="ctr"/>
                </a:tc>
                <a:extLst>
                  <a:ext uri="{0D108BD9-81ED-4DB2-BD59-A6C34878D82A}">
                    <a16:rowId xmlns:a16="http://schemas.microsoft.com/office/drawing/2014/main" val="3045941773"/>
                  </a:ext>
                </a:extLst>
              </a:tr>
              <a:tr h="1311787">
                <a:tc>
                  <a:txBody>
                    <a:bodyPr/>
                    <a:lstStyle/>
                    <a:p>
                      <a:r>
                        <a:rPr lang="en-US" sz="1600" dirty="0"/>
                        <a:t>Desired Outcomes of Inquiry Process:</a:t>
                      </a:r>
                    </a:p>
                  </a:txBody>
                  <a:tcPr anchor="ctr">
                    <a:solidFill>
                      <a:srgbClr val="006342"/>
                    </a:solidFill>
                  </a:tcPr>
                </a:tc>
                <a:tc>
                  <a:txBody>
                    <a:bodyPr/>
                    <a:lstStyle/>
                    <a:p>
                      <a:pPr marL="342900" marR="0" lvl="0" indent="-342900">
                        <a:spcBef>
                          <a:spcPts val="0"/>
                        </a:spcBef>
                        <a:spcAft>
                          <a:spcPts val="0"/>
                        </a:spcAft>
                        <a:buFont typeface="+mj-lt"/>
                        <a:buAutoNum type="arabicPeriod"/>
                        <a:tabLst>
                          <a:tab pos="457200" algn="l"/>
                        </a:tabLst>
                      </a:pPr>
                      <a:r>
                        <a:rPr lang="en-US" sz="1600" dirty="0">
                          <a:solidFill>
                            <a:schemeClr val="tx1"/>
                          </a:solidFill>
                          <a:effectLst/>
                          <a:latin typeface="Calibri" panose="020F0502020204030204" pitchFamily="34" charset="0"/>
                          <a:ea typeface="Times New Roman" panose="02020603050405020304" pitchFamily="18" charset="0"/>
                        </a:rPr>
                        <a:t>Identified gaps in course access and a plan to address them</a:t>
                      </a:r>
                      <a:endParaRPr lang="en-US" sz="1600" dirty="0">
                        <a:solidFill>
                          <a:schemeClr val="tx1"/>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tabLst>
                          <a:tab pos="457200" algn="l"/>
                        </a:tabLst>
                      </a:pPr>
                      <a:r>
                        <a:rPr lang="en-US" sz="1600" dirty="0">
                          <a:solidFill>
                            <a:schemeClr val="tx1"/>
                          </a:solidFill>
                          <a:effectLst/>
                          <a:latin typeface="Calibri" panose="020F0502020204030204" pitchFamily="34" charset="0"/>
                          <a:ea typeface="Times New Roman" panose="02020603050405020304" pitchFamily="18" charset="0"/>
                        </a:rPr>
                        <a:t>Clear data on student transfer and employment outcomes</a:t>
                      </a:r>
                      <a:endParaRPr lang="en-US" sz="1600" dirty="0">
                        <a:solidFill>
                          <a:schemeClr val="tx1"/>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tabLst>
                          <a:tab pos="457200" algn="l"/>
                        </a:tabLst>
                      </a:pPr>
                      <a:r>
                        <a:rPr lang="en-US" sz="1600" dirty="0">
                          <a:solidFill>
                            <a:schemeClr val="tx1"/>
                          </a:solidFill>
                          <a:effectLst/>
                          <a:latin typeface="Calibri" panose="020F0502020204030204" pitchFamily="34" charset="0"/>
                          <a:ea typeface="Times New Roman" panose="02020603050405020304" pitchFamily="18" charset="0"/>
                        </a:rPr>
                        <a:t>Recommendations (to strengthen advising, career partnerships, or transfer pathways)</a:t>
                      </a:r>
                      <a:endParaRPr lang="en-US" sz="1600" dirty="0">
                        <a:solidFill>
                          <a:schemeClr val="tx1"/>
                        </a:solidFill>
                        <a:effectLst/>
                        <a:latin typeface="Calibri" panose="020F0502020204030204" pitchFamily="34" charset="0"/>
                        <a:ea typeface="Calibri" panose="020F0502020204030204" pitchFamily="34" charset="0"/>
                      </a:endParaRPr>
                    </a:p>
                    <a:p>
                      <a:pPr marL="342900" marR="0" lvl="0" indent="-342900">
                        <a:spcBef>
                          <a:spcPts val="0"/>
                        </a:spcBef>
                        <a:spcAft>
                          <a:spcPts val="0"/>
                        </a:spcAft>
                        <a:buFont typeface="+mj-lt"/>
                        <a:buAutoNum type="arabicPeriod"/>
                        <a:tabLst>
                          <a:tab pos="457200" algn="l"/>
                        </a:tabLst>
                      </a:pPr>
                      <a:r>
                        <a:rPr lang="en-US" sz="1600" dirty="0">
                          <a:solidFill>
                            <a:schemeClr val="tx1"/>
                          </a:solidFill>
                          <a:effectLst/>
                          <a:latin typeface="Calibri" panose="020F0502020204030204" pitchFamily="34" charset="0"/>
                          <a:ea typeface="Times New Roman" panose="02020603050405020304" pitchFamily="18" charset="0"/>
                        </a:rPr>
                        <a:t>A timeline to monitor progress in student outcomes.</a:t>
                      </a:r>
                      <a:endParaRPr lang="en-US" sz="1600" dirty="0">
                        <a:solidFill>
                          <a:schemeClr val="tx1"/>
                        </a:solidFill>
                        <a:effectLst/>
                        <a:latin typeface="Calibri" panose="020F0502020204030204" pitchFamily="34" charset="0"/>
                        <a:ea typeface="Calibri" panose="020F0502020204030204" pitchFamily="34" charset="0"/>
                      </a:endParaRPr>
                    </a:p>
                  </a:txBody>
                  <a:tcPr anchor="ctr"/>
                </a:tc>
                <a:extLst>
                  <a:ext uri="{0D108BD9-81ED-4DB2-BD59-A6C34878D82A}">
                    <a16:rowId xmlns:a16="http://schemas.microsoft.com/office/drawing/2014/main" val="837772537"/>
                  </a:ext>
                </a:extLst>
              </a:tr>
              <a:tr h="896244">
                <a:tc>
                  <a:txBody>
                    <a:bodyPr/>
                    <a:lstStyle/>
                    <a:p>
                      <a:r>
                        <a:rPr lang="en-US" sz="1600" dirty="0"/>
                        <a:t>Meeting Dates &amp; Times during 2026-27:</a:t>
                      </a:r>
                    </a:p>
                  </a:txBody>
                  <a:tcPr anchor="ctr">
                    <a:solidFill>
                      <a:srgbClr val="006342"/>
                    </a:solidFill>
                  </a:tcPr>
                </a:tc>
                <a:tc>
                  <a:txBody>
                    <a:bodyPr/>
                    <a:lstStyle/>
                    <a:p>
                      <a:pPr rtl="0">
                        <a:spcBef>
                          <a:spcPts val="0"/>
                        </a:spcBef>
                        <a:spcAft>
                          <a:spcPts val="0"/>
                        </a:spcAft>
                      </a:pPr>
                      <a:r>
                        <a:rPr lang="en-US" sz="1600" b="0" i="0" u="none" strike="noStrike" dirty="0">
                          <a:solidFill>
                            <a:srgbClr val="000000"/>
                          </a:solidFill>
                          <a:effectLst/>
                        </a:rPr>
                        <a:t>This grou</a:t>
                      </a:r>
                      <a:r>
                        <a:rPr lang="en-US" sz="1600" dirty="0">
                          <a:solidFill>
                            <a:srgbClr val="000000"/>
                          </a:solidFill>
                        </a:rPr>
                        <a:t>p will meet during the Instructional Planning Council (IPC) meeting times. Those times and agendas are posted on the IPC website </a:t>
                      </a:r>
                      <a:r>
                        <a:rPr lang="en-US" sz="1600" dirty="0">
                          <a:solidFill>
                            <a:srgbClr val="000000"/>
                          </a:solidFill>
                          <a:hlinkClick r:id="rId2"/>
                        </a:rPr>
                        <a:t>here</a:t>
                      </a:r>
                      <a:r>
                        <a:rPr lang="en-US" sz="1600" dirty="0">
                          <a:solidFill>
                            <a:srgbClr val="000000"/>
                          </a:solidFill>
                        </a:rPr>
                        <a:t>.</a:t>
                      </a:r>
                      <a:endParaRPr lang="en-US" sz="1600" b="0" dirty="0">
                        <a:effectLst/>
                      </a:endParaRPr>
                    </a:p>
                  </a:txBody>
                  <a:tcPr anchor="ctr"/>
                </a:tc>
                <a:extLst>
                  <a:ext uri="{0D108BD9-81ED-4DB2-BD59-A6C34878D82A}">
                    <a16:rowId xmlns:a16="http://schemas.microsoft.com/office/drawing/2014/main" val="3625011015"/>
                  </a:ext>
                </a:extLst>
              </a:tr>
            </a:tbl>
          </a:graphicData>
        </a:graphic>
      </p:graphicFrame>
      <p:sp>
        <p:nvSpPr>
          <p:cNvPr id="11" name="Title 10">
            <a:extLst>
              <a:ext uri="{FF2B5EF4-FFF2-40B4-BE49-F238E27FC236}">
                <a16:creationId xmlns:a16="http://schemas.microsoft.com/office/drawing/2014/main" id="{A6051BD0-F889-4F28-8E41-BEBE3A96D0DB}"/>
              </a:ext>
            </a:extLst>
          </p:cNvPr>
          <p:cNvSpPr>
            <a:spLocks noGrp="1"/>
          </p:cNvSpPr>
          <p:nvPr>
            <p:ph type="title" idx="4294967295"/>
          </p:nvPr>
        </p:nvSpPr>
        <p:spPr>
          <a:xfrm>
            <a:off x="1" y="0"/>
            <a:ext cx="12191999" cy="782515"/>
          </a:xfrm>
          <a:prstGeom prst="rect">
            <a:avLst/>
          </a:prstGeom>
          <a:solidFill>
            <a:srgbClr val="FEE7A8"/>
          </a:solid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mn-lt"/>
                <a:ea typeface="+mn-ea"/>
                <a:cs typeface="+mn-cs"/>
              </a:rPr>
              <a:t>Inquiry Group: Student Educational Journey &amp; Opportunity</a:t>
            </a:r>
          </a:p>
        </p:txBody>
      </p:sp>
      <p:pic>
        <p:nvPicPr>
          <p:cNvPr id="7170" name="Picture 2" descr="Education Icon Vector Illustartion. College Cap or Graduate Hat Symbol. Student Degree Sign Stock Illustration - Illustration of graduation, science: 245995320">
            <a:extLst>
              <a:ext uri="{FF2B5EF4-FFF2-40B4-BE49-F238E27FC236}">
                <a16:creationId xmlns:a16="http://schemas.microsoft.com/office/drawing/2014/main" id="{91BCCA73-1CDD-4C88-A89B-2CB0CE4A7FB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945" t="13232" r="12783" b="12222"/>
          <a:stretch/>
        </p:blipFill>
        <p:spPr bwMode="auto">
          <a:xfrm>
            <a:off x="301318" y="106240"/>
            <a:ext cx="1682438" cy="1352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537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3">
            <a:extLst>
              <a:ext uri="{FF2B5EF4-FFF2-40B4-BE49-F238E27FC236}">
                <a16:creationId xmlns:a16="http://schemas.microsoft.com/office/drawing/2014/main" id="{A1CF312B-396C-4000-B41A-9CE8E2CCE9EF}"/>
              </a:ext>
            </a:extLst>
          </p:cNvPr>
          <p:cNvGraphicFramePr>
            <a:graphicFrameLocks noGrp="1"/>
          </p:cNvGraphicFramePr>
          <p:nvPr>
            <p:extLst>
              <p:ext uri="{D42A27DB-BD31-4B8C-83A1-F6EECF244321}">
                <p14:modId xmlns:p14="http://schemas.microsoft.com/office/powerpoint/2010/main" val="1034574563"/>
              </p:ext>
            </p:extLst>
          </p:nvPr>
        </p:nvGraphicFramePr>
        <p:xfrm>
          <a:off x="1" y="782514"/>
          <a:ext cx="12191999" cy="6070211"/>
        </p:xfrm>
        <a:graphic>
          <a:graphicData uri="http://schemas.openxmlformats.org/drawingml/2006/table">
            <a:tbl>
              <a:tblPr firstRow="1" firstCol="1" bandRow="1">
                <a:tableStyleId>{2A488322-F2BA-4B5B-9748-0D474271808F}</a:tableStyleId>
              </a:tblPr>
              <a:tblGrid>
                <a:gridCol w="2441219">
                  <a:extLst>
                    <a:ext uri="{9D8B030D-6E8A-4147-A177-3AD203B41FA5}">
                      <a16:colId xmlns:a16="http://schemas.microsoft.com/office/drawing/2014/main" val="2593505221"/>
                    </a:ext>
                  </a:extLst>
                </a:gridCol>
                <a:gridCol w="9750780">
                  <a:extLst>
                    <a:ext uri="{9D8B030D-6E8A-4147-A177-3AD203B41FA5}">
                      <a16:colId xmlns:a16="http://schemas.microsoft.com/office/drawing/2014/main" val="649240037"/>
                    </a:ext>
                  </a:extLst>
                </a:gridCol>
              </a:tblGrid>
              <a:tr h="396748">
                <a:tc>
                  <a:txBody>
                    <a:bodyPr/>
                    <a:lstStyle/>
                    <a:p>
                      <a:endParaRPr lang="en-US" sz="1600" dirty="0"/>
                    </a:p>
                  </a:txBody>
                  <a:tcPr anchor="c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ea typeface="Calibri" panose="020F0502020204030204" pitchFamily="34" charset="0"/>
                        </a:rPr>
                        <a:t>INFORMATION FOR WORK-BASED</a:t>
                      </a:r>
                      <a:r>
                        <a:rPr lang="en-US" sz="1600" baseline="0" dirty="0">
                          <a:solidFill>
                            <a:schemeClr val="bg1"/>
                          </a:solidFill>
                          <a:latin typeface="Calibri" panose="020F0502020204030204" pitchFamily="34" charset="0"/>
                          <a:ea typeface="Calibri" panose="020F0502020204030204" pitchFamily="34" charset="0"/>
                        </a:rPr>
                        <a:t> LEARNING INQUIRY GROUP</a:t>
                      </a:r>
                      <a:endParaRPr lang="en-US" sz="1600" dirty="0">
                        <a:solidFill>
                          <a:schemeClr val="bg1"/>
                        </a:solidFill>
                        <a:latin typeface="Calibri" panose="020F0502020204030204" pitchFamily="34" charset="0"/>
                        <a:ea typeface="Calibri" panose="020F0502020204030204" pitchFamily="34" charset="0"/>
                      </a:endParaRPr>
                    </a:p>
                  </a:txBody>
                  <a:tcPr anchor="ctr">
                    <a:solidFill>
                      <a:schemeClr val="tx1"/>
                    </a:solidFill>
                  </a:tcPr>
                </a:tc>
                <a:extLst>
                  <a:ext uri="{0D108BD9-81ED-4DB2-BD59-A6C34878D82A}">
                    <a16:rowId xmlns:a16="http://schemas.microsoft.com/office/drawing/2014/main" val="1634348651"/>
                  </a:ext>
                </a:extLst>
              </a:tr>
              <a:tr h="1255056">
                <a:tc>
                  <a:txBody>
                    <a:bodyPr/>
                    <a:lstStyle/>
                    <a:p>
                      <a:r>
                        <a:rPr lang="en-US" sz="1600" dirty="0"/>
                        <a:t>Description of Inquiry Group</a:t>
                      </a:r>
                    </a:p>
                  </a:txBody>
                  <a:tcPr anchor="ctr">
                    <a:solidFill>
                      <a:srgbClr val="006342"/>
                    </a:solidFill>
                  </a:tcPr>
                </a:tc>
                <a:tc>
                  <a:txBody>
                    <a:bodyPr/>
                    <a:lstStyle/>
                    <a:p>
                      <a:pPr rtl="0">
                        <a:spcBef>
                          <a:spcPts val="0"/>
                        </a:spcBef>
                        <a:spcAft>
                          <a:spcPts val="0"/>
                        </a:spcAft>
                      </a:pPr>
                      <a:r>
                        <a:rPr lang="en-US" sz="1600" b="0" i="0" u="none" strike="noStrike" dirty="0">
                          <a:solidFill>
                            <a:srgbClr val="000000"/>
                          </a:solidFill>
                          <a:effectLst/>
                        </a:rPr>
                        <a:t>This inquiry group will examine how best to integrate meaningful career exploration into Cañada’s academic pathways. We aim to explore hands-on career development, industry awareness, and practical skills directly into course design and curriculum, helping students connect their academic learning to real-world career success from day one.</a:t>
                      </a:r>
                      <a:endParaRPr lang="en-US" sz="1100" b="0" dirty="0">
                        <a:effectLst/>
                      </a:endParaRPr>
                    </a:p>
                  </a:txBody>
                  <a:tcPr anchor="ctr"/>
                </a:tc>
                <a:extLst>
                  <a:ext uri="{0D108BD9-81ED-4DB2-BD59-A6C34878D82A}">
                    <a16:rowId xmlns:a16="http://schemas.microsoft.com/office/drawing/2014/main" val="2706909251"/>
                  </a:ext>
                </a:extLst>
              </a:tr>
              <a:tr h="641599">
                <a:tc>
                  <a:txBody>
                    <a:bodyPr/>
                    <a:lstStyle/>
                    <a:p>
                      <a:r>
                        <a:rPr lang="en-US" sz="1600" dirty="0"/>
                        <a:t>Inquiry Group Leads:</a:t>
                      </a:r>
                    </a:p>
                  </a:txBody>
                  <a:tcPr anchor="ctr">
                    <a:solidFill>
                      <a:srgbClr val="006342"/>
                    </a:solidFill>
                  </a:tcPr>
                </a:tc>
                <a:tc>
                  <a:txBody>
                    <a:bodyPr/>
                    <a:lstStyle/>
                    <a:p>
                      <a:pPr rtl="0" fontAlgn="base">
                        <a:spcBef>
                          <a:spcPts val="0"/>
                        </a:spcBef>
                        <a:spcAft>
                          <a:spcPts val="0"/>
                        </a:spcAft>
                      </a:pPr>
                      <a:r>
                        <a:rPr lang="en-US" sz="1600" b="0" i="0" u="none" strike="noStrike" dirty="0">
                          <a:solidFill>
                            <a:srgbClr val="000000"/>
                          </a:solidFill>
                          <a:effectLst/>
                        </a:rPr>
                        <a:t>Max Hartman, Dean of Counseling</a:t>
                      </a:r>
                    </a:p>
                    <a:p>
                      <a:pPr rtl="0" fontAlgn="base">
                        <a:spcBef>
                          <a:spcPts val="0"/>
                        </a:spcBef>
                        <a:spcAft>
                          <a:spcPts val="0"/>
                        </a:spcAft>
                      </a:pPr>
                      <a:r>
                        <a:rPr lang="en-US" sz="1600" b="0" i="0" u="none" strike="noStrike" dirty="0">
                          <a:solidFill>
                            <a:srgbClr val="000000"/>
                          </a:solidFill>
                          <a:effectLst/>
                        </a:rPr>
                        <a:t>Alex Kramer, Dean of Business, Design and Workforce</a:t>
                      </a:r>
                      <a:endParaRPr lang="en-US" sz="1600" dirty="0"/>
                    </a:p>
                  </a:txBody>
                  <a:tcPr anchor="ctr"/>
                </a:tc>
                <a:extLst>
                  <a:ext uri="{0D108BD9-81ED-4DB2-BD59-A6C34878D82A}">
                    <a16:rowId xmlns:a16="http://schemas.microsoft.com/office/drawing/2014/main" val="3068848342"/>
                  </a:ext>
                </a:extLst>
              </a:tr>
              <a:tr h="1131211">
                <a:tc>
                  <a:txBody>
                    <a:bodyPr/>
                    <a:lstStyle/>
                    <a:p>
                      <a:r>
                        <a:rPr lang="en-US" sz="1600" dirty="0"/>
                        <a:t>Plans for Inquiry Process:</a:t>
                      </a:r>
                    </a:p>
                  </a:txBody>
                  <a:tcPr anchor="ctr">
                    <a:solidFill>
                      <a:srgbClr val="006342"/>
                    </a:solidFill>
                  </a:tcPr>
                </a:tc>
                <a:tc>
                  <a:txBody>
                    <a:bodyPr/>
                    <a:lstStyle/>
                    <a:p>
                      <a:pPr rtl="0">
                        <a:spcBef>
                          <a:spcPts val="0"/>
                        </a:spcBef>
                        <a:spcAft>
                          <a:spcPts val="0"/>
                        </a:spcAft>
                      </a:pPr>
                      <a:r>
                        <a:rPr lang="en-US" sz="1600" b="0" i="0" u="none" strike="noStrike" dirty="0">
                          <a:solidFill>
                            <a:srgbClr val="000000"/>
                          </a:solidFill>
                          <a:effectLst/>
                        </a:rPr>
                        <a:t>The Work-based Learning Inquiry Group plans to collect an inventory of existing work based learning opportunities with existing programs and to begin to investigate additional work based learning opportunities.</a:t>
                      </a:r>
                      <a:endParaRPr lang="en-US" sz="1400" b="0" dirty="0">
                        <a:effectLst/>
                      </a:endParaRPr>
                    </a:p>
                  </a:txBody>
                  <a:tcPr anchor="ctr"/>
                </a:tc>
                <a:extLst>
                  <a:ext uri="{0D108BD9-81ED-4DB2-BD59-A6C34878D82A}">
                    <a16:rowId xmlns:a16="http://schemas.microsoft.com/office/drawing/2014/main" val="3045941773"/>
                  </a:ext>
                </a:extLst>
              </a:tr>
              <a:tr h="1733848">
                <a:tc>
                  <a:txBody>
                    <a:bodyPr/>
                    <a:lstStyle/>
                    <a:p>
                      <a:r>
                        <a:rPr lang="en-US" sz="1600" dirty="0"/>
                        <a:t>Desired Outcomes of Inquiry Process:</a:t>
                      </a:r>
                    </a:p>
                  </a:txBody>
                  <a:tcPr anchor="ctr">
                    <a:solidFill>
                      <a:srgbClr val="006342"/>
                    </a:solidFill>
                  </a:tcPr>
                </a:tc>
                <a:tc>
                  <a:txBody>
                    <a:bodyPr/>
                    <a:lstStyle/>
                    <a:p>
                      <a:pPr lvl="0">
                        <a:tabLst>
                          <a:tab pos="457200" algn="l"/>
                        </a:tabLst>
                      </a:pPr>
                      <a:r>
                        <a:rPr lang="en-US" sz="1600" b="0" i="0" u="none" strike="noStrike" dirty="0">
                          <a:solidFill>
                            <a:srgbClr val="000000"/>
                          </a:solidFill>
                          <a:effectLst/>
                        </a:rPr>
                        <a:t>To determine if we as a college would like to pursue additional work-based learning opportunities in partnership with our academic programs, and to begin to identify potential programs for partnership. </a:t>
                      </a:r>
                      <a:endParaRPr lang="en-US" sz="1200" dirty="0">
                        <a:solidFill>
                          <a:schemeClr val="tx1"/>
                        </a:solidFill>
                        <a:ea typeface="Calibri" panose="020F0502020204030204" pitchFamily="34" charset="0"/>
                      </a:endParaRPr>
                    </a:p>
                  </a:txBody>
                  <a:tcPr anchor="ctr"/>
                </a:tc>
                <a:extLst>
                  <a:ext uri="{0D108BD9-81ED-4DB2-BD59-A6C34878D82A}">
                    <a16:rowId xmlns:a16="http://schemas.microsoft.com/office/drawing/2014/main" val="837772537"/>
                  </a:ext>
                </a:extLst>
              </a:tr>
              <a:tr h="911749">
                <a:tc>
                  <a:txBody>
                    <a:bodyPr/>
                    <a:lstStyle/>
                    <a:p>
                      <a:r>
                        <a:rPr lang="en-US" sz="1600" dirty="0"/>
                        <a:t>Meeting Dates &amp; Times during 2026-27:</a:t>
                      </a:r>
                    </a:p>
                  </a:txBody>
                  <a:tcPr anchor="ctr">
                    <a:solidFill>
                      <a:srgbClr val="006342"/>
                    </a:solidFill>
                  </a:tcPr>
                </a:tc>
                <a:tc>
                  <a:txBody>
                    <a:bodyPr/>
                    <a:lstStyle/>
                    <a:p>
                      <a:r>
                        <a:rPr lang="en-US" sz="1600" kern="1200" dirty="0">
                          <a:solidFill>
                            <a:schemeClr val="dk1"/>
                          </a:solidFill>
                          <a:effectLst/>
                          <a:latin typeface="+mn-lt"/>
                          <a:ea typeface="+mn-ea"/>
                          <a:cs typeface="+mn-cs"/>
                        </a:rPr>
                        <a:t>Monthly - TBD</a:t>
                      </a:r>
                    </a:p>
                  </a:txBody>
                  <a:tcPr anchor="ctr"/>
                </a:tc>
                <a:extLst>
                  <a:ext uri="{0D108BD9-81ED-4DB2-BD59-A6C34878D82A}">
                    <a16:rowId xmlns:a16="http://schemas.microsoft.com/office/drawing/2014/main" val="3625011015"/>
                  </a:ext>
                </a:extLst>
              </a:tr>
            </a:tbl>
          </a:graphicData>
        </a:graphic>
      </p:graphicFrame>
      <p:sp>
        <p:nvSpPr>
          <p:cNvPr id="11" name="Title 10">
            <a:extLst>
              <a:ext uri="{FF2B5EF4-FFF2-40B4-BE49-F238E27FC236}">
                <a16:creationId xmlns:a16="http://schemas.microsoft.com/office/drawing/2014/main" id="{A6051BD0-F889-4F28-8E41-BEBE3A96D0DB}"/>
              </a:ext>
            </a:extLst>
          </p:cNvPr>
          <p:cNvSpPr>
            <a:spLocks noGrp="1"/>
          </p:cNvSpPr>
          <p:nvPr>
            <p:ph type="title" idx="4294967295"/>
          </p:nvPr>
        </p:nvSpPr>
        <p:spPr>
          <a:xfrm>
            <a:off x="1" y="0"/>
            <a:ext cx="12191999" cy="782515"/>
          </a:xfrm>
          <a:prstGeom prst="rect">
            <a:avLst/>
          </a:prstGeom>
          <a:solidFill>
            <a:srgbClr val="D3D3FF"/>
          </a:solid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Inquiry Group: Work-based Learning</a:t>
            </a:r>
          </a:p>
        </p:txBody>
      </p:sp>
      <p:pic>
        <p:nvPicPr>
          <p:cNvPr id="1026" name="Picture 2" descr="Education Icons Black White Stock Illustrations – 28,399 ...">
            <a:extLst>
              <a:ext uri="{FF2B5EF4-FFF2-40B4-BE49-F238E27FC236}">
                <a16:creationId xmlns:a16="http://schemas.microsoft.com/office/drawing/2014/main" id="{AC2E491C-3994-457B-82BF-F69E879B5C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737" y="89828"/>
            <a:ext cx="1039031" cy="1385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8069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3">
            <a:extLst>
              <a:ext uri="{C183D7F6-B498-43B3-948B-1728B52AA6E4}">
                <adec:decorative xmlns:adec="http://schemas.microsoft.com/office/drawing/2017/decorative" val="1"/>
              </a:ext>
            </a:extLst>
          </p:cNvPr>
          <p:cNvSpPr>
            <a:spLocks noGrp="1"/>
          </p:cNvSpPr>
          <p:nvPr>
            <p:ph type="title" idx="4294967295"/>
          </p:nvPr>
        </p:nvSpPr>
        <p:spPr>
          <a:xfrm>
            <a:off x="-1" y="1"/>
            <a:ext cx="12211718" cy="1292178"/>
          </a:xfrm>
          <a:prstGeom prst="rect">
            <a:avLst/>
          </a:prstGeom>
          <a:solidFill>
            <a:srgbClr val="006633"/>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chemeClr val="lt1"/>
                </a:solidFill>
                <a:effectLst/>
                <a:uLnTx/>
                <a:uFillTx/>
                <a:latin typeface="Libre Franklin"/>
                <a:ea typeface="Libre Franklin"/>
                <a:cs typeface="Libre Franklin"/>
                <a:sym typeface="Libre Franklin"/>
              </a:rPr>
              <a:t>How do we sign up?</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141" name="Google Shape;141;p3">
            <a:extLst>
              <a:ext uri="{C183D7F6-B498-43B3-948B-1728B52AA6E4}">
                <adec:decorative xmlns:adec="http://schemas.microsoft.com/office/drawing/2017/decorative" val="1"/>
              </a:ext>
            </a:extLst>
          </p:cNvPr>
          <p:cNvSpPr/>
          <p:nvPr/>
        </p:nvSpPr>
        <p:spPr>
          <a:xfrm rot="10800000" flipH="1">
            <a:off x="0" y="1"/>
            <a:ext cx="1729384" cy="1292178"/>
          </a:xfrm>
          <a:custGeom>
            <a:avLst/>
            <a:gdLst/>
            <a:ahLst/>
            <a:cxnLst/>
            <a:rect l="l" t="t" r="r" b="b"/>
            <a:pathLst>
              <a:path w="1995342" h="640502" extrusionOk="0">
                <a:moveTo>
                  <a:pt x="0" y="0"/>
                </a:moveTo>
                <a:lnTo>
                  <a:pt x="1442591" y="882"/>
                </a:lnTo>
                <a:lnTo>
                  <a:pt x="1995342" y="640502"/>
                </a:lnTo>
                <a:lnTo>
                  <a:pt x="0" y="640502"/>
                </a:lnTo>
                <a:lnTo>
                  <a:pt x="0" y="0"/>
                </a:lnTo>
                <a:close/>
              </a:path>
            </a:pathLst>
          </a:custGeom>
          <a:gradFill>
            <a:gsLst>
              <a:gs pos="0">
                <a:srgbClr val="B4D4A5"/>
              </a:gs>
              <a:gs pos="50000">
                <a:srgbClr val="A8CD97"/>
              </a:gs>
              <a:gs pos="100000">
                <a:srgbClr val="9BC985"/>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b="0" i="0" u="none" strike="noStrike" cap="none">
              <a:solidFill>
                <a:schemeClr val="dk1"/>
              </a:solidFill>
              <a:latin typeface="Calibri"/>
              <a:ea typeface="Calibri"/>
              <a:cs typeface="Calibri"/>
              <a:sym typeface="Calibri"/>
            </a:endParaRPr>
          </a:p>
        </p:txBody>
      </p:sp>
      <p:sp>
        <p:nvSpPr>
          <p:cNvPr id="5" name="TextBox 4" descr="QR code for this URL: &#10;https://canadacollege.edu/prie/canada-collaborates.php&#10;&#10;">
            <a:extLst>
              <a:ext uri="{FF2B5EF4-FFF2-40B4-BE49-F238E27FC236}">
                <a16:creationId xmlns:a16="http://schemas.microsoft.com/office/drawing/2014/main" id="{269F2AA6-0333-45C9-85DE-DAB608D518EE}"/>
              </a:ext>
            </a:extLst>
          </p:cNvPr>
          <p:cNvSpPr txBox="1"/>
          <p:nvPr/>
        </p:nvSpPr>
        <p:spPr>
          <a:xfrm>
            <a:off x="476250" y="1676400"/>
            <a:ext cx="11182350" cy="2492990"/>
          </a:xfrm>
          <a:prstGeom prst="rect">
            <a:avLst/>
          </a:prstGeom>
          <a:noFill/>
        </p:spPr>
        <p:txBody>
          <a:bodyPr wrap="square" rtlCol="0">
            <a:spAutoFit/>
          </a:bodyPr>
          <a:lstStyle/>
          <a:p>
            <a:pPr marL="342900" indent="-342900">
              <a:buFont typeface="+mj-lt"/>
              <a:buAutoNum type="arabicPeriod"/>
            </a:pPr>
            <a:r>
              <a:rPr lang="en-US" sz="2400" b="1" dirty="0"/>
              <a:t>Contact the Inquiry Group Leads to let them know of your interest and availability</a:t>
            </a:r>
          </a:p>
          <a:p>
            <a:pPr marL="342900" indent="-342900">
              <a:buFont typeface="+mj-lt"/>
              <a:buAutoNum type="arabicPeriod"/>
            </a:pPr>
            <a:endParaRPr lang="en-US" sz="2400" b="1" dirty="0"/>
          </a:p>
          <a:p>
            <a:endParaRPr lang="en-US" sz="2400" b="1" dirty="0"/>
          </a:p>
          <a:p>
            <a:pPr marL="457200" indent="-457200">
              <a:buFont typeface="+mj-lt"/>
              <a:buAutoNum type="arabicPeriod" startAt="2"/>
            </a:pPr>
            <a:r>
              <a:rPr lang="en-US" sz="2400" b="1" dirty="0"/>
              <a:t>Check the </a:t>
            </a:r>
            <a:r>
              <a:rPr lang="en-US" sz="2400" b="1" dirty="0">
                <a:hlinkClick r:id="rId3"/>
              </a:rPr>
              <a:t>Cañada Collaborates </a:t>
            </a:r>
            <a:r>
              <a:rPr lang="en-US" sz="2400" b="1" dirty="0"/>
              <a:t>website for their contact and related info: </a:t>
            </a:r>
          </a:p>
          <a:p>
            <a:endParaRPr lang="en-US" dirty="0">
              <a:hlinkClick r:id="rId3"/>
            </a:endParaRPr>
          </a:p>
          <a:p>
            <a:pPr algn="ctr"/>
            <a:r>
              <a:rPr lang="en-US" sz="2400" dirty="0">
                <a:hlinkClick r:id="rId3"/>
              </a:rPr>
              <a:t>https://canadacollege.edu/prie/canada-collaborates.php</a:t>
            </a:r>
            <a:endParaRPr lang="en-US" sz="2400" dirty="0"/>
          </a:p>
          <a:p>
            <a:endParaRPr lang="en-US" dirty="0"/>
          </a:p>
        </p:txBody>
      </p:sp>
      <p:pic>
        <p:nvPicPr>
          <p:cNvPr id="7" name="Picture 6" descr="QR code for this URL: &#10;https://canadacollege.edu/prie/canada-collaborates.php&#10;&#10;">
            <a:extLst>
              <a:ext uri="{FF2B5EF4-FFF2-40B4-BE49-F238E27FC236}">
                <a16:creationId xmlns:a16="http://schemas.microsoft.com/office/drawing/2014/main" id="{4BE1F4CD-B5F8-411D-B285-F29DBA0818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3937" y="4001294"/>
            <a:ext cx="2524125" cy="2524125"/>
          </a:xfrm>
          <a:prstGeom prst="rect">
            <a:avLst/>
          </a:prstGeom>
        </p:spPr>
      </p:pic>
    </p:spTree>
    <p:extLst>
      <p:ext uri="{BB962C8B-B14F-4D97-AF65-F5344CB8AC3E}">
        <p14:creationId xmlns:p14="http://schemas.microsoft.com/office/powerpoint/2010/main" val="3066246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3">
            <a:extLst>
              <a:ext uri="{C183D7F6-B498-43B3-948B-1728B52AA6E4}">
                <adec:decorative xmlns:adec="http://schemas.microsoft.com/office/drawing/2017/decorative" val="1"/>
              </a:ext>
            </a:extLst>
          </p:cNvPr>
          <p:cNvSpPr>
            <a:spLocks noGrp="1"/>
          </p:cNvSpPr>
          <p:nvPr>
            <p:ph type="title" idx="4294967295"/>
          </p:nvPr>
        </p:nvSpPr>
        <p:spPr>
          <a:xfrm>
            <a:off x="-1" y="1"/>
            <a:ext cx="12211718" cy="1292178"/>
          </a:xfrm>
          <a:prstGeom prst="rect">
            <a:avLst/>
          </a:prstGeom>
          <a:solidFill>
            <a:srgbClr val="006633"/>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a:ln>
                  <a:noFill/>
                </a:ln>
                <a:solidFill>
                  <a:schemeClr val="lt1"/>
                </a:solidFill>
                <a:effectLst/>
                <a:uLnTx/>
                <a:uFillTx/>
                <a:latin typeface="Libre Franklin"/>
                <a:ea typeface="Libre Franklin"/>
                <a:cs typeface="Libre Franklin"/>
                <a:sym typeface="Libre Franklin"/>
              </a:rPr>
              <a:t>Next Steps for PBC Members</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141" name="Google Shape;141;p3">
            <a:extLst>
              <a:ext uri="{C183D7F6-B498-43B3-948B-1728B52AA6E4}">
                <adec:decorative xmlns:adec="http://schemas.microsoft.com/office/drawing/2017/decorative" val="1"/>
              </a:ext>
            </a:extLst>
          </p:cNvPr>
          <p:cNvSpPr/>
          <p:nvPr/>
        </p:nvSpPr>
        <p:spPr>
          <a:xfrm rot="10800000" flipH="1">
            <a:off x="0" y="1"/>
            <a:ext cx="1729384" cy="1292178"/>
          </a:xfrm>
          <a:custGeom>
            <a:avLst/>
            <a:gdLst/>
            <a:ahLst/>
            <a:cxnLst/>
            <a:rect l="l" t="t" r="r" b="b"/>
            <a:pathLst>
              <a:path w="1995342" h="640502" extrusionOk="0">
                <a:moveTo>
                  <a:pt x="0" y="0"/>
                </a:moveTo>
                <a:lnTo>
                  <a:pt x="1442591" y="882"/>
                </a:lnTo>
                <a:lnTo>
                  <a:pt x="1995342" y="640502"/>
                </a:lnTo>
                <a:lnTo>
                  <a:pt x="0" y="640502"/>
                </a:lnTo>
                <a:lnTo>
                  <a:pt x="0" y="0"/>
                </a:lnTo>
                <a:close/>
              </a:path>
            </a:pathLst>
          </a:custGeom>
          <a:gradFill>
            <a:gsLst>
              <a:gs pos="0">
                <a:srgbClr val="B4D4A5"/>
              </a:gs>
              <a:gs pos="50000">
                <a:srgbClr val="A8CD97"/>
              </a:gs>
              <a:gs pos="100000">
                <a:srgbClr val="9BC985"/>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b="0" i="0" u="none" strike="noStrike" cap="none">
              <a:solidFill>
                <a:schemeClr val="dk1"/>
              </a:solidFill>
              <a:latin typeface="Calibri"/>
              <a:ea typeface="Calibri"/>
              <a:cs typeface="Calibri"/>
              <a:sym typeface="Calibri"/>
            </a:endParaRPr>
          </a:p>
        </p:txBody>
      </p:sp>
      <p:sp>
        <p:nvSpPr>
          <p:cNvPr id="3" name="Content Placeholder 2">
            <a:extLst>
              <a:ext uri="{FF2B5EF4-FFF2-40B4-BE49-F238E27FC236}">
                <a16:creationId xmlns:a16="http://schemas.microsoft.com/office/drawing/2014/main" id="{5C5133B8-A77F-4349-9A68-3EEB917C01C8}"/>
              </a:ext>
            </a:extLst>
          </p:cNvPr>
          <p:cNvSpPr>
            <a:spLocks noGrp="1"/>
          </p:cNvSpPr>
          <p:nvPr>
            <p:ph sz="half" idx="2"/>
          </p:nvPr>
        </p:nvSpPr>
        <p:spPr>
          <a:xfrm>
            <a:off x="483909" y="1483180"/>
            <a:ext cx="11269941" cy="5374819"/>
          </a:xfrm>
        </p:spPr>
        <p:txBody>
          <a:bodyPr>
            <a:normAutofit/>
          </a:bodyPr>
          <a:lstStyle/>
          <a:p>
            <a:pPr fontAlgn="base">
              <a:lnSpc>
                <a:spcPct val="100000"/>
              </a:lnSpc>
              <a:spcBef>
                <a:spcPts val="0"/>
              </a:spcBef>
              <a:spcAft>
                <a:spcPts val="2400"/>
              </a:spcAft>
            </a:pPr>
            <a:r>
              <a:rPr lang="en-US" sz="2400" b="1" dirty="0">
                <a:solidFill>
                  <a:srgbClr val="000000"/>
                </a:solidFill>
                <a:latin typeface="Calibri" panose="020F0502020204030204" pitchFamily="34" charset="0"/>
              </a:rPr>
              <a:t>Share this plan with your constituency group ASAP</a:t>
            </a:r>
          </a:p>
          <a:p>
            <a:pPr fontAlgn="base">
              <a:lnSpc>
                <a:spcPct val="100000"/>
              </a:lnSpc>
              <a:spcBef>
                <a:spcPts val="0"/>
              </a:spcBef>
              <a:spcAft>
                <a:spcPts val="2400"/>
              </a:spcAft>
            </a:pPr>
            <a:r>
              <a:rPr lang="en-US" sz="2400" b="1" dirty="0">
                <a:solidFill>
                  <a:srgbClr val="000000"/>
                </a:solidFill>
                <a:latin typeface="Calibri" panose="020F0502020204030204" pitchFamily="34" charset="0"/>
              </a:rPr>
              <a:t>Provide feedback to the PBC Co-Chairs </a:t>
            </a:r>
            <a:r>
              <a:rPr lang="en-US" sz="2400" b="1" u="sng" dirty="0">
                <a:solidFill>
                  <a:srgbClr val="000000"/>
                </a:solidFill>
                <a:latin typeface="Calibri" panose="020F0502020204030204" pitchFamily="34" charset="0"/>
              </a:rPr>
              <a:t>before</a:t>
            </a:r>
            <a:r>
              <a:rPr lang="en-US" sz="2400" b="1" dirty="0">
                <a:solidFill>
                  <a:srgbClr val="000000"/>
                </a:solidFill>
                <a:latin typeface="Calibri" panose="020F0502020204030204" pitchFamily="34" charset="0"/>
              </a:rPr>
              <a:t> September 16th</a:t>
            </a:r>
          </a:p>
          <a:p>
            <a:pPr lvl="1" fontAlgn="base">
              <a:lnSpc>
                <a:spcPct val="100000"/>
              </a:lnSpc>
              <a:spcBef>
                <a:spcPts val="0"/>
              </a:spcBef>
              <a:spcAft>
                <a:spcPts val="2400"/>
              </a:spcAft>
            </a:pPr>
            <a:r>
              <a:rPr lang="en-US" sz="2000" dirty="0">
                <a:solidFill>
                  <a:srgbClr val="000000"/>
                </a:solidFill>
                <a:latin typeface="Calibri" panose="020F0502020204030204" pitchFamily="34" charset="0"/>
                <a:hlinkClick r:id="rId3"/>
              </a:rPr>
              <a:t>Diana Tedone-Goldstone</a:t>
            </a:r>
            <a:r>
              <a:rPr lang="en-US" sz="2000" dirty="0">
                <a:solidFill>
                  <a:srgbClr val="000000"/>
                </a:solidFill>
                <a:latin typeface="Calibri" panose="020F0502020204030204" pitchFamily="34" charset="0"/>
              </a:rPr>
              <a:t>, Academic Senate Co-President</a:t>
            </a:r>
          </a:p>
          <a:p>
            <a:pPr lvl="1" fontAlgn="base">
              <a:lnSpc>
                <a:spcPct val="100000"/>
              </a:lnSpc>
              <a:spcBef>
                <a:spcPts val="0"/>
              </a:spcBef>
              <a:spcAft>
                <a:spcPts val="2400"/>
              </a:spcAft>
            </a:pPr>
            <a:r>
              <a:rPr lang="en-US" sz="2000" dirty="0">
                <a:solidFill>
                  <a:srgbClr val="000000"/>
                </a:solidFill>
                <a:latin typeface="Calibri" panose="020F0502020204030204" pitchFamily="34" charset="0"/>
                <a:hlinkClick r:id="rId4"/>
              </a:rPr>
              <a:t>Maria Huning</a:t>
            </a:r>
            <a:r>
              <a:rPr lang="en-US" sz="2000" dirty="0">
                <a:solidFill>
                  <a:srgbClr val="000000"/>
                </a:solidFill>
                <a:latin typeface="Calibri" panose="020F0502020204030204" pitchFamily="34" charset="0"/>
              </a:rPr>
              <a:t>, Classified Senate President</a:t>
            </a:r>
          </a:p>
          <a:p>
            <a:pPr fontAlgn="base">
              <a:lnSpc>
                <a:spcPct val="100000"/>
              </a:lnSpc>
              <a:spcBef>
                <a:spcPts val="0"/>
              </a:spcBef>
              <a:spcAft>
                <a:spcPts val="2400"/>
              </a:spcAft>
            </a:pPr>
            <a:r>
              <a:rPr lang="en-US" sz="2400" b="1" dirty="0">
                <a:solidFill>
                  <a:srgbClr val="000000"/>
                </a:solidFill>
                <a:latin typeface="Calibri" panose="020F0502020204030204" pitchFamily="34" charset="0"/>
              </a:rPr>
              <a:t>Come to PBC on September 16 prepared to vote on this plan and recommend to President Lopez that she implement it during the 2026-27 academic year</a:t>
            </a:r>
            <a:endParaRPr lang="en-US" sz="2400" b="1" dirty="0">
              <a:solidFill>
                <a:srgbClr val="FF0000"/>
              </a:solidFill>
              <a:latin typeface="Calibri" panose="020F0502020204030204" pitchFamily="34" charset="0"/>
            </a:endParaRPr>
          </a:p>
          <a:p>
            <a:pPr fontAlgn="base">
              <a:lnSpc>
                <a:spcPct val="120000"/>
              </a:lnSpc>
              <a:spcBef>
                <a:spcPts val="0"/>
              </a:spcBef>
            </a:pPr>
            <a:endParaRPr lang="en-US" sz="2400" b="1" dirty="0">
              <a:solidFill>
                <a:srgbClr val="000000"/>
              </a:solidFill>
              <a:latin typeface="Calibri" panose="020F0502020204030204" pitchFamily="34" charset="0"/>
            </a:endParaRPr>
          </a:p>
          <a:p>
            <a:pPr fontAlgn="base">
              <a:lnSpc>
                <a:spcPct val="120000"/>
              </a:lnSpc>
              <a:spcBef>
                <a:spcPts val="0"/>
              </a:spcBef>
            </a:pPr>
            <a:endParaRPr lang="en-US" sz="2400" b="1" dirty="0">
              <a:solidFill>
                <a:srgbClr val="000000"/>
              </a:solidFill>
              <a:latin typeface="Calibri" panose="020F0502020204030204" pitchFamily="34" charset="0"/>
            </a:endParaRPr>
          </a:p>
          <a:p>
            <a:pPr fontAlgn="base">
              <a:lnSpc>
                <a:spcPct val="120000"/>
              </a:lnSpc>
              <a:spcBef>
                <a:spcPts val="0"/>
              </a:spcBef>
            </a:pPr>
            <a:endParaRPr lang="en-US" sz="2400" b="1" dirty="0">
              <a:solidFill>
                <a:srgbClr val="000000"/>
              </a:solidFill>
              <a:latin typeface="Calibri" panose="020F0502020204030204" pitchFamily="34" charset="0"/>
            </a:endParaRPr>
          </a:p>
          <a:p>
            <a:pPr rtl="0" fontAlgn="base">
              <a:lnSpc>
                <a:spcPct val="120000"/>
              </a:lnSpc>
              <a:spcBef>
                <a:spcPts val="0"/>
              </a:spcBef>
              <a:spcAft>
                <a:spcPts val="0"/>
              </a:spcAft>
              <a:buFont typeface="Arial" panose="020B0604020202020204" pitchFamily="34" charset="0"/>
              <a:buChar char="•"/>
            </a:pPr>
            <a:endParaRPr lang="en-US" sz="2400" b="1" i="0" u="none" strike="noStrike" dirty="0">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14569034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496</TotalTime>
  <Words>2364</Words>
  <Application>Microsoft Office PowerPoint</Application>
  <PresentationFormat>Widescreen</PresentationFormat>
  <Paragraphs>206</Paragraphs>
  <Slides>16</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Calibri</vt:lpstr>
      <vt:lpstr>Calibri Light</vt:lpstr>
      <vt:lpstr>Franklin Gothic Book</vt:lpstr>
      <vt:lpstr>Libre Franklin</vt:lpstr>
      <vt:lpstr>Symbol</vt:lpstr>
      <vt:lpstr>Times New Roman</vt:lpstr>
      <vt:lpstr>Wingdings</vt:lpstr>
      <vt:lpstr>Office Theme</vt:lpstr>
      <vt:lpstr>Annual Plan for Strategic Priority Projects and Strategic Planning</vt:lpstr>
      <vt:lpstr>2026 Leadership Retreat Update</vt:lpstr>
      <vt:lpstr>Change in focus: planning to plan</vt:lpstr>
      <vt:lpstr>Proposed Inquiry Topics for 2026-27</vt:lpstr>
      <vt:lpstr>Inquiry Group: Accessibility</vt:lpstr>
      <vt:lpstr>Inquiry Group: Artificial Intelligence - Instruction</vt:lpstr>
      <vt:lpstr>          Inquiry Group: Artificial Intelligence – Student Services</vt:lpstr>
      <vt:lpstr>Inquiry Group: Artificial Intelligence – Operational</vt:lpstr>
      <vt:lpstr>Inquiry Group: Intentionally Strengthen Enrollment</vt:lpstr>
      <vt:lpstr>Inquiry Group: Mental Health</vt:lpstr>
      <vt:lpstr>Inquiry Group: Performing Arts – New Building 3 (pending)</vt:lpstr>
      <vt:lpstr>Inquiry Group: Regional Workforce Alignment</vt:lpstr>
      <vt:lpstr>Inquiry Group: Student Educational Journey &amp; Opportunity</vt:lpstr>
      <vt:lpstr>Inquiry Group: Work-based Learning</vt:lpstr>
      <vt:lpstr>How do we sign up?</vt:lpstr>
      <vt:lpstr>Next Steps for PBC Members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Engel, Karen</dc:creator>
  <cp:lastModifiedBy>Engel, Karen</cp:lastModifiedBy>
  <cp:revision>22</cp:revision>
  <dcterms:created xsi:type="dcterms:W3CDTF">2026-08-10T18:30:49Z</dcterms:created>
  <dcterms:modified xsi:type="dcterms:W3CDTF">2026-09-16T21:14:56Z</dcterms:modified>
</cp:coreProperties>
</file>