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58" r:id="rId6"/>
    <p:sldId id="262" r:id="rId7"/>
    <p:sldId id="263" r:id="rId8"/>
    <p:sldId id="264" r:id="rId9"/>
    <p:sldId id="265" r:id="rId10"/>
    <p:sldId id="266" r:id="rId11"/>
    <p:sldId id="276" r:id="rId12"/>
    <p:sldId id="277" r:id="rId13"/>
    <p:sldId id="278" r:id="rId14"/>
    <p:sldId id="275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2" autoAdjust="0"/>
    <p:restoredTop sz="94660"/>
  </p:normalViewPr>
  <p:slideViewPr>
    <p:cSldViewPr snapToGrid="0">
      <p:cViewPr varScale="1">
        <p:scale>
          <a:sx n="58" d="100"/>
          <a:sy n="58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94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583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616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047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500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2/4/2026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321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2/4/2026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809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2/4/2026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585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069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2/4/2026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373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2/4/2026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818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044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E6C39-F14F-439E-8560-11879C2504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193" y="1298448"/>
            <a:ext cx="8008883" cy="3255264"/>
          </a:xfrm>
        </p:spPr>
        <p:txBody>
          <a:bodyPr/>
          <a:lstStyle/>
          <a:p>
            <a:pPr algn="ctr"/>
            <a:r>
              <a:rPr lang="en-US" dirty="0"/>
              <a:t>Planning and Budgeting Council </a:t>
            </a:r>
            <a:br>
              <a:rPr lang="en-US" dirty="0"/>
            </a:br>
            <a:r>
              <a:rPr lang="en-US" dirty="0"/>
              <a:t>EMP Update: 1.15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507ED7-4ABA-4C6F-89DA-15C5C1FA53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/>
              <a:t>Ron Andrade &amp; Mayra Arellano</a:t>
            </a:r>
          </a:p>
          <a:p>
            <a:pPr algn="r"/>
            <a:r>
              <a:rPr lang="en-US" dirty="0"/>
              <a:t>February 4, 2026</a:t>
            </a:r>
          </a:p>
        </p:txBody>
      </p:sp>
    </p:spTree>
    <p:extLst>
      <p:ext uri="{BB962C8B-B14F-4D97-AF65-F5344CB8AC3E}">
        <p14:creationId xmlns:p14="http://schemas.microsoft.com/office/powerpoint/2010/main" val="432425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81577AD-DA5F-48B3-8FB9-5199BA9EE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5350"/>
            <a:ext cx="4642228" cy="5330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" name="Picture 1" descr="A poster with text and images&#10;&#10;AI-generated content may be incorrect.">
            <a:extLst>
              <a:ext uri="{FF2B5EF4-FFF2-40B4-BE49-F238E27FC236}">
                <a16:creationId xmlns:a16="http://schemas.microsoft.com/office/drawing/2014/main" id="{2FE6CDA9-276A-EF8A-1D6E-21DA7D300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7893" y="126753"/>
            <a:ext cx="5306129" cy="6596343"/>
          </a:xfrm>
          <a:prstGeom prst="rect">
            <a:avLst/>
          </a:prstGeom>
        </p:spPr>
      </p:pic>
      <p:pic>
        <p:nvPicPr>
          <p:cNvPr id="6" name="Picture 5" descr="A poster for a job fair&#10;&#10;AI-generated content may be incorrect.">
            <a:extLst>
              <a:ext uri="{FF2B5EF4-FFF2-40B4-BE49-F238E27FC236}">
                <a16:creationId xmlns:a16="http://schemas.microsoft.com/office/drawing/2014/main" id="{4FB79CB8-50D2-1D95-BA02-B26A74B7C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03" y="129152"/>
            <a:ext cx="5692719" cy="659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95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423B4-1088-4F04-A873-C2897BFB4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" y="1123837"/>
            <a:ext cx="3328415" cy="4601183"/>
          </a:xfrm>
        </p:spPr>
        <p:txBody>
          <a:bodyPr>
            <a:normAutofit/>
          </a:bodyPr>
          <a:lstStyle/>
          <a:p>
            <a:r>
              <a:rPr lang="en-US" sz="2400" dirty="0"/>
              <a:t>Goals: Positive Impacts on Student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DB965-E08C-4705-A1C8-7EB8277A7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0124" y="605790"/>
            <a:ext cx="7315200" cy="5637276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Stronger sense of belonging</a:t>
            </a:r>
          </a:p>
          <a:p>
            <a:pPr fontAlgn="base"/>
            <a:r>
              <a:rPr lang="en-US" dirty="0"/>
              <a:t>Higher retention &amp; persistence</a:t>
            </a:r>
          </a:p>
          <a:p>
            <a:pPr fontAlgn="base"/>
            <a:r>
              <a:rPr lang="en-US" dirty="0"/>
              <a:t>Improved academic confidence &amp; momentum</a:t>
            </a:r>
          </a:p>
          <a:p>
            <a:pPr fontAlgn="base"/>
            <a:r>
              <a:rPr lang="en-US" dirty="0"/>
              <a:t>Clearer career &amp; transfer pathways</a:t>
            </a:r>
          </a:p>
          <a:p>
            <a:pPr fontAlgn="base"/>
            <a:r>
              <a:rPr lang="en-US" dirty="0"/>
              <a:t>Greater equity in access &amp; success</a:t>
            </a:r>
          </a:p>
        </p:txBody>
      </p:sp>
    </p:spTree>
    <p:extLst>
      <p:ext uri="{BB962C8B-B14F-4D97-AF65-F5344CB8AC3E}">
        <p14:creationId xmlns:p14="http://schemas.microsoft.com/office/powerpoint/2010/main" val="2073582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5D5C296-F4B1-4AE5-8EEB-9FEB7ED17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Yellow and blue symbols">
            <a:extLst>
              <a:ext uri="{FF2B5EF4-FFF2-40B4-BE49-F238E27FC236}">
                <a16:creationId xmlns:a16="http://schemas.microsoft.com/office/drawing/2014/main" id="{664E14A2-1273-D43C-083F-7EFFFB2C017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4028" r="9094" b="19125"/>
          <a:stretch>
            <a:fillRect/>
          </a:stretch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C1ACE66-194D-48C4-A14A-6933B3528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>
              <a:lumMod val="50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CF3E58-018F-46B2-BDED-BD46CF5F7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98448"/>
            <a:ext cx="368507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spc="-100"/>
              <a:t>Questions</a:t>
            </a:r>
            <a:br>
              <a:rPr lang="en-US" sz="5000" spc="-100"/>
            </a:br>
            <a:r>
              <a:rPr lang="en-US" sz="5000" spc="-100"/>
              <a:t>Comments</a:t>
            </a:r>
            <a:br>
              <a:rPr lang="en-US" sz="5000" spc="-100"/>
            </a:br>
            <a:r>
              <a:rPr lang="en-US" sz="5000" spc="-100"/>
              <a:t>Thoughts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5B886A-7ED1-4B77-819B-76ACBEFB0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586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65F4C-A9DD-4E53-BB5F-D3B053C8D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24" y="1123837"/>
            <a:ext cx="3268717" cy="4601183"/>
          </a:xfrm>
        </p:spPr>
        <p:txBody>
          <a:bodyPr/>
          <a:lstStyle/>
          <a:p>
            <a:r>
              <a:rPr lang="en-US" dirty="0"/>
              <a:t>Educational Master Plan 1.15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0AA42-6AD6-48ED-8892-EF3753FA1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Create and scale the First Year Experience program for all incoming students, including default course schedules for</a:t>
            </a:r>
            <a:br>
              <a:rPr lang="en-US" dirty="0"/>
            </a:br>
            <a:r>
              <a:rPr lang="en-US" dirty="0"/>
              <a:t>some first-time cohorts.</a:t>
            </a:r>
          </a:p>
        </p:txBody>
      </p:sp>
    </p:spTree>
    <p:extLst>
      <p:ext uri="{BB962C8B-B14F-4D97-AF65-F5344CB8AC3E}">
        <p14:creationId xmlns:p14="http://schemas.microsoft.com/office/powerpoint/2010/main" val="3089336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423B4-1088-4F04-A873-C2897BFB4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" y="1123837"/>
            <a:ext cx="3328415" cy="4601183"/>
          </a:xfrm>
        </p:spPr>
        <p:txBody>
          <a:bodyPr>
            <a:normAutofit/>
          </a:bodyPr>
          <a:lstStyle/>
          <a:p>
            <a:r>
              <a:rPr lang="en-US" sz="2400" dirty="0"/>
              <a:t>Completed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DB965-E08C-4705-A1C8-7EB8277A7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Take inventory of current activities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Outline desired FYE elements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Identify gaps and opportunities to further FYE outcomes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Complete Gap analysis and develop FYE expansion plans</a:t>
            </a:r>
          </a:p>
        </p:txBody>
      </p:sp>
    </p:spTree>
    <p:extLst>
      <p:ext uri="{BB962C8B-B14F-4D97-AF65-F5344CB8AC3E}">
        <p14:creationId xmlns:p14="http://schemas.microsoft.com/office/powerpoint/2010/main" val="4254821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423B4-1088-4F04-A873-C2897BFB4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" y="1123837"/>
            <a:ext cx="3328415" cy="4601183"/>
          </a:xfrm>
        </p:spPr>
        <p:txBody>
          <a:bodyPr>
            <a:normAutofit/>
          </a:bodyPr>
          <a:lstStyle/>
          <a:p>
            <a:r>
              <a:rPr lang="en-US" sz="2400" dirty="0"/>
              <a:t>Regular and Recurring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DB965-E08C-4705-A1C8-7EB8277A7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Super Registration events recruitment into programs</a:t>
            </a:r>
          </a:p>
          <a:p>
            <a:pPr fontAlgn="base"/>
            <a:r>
              <a:rPr lang="en-US" dirty="0"/>
              <a:t>First semester Counseling and SEP</a:t>
            </a:r>
          </a:p>
          <a:p>
            <a:pPr fontAlgn="base"/>
            <a:r>
              <a:rPr lang="en-US" dirty="0"/>
              <a:t>Pre-semester orientations, classes, and workshops </a:t>
            </a:r>
          </a:p>
          <a:p>
            <a:pPr fontAlgn="base"/>
            <a:r>
              <a:rPr lang="en-US" dirty="0"/>
              <a:t>Welcome Week</a:t>
            </a:r>
          </a:p>
        </p:txBody>
      </p:sp>
    </p:spTree>
    <p:extLst>
      <p:ext uri="{BB962C8B-B14F-4D97-AF65-F5344CB8AC3E}">
        <p14:creationId xmlns:p14="http://schemas.microsoft.com/office/powerpoint/2010/main" val="3939891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423B4-1088-4F04-A873-C2897BFB4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" y="1123837"/>
            <a:ext cx="3328415" cy="4601183"/>
          </a:xfrm>
        </p:spPr>
        <p:txBody>
          <a:bodyPr>
            <a:normAutofit/>
          </a:bodyPr>
          <a:lstStyle/>
          <a:p>
            <a:pPr fontAlgn="base"/>
            <a:r>
              <a:rPr lang="en-US" sz="2400" dirty="0"/>
              <a:t>Pre-semester orientations, classes, and workshops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DB965-E08C-4705-A1C8-7EB8277A7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530351"/>
            <a:ext cx="7315200" cy="6143717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n-US" u="sng" dirty="0"/>
              <a:t>Project Change/Foster Youth/ Next Up</a:t>
            </a:r>
            <a:r>
              <a:rPr lang="en-US" dirty="0"/>
              <a:t> - Case manager collaboration, intake meeting, share resource information, individual introductions, Welcome Day</a:t>
            </a:r>
          </a:p>
          <a:p>
            <a:pPr fontAlgn="base"/>
            <a:r>
              <a:rPr lang="en-US" u="sng" dirty="0" err="1"/>
              <a:t>NextUp</a:t>
            </a:r>
            <a:r>
              <a:rPr lang="en-US" dirty="0"/>
              <a:t> CRER 401 summer before first semester, Welcome/Open House</a:t>
            </a:r>
          </a:p>
          <a:p>
            <a:pPr fontAlgn="base"/>
            <a:r>
              <a:rPr lang="en-US" u="sng" dirty="0"/>
              <a:t>Promise</a:t>
            </a:r>
            <a:r>
              <a:rPr lang="en-US" dirty="0"/>
              <a:t> – Multi-day orientation (Fall and Spring), Kickoff in Spring for continuing students,</a:t>
            </a:r>
          </a:p>
          <a:p>
            <a:pPr fontAlgn="base"/>
            <a:r>
              <a:rPr lang="en-US" u="sng" dirty="0"/>
              <a:t>Dual</a:t>
            </a:r>
            <a:r>
              <a:rPr lang="en-US" dirty="0"/>
              <a:t> - On-board, college connection form, orientation, CRER 137 pre-semester course</a:t>
            </a:r>
          </a:p>
          <a:p>
            <a:pPr fontAlgn="base"/>
            <a:r>
              <a:rPr lang="en-US" u="sng" dirty="0"/>
              <a:t>Middle College</a:t>
            </a:r>
            <a:r>
              <a:rPr lang="en-US" dirty="0"/>
              <a:t> - Parent Orientation, Multi-day orientation for new students</a:t>
            </a:r>
          </a:p>
          <a:p>
            <a:pPr fontAlgn="base"/>
            <a:r>
              <a:rPr lang="en-US" u="sng" dirty="0"/>
              <a:t>TRIO</a:t>
            </a:r>
            <a:r>
              <a:rPr lang="en-US" dirty="0"/>
              <a:t> – Re-Orientation </a:t>
            </a:r>
          </a:p>
          <a:p>
            <a:pPr fontAlgn="base"/>
            <a:r>
              <a:rPr lang="en-US" u="sng" dirty="0"/>
              <a:t>EOPS</a:t>
            </a:r>
            <a:r>
              <a:rPr lang="en-US" dirty="0"/>
              <a:t> – Orientation where students see counselor, service form, meet EOPS staff, school supplies &amp; SWAG, pre-advisement evaluation, Welcome/Open House</a:t>
            </a:r>
          </a:p>
          <a:p>
            <a:pPr fontAlgn="base"/>
            <a:r>
              <a:rPr lang="en-US" u="sng" dirty="0"/>
              <a:t>International</a:t>
            </a:r>
            <a:r>
              <a:rPr lang="en-US" dirty="0"/>
              <a:t> - Orientation, counselor meeting, verify following SEVIS guidelines</a:t>
            </a:r>
          </a:p>
          <a:p>
            <a:pPr fontAlgn="base"/>
            <a:r>
              <a:rPr lang="en-US" u="sng" dirty="0"/>
              <a:t>Athletics</a:t>
            </a:r>
            <a:r>
              <a:rPr lang="en-US" dirty="0"/>
              <a:t> – Orientation/Eligibility meetings, COLTs</a:t>
            </a:r>
          </a:p>
          <a:p>
            <a:pPr fontAlgn="base"/>
            <a:r>
              <a:rPr lang="en-US" u="sng" dirty="0"/>
              <a:t>Counseling</a:t>
            </a:r>
            <a:r>
              <a:rPr lang="en-US" dirty="0"/>
              <a:t> - Connections and introductions to programs and services, CRER 137 and 401</a:t>
            </a:r>
          </a:p>
          <a:p>
            <a:pPr fontAlgn="base"/>
            <a:r>
              <a:rPr lang="en-US" u="sng" dirty="0"/>
              <a:t>Interest Areas</a:t>
            </a:r>
            <a:r>
              <a:rPr lang="en-US" dirty="0"/>
              <a:t> - early outreach and appointments, welcome messaging, Welcome Week, class visits</a:t>
            </a:r>
          </a:p>
          <a:p>
            <a:pPr fontAlgn="base"/>
            <a:r>
              <a:rPr lang="en-US" u="sng" dirty="0"/>
              <a:t>Concurrent</a:t>
            </a:r>
            <a:r>
              <a:rPr lang="en-US" dirty="0"/>
              <a:t> - Needs </a:t>
            </a:r>
            <a:r>
              <a:rPr lang="en-US" dirty="0" err="1"/>
              <a:t>h.s.</a:t>
            </a:r>
            <a:r>
              <a:rPr lang="en-US" dirty="0"/>
              <a:t> Counselor clearance, online orientation (services, access, social connection and that they are college students), include parents in Orientation</a:t>
            </a:r>
          </a:p>
        </p:txBody>
      </p:sp>
    </p:spTree>
    <p:extLst>
      <p:ext uri="{BB962C8B-B14F-4D97-AF65-F5344CB8AC3E}">
        <p14:creationId xmlns:p14="http://schemas.microsoft.com/office/powerpoint/2010/main" val="1169125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423B4-1088-4F04-A873-C2897BFB4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" y="1123837"/>
            <a:ext cx="3328415" cy="4601183"/>
          </a:xfrm>
        </p:spPr>
        <p:txBody>
          <a:bodyPr>
            <a:normAutofit/>
          </a:bodyPr>
          <a:lstStyle/>
          <a:p>
            <a:r>
              <a:rPr lang="en-US" sz="2400" dirty="0"/>
              <a:t>Identified Gaps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DB965-E08C-4705-A1C8-7EB8277A7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0124" y="605790"/>
            <a:ext cx="7315200" cy="5637276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Opportunities for collaboration and growth, be strategic about resource requests</a:t>
            </a:r>
          </a:p>
          <a:p>
            <a:pPr fontAlgn="base"/>
            <a:r>
              <a:rPr lang="en-US" dirty="0"/>
              <a:t>Summer Bridge and/or other collaborations to support developing community of learners</a:t>
            </a:r>
          </a:p>
          <a:p>
            <a:pPr fontAlgn="base"/>
            <a:r>
              <a:rPr lang="en-US" dirty="0"/>
              <a:t>Reaching students earlier about technology information &amp; resources that can be accessed through bookstore</a:t>
            </a:r>
          </a:p>
          <a:p>
            <a:pPr fontAlgn="base"/>
            <a:r>
              <a:rPr lang="en-US" dirty="0"/>
              <a:t>Broader summer offerings for new students</a:t>
            </a:r>
          </a:p>
          <a:p>
            <a:pPr fontAlgn="base"/>
            <a:r>
              <a:rPr lang="en-US" dirty="0"/>
              <a:t>Introduce support teams before semester begins</a:t>
            </a:r>
          </a:p>
          <a:p>
            <a:pPr fontAlgn="base"/>
            <a:r>
              <a:rPr lang="en-US" dirty="0"/>
              <a:t>Update digital/print materials to direct students to information when they need it</a:t>
            </a:r>
          </a:p>
        </p:txBody>
      </p:sp>
    </p:spTree>
    <p:extLst>
      <p:ext uri="{BB962C8B-B14F-4D97-AF65-F5344CB8AC3E}">
        <p14:creationId xmlns:p14="http://schemas.microsoft.com/office/powerpoint/2010/main" val="4285356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423B4-1088-4F04-A873-C2897BFB4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" y="1123837"/>
            <a:ext cx="3328415" cy="4601183"/>
          </a:xfrm>
        </p:spPr>
        <p:txBody>
          <a:bodyPr>
            <a:normAutofit/>
          </a:bodyPr>
          <a:lstStyle/>
          <a:p>
            <a:r>
              <a:rPr lang="en-US" sz="2400" dirty="0"/>
              <a:t>Plans for AY 25-26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DB965-E08C-4705-A1C8-7EB8277A7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0124" y="605790"/>
            <a:ext cx="7315200" cy="5637276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Promise Program offering CRER 401 in summer that wraps up with a day of resource information</a:t>
            </a:r>
          </a:p>
          <a:p>
            <a:pPr fontAlgn="base"/>
            <a:r>
              <a:rPr lang="en-US" dirty="0"/>
              <a:t>Explore additional communication channels i.e. texting through SSL, to connect students with information and resources</a:t>
            </a:r>
          </a:p>
          <a:p>
            <a:pPr fontAlgn="base"/>
            <a:r>
              <a:rPr lang="en-US" dirty="0"/>
              <a:t>First year milestone print/digital material</a:t>
            </a:r>
          </a:p>
          <a:p>
            <a:pPr fontAlgn="base"/>
            <a:r>
              <a:rPr lang="en-US" dirty="0"/>
              <a:t>Establish standard process for updating and maintaining current Program Maps</a:t>
            </a:r>
          </a:p>
        </p:txBody>
      </p:sp>
    </p:spTree>
    <p:extLst>
      <p:ext uri="{BB962C8B-B14F-4D97-AF65-F5344CB8AC3E}">
        <p14:creationId xmlns:p14="http://schemas.microsoft.com/office/powerpoint/2010/main" val="2117703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747CB-5290-45FE-B911-6276C6076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Promise Scholars Summer Bridge Programing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097CD-4641-4AE1-AB58-2AEC47E74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8230" y="724415"/>
            <a:ext cx="7315200" cy="53880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New, First-Time College Students enrolled in Promise.</a:t>
            </a:r>
          </a:p>
          <a:p>
            <a:r>
              <a:rPr lang="en-US" b="1" dirty="0"/>
              <a:t>Emphasis on 1</a:t>
            </a:r>
            <a:r>
              <a:rPr lang="en-US" b="1" baseline="30000" dirty="0"/>
              <a:t>st</a:t>
            </a:r>
            <a:r>
              <a:rPr lang="en-US" b="1" dirty="0"/>
              <a:t> Year Programming In Promise</a:t>
            </a:r>
            <a:endParaRPr lang="en-US" dirty="0"/>
          </a:p>
          <a:p>
            <a:pPr lvl="1"/>
            <a:r>
              <a:rPr lang="en-US" dirty="0"/>
              <a:t>Classroom Visits- English</a:t>
            </a:r>
          </a:p>
          <a:p>
            <a:pPr lvl="1"/>
            <a:r>
              <a:rPr lang="en-US" dirty="0"/>
              <a:t>Retention Specialist Support</a:t>
            </a:r>
          </a:p>
          <a:p>
            <a:pPr lvl="1"/>
            <a:r>
              <a:rPr lang="en-US" dirty="0"/>
              <a:t>Peer Mentors</a:t>
            </a:r>
          </a:p>
          <a:p>
            <a:pPr lvl="1"/>
            <a:r>
              <a:rPr lang="en-US" dirty="0"/>
              <a:t>Looking at Math and English Data  Completion</a:t>
            </a:r>
          </a:p>
          <a:p>
            <a:pPr lvl="1"/>
            <a:r>
              <a:rPr lang="en-US" dirty="0"/>
              <a:t>University and Career Industry Visits</a:t>
            </a:r>
          </a:p>
          <a:p>
            <a:pPr lvl="1"/>
            <a:r>
              <a:rPr lang="en-US" dirty="0"/>
              <a:t>Podcast- Student Voices</a:t>
            </a:r>
          </a:p>
          <a:p>
            <a:pPr lvl="1"/>
            <a:r>
              <a:rPr lang="en-US" dirty="0"/>
              <a:t>Workshops- Topics related for 1</a:t>
            </a:r>
            <a:r>
              <a:rPr lang="en-US" baseline="30000" dirty="0"/>
              <a:t>st</a:t>
            </a:r>
            <a:r>
              <a:rPr lang="en-US" dirty="0"/>
              <a:t> year students</a:t>
            </a:r>
          </a:p>
          <a:p>
            <a:pPr marL="502920" lvl="1" indent="0">
              <a:buNone/>
            </a:pPr>
            <a:endParaRPr lang="en-US" dirty="0"/>
          </a:p>
          <a:p>
            <a:r>
              <a:rPr lang="en-US" b="1" dirty="0"/>
              <a:t>Summer 2026</a:t>
            </a:r>
            <a:r>
              <a:rPr lang="en-US" dirty="0"/>
              <a:t>: CRER 401 Taught by our Promise Counselors happening August 3rd to August 7</a:t>
            </a:r>
            <a:r>
              <a:rPr lang="en-US" baseline="30000" dirty="0"/>
              <a:t>th</a:t>
            </a:r>
            <a:r>
              <a:rPr lang="en-US" dirty="0"/>
              <a:t> 2026</a:t>
            </a:r>
          </a:p>
          <a:p>
            <a:pPr lvl="1"/>
            <a:r>
              <a:rPr lang="en-US" dirty="0"/>
              <a:t>Focus on:</a:t>
            </a:r>
          </a:p>
          <a:p>
            <a:pPr lvl="2"/>
            <a:r>
              <a:rPr lang="en-US" dirty="0"/>
              <a:t>Community Building</a:t>
            </a:r>
          </a:p>
          <a:p>
            <a:pPr lvl="2"/>
            <a:r>
              <a:rPr lang="en-US" dirty="0"/>
              <a:t>Navigational Capital</a:t>
            </a:r>
          </a:p>
          <a:p>
            <a:pPr lvl="2"/>
            <a:r>
              <a:rPr lang="en-US" dirty="0"/>
              <a:t>Math and English Readiness- Faculty Presentations</a:t>
            </a:r>
          </a:p>
          <a:p>
            <a:pPr lvl="2"/>
            <a:r>
              <a:rPr lang="en-US" dirty="0"/>
              <a:t>College Matriculation</a:t>
            </a:r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279840-0D79-4F04-ACD8-313F125C5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73532" y="4239532"/>
            <a:ext cx="3107410" cy="21295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3D1FB0-F33C-4113-BB82-4D3222FDEC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707554" y="1271958"/>
            <a:ext cx="2839367" cy="212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968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BD6C311-F58F-4881-AD10-B7DAC8B53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1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58910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ecd447e-216c-467d-bed7-4c9569c25ac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F932B8CA08874FBCAFF7C2BFCA7EEE" ma:contentTypeVersion="19" ma:contentTypeDescription="Create a new document." ma:contentTypeScope="" ma:versionID="f2b44cf20ceed5574511f0cb3ce998af">
  <xsd:schema xmlns:xsd="http://www.w3.org/2001/XMLSchema" xmlns:xs="http://www.w3.org/2001/XMLSchema" xmlns:p="http://schemas.microsoft.com/office/2006/metadata/properties" xmlns:ns3="b025cfff-872f-476e-8298-da00af687e09" xmlns:ns4="5ecd447e-216c-467d-bed7-4c9569c25ac7" targetNamespace="http://schemas.microsoft.com/office/2006/metadata/properties" ma:root="true" ma:fieldsID="d9fce527c5f9fc3e603105c2fe015d5c" ns3:_="" ns4:_="">
    <xsd:import namespace="b025cfff-872f-476e-8298-da00af687e09"/>
    <xsd:import namespace="5ecd447e-216c-467d-bed7-4c9569c25ac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3:SharedWithDetails" minOccurs="0"/>
                <xsd:element ref="ns3:SharingHintHash" minOccurs="0"/>
                <xsd:element ref="ns4:_activity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bjectDetectorVersions" minOccurs="0"/>
                <xsd:element ref="ns4:MediaLengthInSeconds" minOccurs="0"/>
                <xsd:element ref="ns4:MediaServiceLocation" minOccurs="0"/>
                <xsd:element ref="ns4:MediaServiceSystemTags" minOccurs="0"/>
                <xsd:element ref="ns4:MediaServiceSearchProperties" minOccurs="0"/>
                <xsd:element ref="ns4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25cfff-872f-476e-8298-da00af687e0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cd447e-216c-467d-bed7-4c9569c25a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7595EE-5862-444F-AC35-DC134E28E592}">
  <ds:schemaRefs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b025cfff-872f-476e-8298-da00af687e09"/>
    <ds:schemaRef ds:uri="5ecd447e-216c-467d-bed7-4c9569c25ac7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27E5B01-54DA-4F18-A97B-ECEAACC860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2BCCEC-4210-4C82-BD1C-1B22B92377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25cfff-872f-476e-8298-da00af687e09"/>
    <ds:schemaRef ds:uri="5ecd447e-216c-467d-bed7-4c9569c25a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534</Words>
  <Application>Microsoft Office PowerPoint</Application>
  <PresentationFormat>Widescreen</PresentationFormat>
  <Paragraphs>64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Corbel</vt:lpstr>
      <vt:lpstr>Wingdings</vt:lpstr>
      <vt:lpstr>Wingdings 2</vt:lpstr>
      <vt:lpstr>Frame</vt:lpstr>
      <vt:lpstr>Planning and Budgeting Council  EMP Update: 1.15</vt:lpstr>
      <vt:lpstr>Educational Master Plan 1.15 </vt:lpstr>
      <vt:lpstr>Completed Actions</vt:lpstr>
      <vt:lpstr>Regular and Recurring Activities</vt:lpstr>
      <vt:lpstr>Pre-semester orientations, classes, and workshops</vt:lpstr>
      <vt:lpstr>Identified Gaps</vt:lpstr>
      <vt:lpstr>Plans for AY 25-26</vt:lpstr>
      <vt:lpstr>Promise Scholars Summer Bridge Programing</vt:lpstr>
      <vt:lpstr>PowerPoint Presentation</vt:lpstr>
      <vt:lpstr>PowerPoint Presentation</vt:lpstr>
      <vt:lpstr>Goals: Positive Impacts on Student Outcomes</vt:lpstr>
      <vt:lpstr>Questions Comments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Andrade, Ronald</dc:creator>
  <cp:lastModifiedBy>Andrade, Ronald</cp:lastModifiedBy>
  <cp:revision>45</cp:revision>
  <dcterms:created xsi:type="dcterms:W3CDTF">2026-01-28T23:00:29Z</dcterms:created>
  <dcterms:modified xsi:type="dcterms:W3CDTF">2026-02-04T18:26:04Z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0x010100BEF932B8CA08874FBCAFF7C2BFCA7EEE</vt:lpwstr>
  </property>
</Properties>
</file>