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61" r:id="rId6"/>
    <p:sldId id="266" r:id="rId7"/>
    <p:sldId id="265" r:id="rId8"/>
    <p:sldId id="269" r:id="rId9"/>
    <p:sldId id="268" r:id="rId10"/>
    <p:sldId id="270" r:id="rId11"/>
    <p:sldId id="259" r:id="rId12"/>
    <p:sldId id="264" r:id="rId13"/>
  </p:sldIdLst>
  <p:sldSz cx="12192000" cy="6858000"/>
  <p:notesSz cx="7010400" cy="9296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Garamond" panose="02020404030301010803" pitchFamily="18" charset="0"/>
      <p:regular r:id="rId19"/>
      <p:bold r:id="rId20"/>
      <p:italic r:id="rId21"/>
      <p:boldItalic r:id="rId22"/>
    </p:embeddedFont>
    <p:embeddedFont>
      <p:font typeface="Libre Franklin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iENVXX4k6lhCaxHqwocWb6f53/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1B6020-D9AD-4D45-8D74-61B4C853247E}">
  <a:tblStyle styleId="{5C1B6020-D9AD-4D45-8D74-61B4C853247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00A3603-5DFF-407F-B07C-72163A0D7BC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35" Type="http://customschemas.google.com/relationships/presentationmetadata" Target="meta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smccd-my.sharepoint.com/personal/hom_smccd_edu/Documents/Desktop/Fall%2021-Summer%2022%20Files/University%20Center%202022/Data%20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73671816770124"/>
          <c:y val="0.14869974761581289"/>
          <c:w val="0.484213620566949"/>
          <c:h val="0.77184226685899737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314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625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216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923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149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8bebf0535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18bebf05351_0_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18bebf05351_0_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anadacollege.edu/aanapisi/star_timeline.ph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2023-2024%20Ca&#241;ada%20College%20S.T.A.R.%20Program%20Annual%20Repor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anva.com/design/DAGrLw4F7dk/aKr21Q9fSlzm4tKRC2Sy8w/view?utm_content=DAGrLw4F7dk&amp;utm_campaign=designshare&amp;utm_medium=link2&amp;utm_source=uniquelinks&amp;utlId=h173c3d121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anadacollege.edu/emp/Can-EMP-2022-Final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cs.google.com/document/d/1DJKRdW_PgFdXeIBffSejEq0dCNNA-9N3/edit?rtpof=true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756486" y="1778847"/>
            <a:ext cx="11252199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Program Service Coordinator (60% Classified) 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Counseling Coordinator (100 % Faculty)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"/>
          <p:cNvSpPr/>
          <p:nvPr/>
        </p:nvSpPr>
        <p:spPr>
          <a:xfrm rot="5400000">
            <a:off x="-3086129" y="3081031"/>
            <a:ext cx="6863099" cy="690843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 rot="5400000">
            <a:off x="-2254053" y="3908923"/>
            <a:ext cx="5786981" cy="102734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 rot="-5400000" flipH="1">
            <a:off x="-548626" y="539379"/>
            <a:ext cx="1788160" cy="690775"/>
          </a:xfrm>
          <a:custGeom>
            <a:avLst/>
            <a:gdLst/>
            <a:ahLst/>
            <a:cxnLst/>
            <a:rect l="l" t="t" r="r" b="b"/>
            <a:pathLst>
              <a:path w="1995342" h="640502" extrusionOk="0">
                <a:moveTo>
                  <a:pt x="0" y="0"/>
                </a:moveTo>
                <a:lnTo>
                  <a:pt x="1442591" y="882"/>
                </a:lnTo>
                <a:lnTo>
                  <a:pt x="1995342" y="640502"/>
                </a:lnTo>
                <a:lnTo>
                  <a:pt x="0" y="64050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834132" y="6250022"/>
            <a:ext cx="112521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8562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Requested by: Mary Ho</a:t>
            </a:r>
            <a:endParaRPr dirty="0"/>
          </a:p>
        </p:txBody>
      </p:sp>
      <p:sp>
        <p:nvSpPr>
          <p:cNvPr id="95" name="Google Shape;95;p1"/>
          <p:cNvSpPr txBox="1"/>
          <p:nvPr/>
        </p:nvSpPr>
        <p:spPr>
          <a:xfrm>
            <a:off x="-695173" y="591569"/>
            <a:ext cx="790213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Positions Proposal 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BD86DD-6B65-453B-B31C-F120F5A13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06" r="5723"/>
          <a:stretch/>
        </p:blipFill>
        <p:spPr>
          <a:xfrm>
            <a:off x="739773" y="3284813"/>
            <a:ext cx="5642813" cy="29344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5346B3-59BF-4E23-A27B-A454EDFBE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505" y="1262803"/>
            <a:ext cx="1615780" cy="2008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167B74-96D1-4A23-8A72-6CEE29965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6105" y="539560"/>
            <a:ext cx="3072580" cy="1024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1CE3F2-8505-4314-A9BF-846A78BB69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60" t="29843" r="3708" b="13091"/>
          <a:stretch/>
        </p:blipFill>
        <p:spPr>
          <a:xfrm>
            <a:off x="6201669" y="3286561"/>
            <a:ext cx="5990331" cy="29344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/>
          <p:nvPr/>
        </p:nvSpPr>
        <p:spPr>
          <a:xfrm rot="5400000">
            <a:off x="-3086129" y="3081031"/>
            <a:ext cx="6863099" cy="690843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6"/>
          <p:cNvSpPr/>
          <p:nvPr/>
        </p:nvSpPr>
        <p:spPr>
          <a:xfrm rot="5400000">
            <a:off x="-2254053" y="3908923"/>
            <a:ext cx="5786981" cy="102734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/>
          <p:nvPr/>
        </p:nvSpPr>
        <p:spPr>
          <a:xfrm rot="-5400000" flipH="1">
            <a:off x="-548626" y="539379"/>
            <a:ext cx="1788160" cy="690775"/>
          </a:xfrm>
          <a:custGeom>
            <a:avLst/>
            <a:gdLst/>
            <a:ahLst/>
            <a:cxnLst/>
            <a:rect l="l" t="t" r="r" b="b"/>
            <a:pathLst>
              <a:path w="1995342" h="640502" extrusionOk="0">
                <a:moveTo>
                  <a:pt x="0" y="0"/>
                </a:moveTo>
                <a:lnTo>
                  <a:pt x="1442591" y="882"/>
                </a:lnTo>
                <a:lnTo>
                  <a:pt x="1995342" y="640502"/>
                </a:lnTo>
                <a:lnTo>
                  <a:pt x="0" y="64050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6"/>
          <p:cNvSpPr txBox="1"/>
          <p:nvPr/>
        </p:nvSpPr>
        <p:spPr>
          <a:xfrm>
            <a:off x="1278810" y="393893"/>
            <a:ext cx="10544082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Cañada College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2024-2025: 22% identify as Asian, Filipinx or Pacific Islander</a:t>
            </a:r>
            <a:endParaRPr dirty="0"/>
          </a:p>
          <a:p>
            <a:pPr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Asian American and Native American Pacific Islander Serving Institution (AANAPISI) </a:t>
            </a:r>
            <a:endParaRPr lang="en-US"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10211008" y="6258560"/>
            <a:ext cx="2580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latin typeface="Calibri"/>
                <a:ea typeface="Calibri"/>
                <a:cs typeface="Calibri"/>
                <a:sym typeface="Calibri"/>
              </a:rPr>
              <a:t>PRIE Data  Dashboard</a:t>
            </a:r>
            <a:endParaRPr sz="1500" b="1" dirty="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151;p6">
            <a:extLst>
              <a:ext uri="{FF2B5EF4-FFF2-40B4-BE49-F238E27FC236}">
                <a16:creationId xmlns:a16="http://schemas.microsoft.com/office/drawing/2014/main" id="{6A43024C-9554-45CF-8013-B5661F346D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9960866"/>
              </p:ext>
            </p:extLst>
          </p:nvPr>
        </p:nvGraphicFramePr>
        <p:xfrm>
          <a:off x="2703958" y="1407726"/>
          <a:ext cx="8797200" cy="551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CFF57772-C3B4-41D8-BBD0-68D9774C1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300452"/>
              </p:ext>
            </p:extLst>
          </p:nvPr>
        </p:nvGraphicFramePr>
        <p:xfrm>
          <a:off x="1278809" y="1674257"/>
          <a:ext cx="10544082" cy="4428736"/>
        </p:xfrm>
        <a:graphic>
          <a:graphicData uri="http://schemas.openxmlformats.org/drawingml/2006/table">
            <a:tbl>
              <a:tblPr firstRow="1" bandRow="1">
                <a:tableStyleId>{5C1B6020-D9AD-4D45-8D74-61B4C853247E}</a:tableStyleId>
              </a:tblPr>
              <a:tblGrid>
                <a:gridCol w="3514694">
                  <a:extLst>
                    <a:ext uri="{9D8B030D-6E8A-4147-A177-3AD203B41FA5}">
                      <a16:colId xmlns:a16="http://schemas.microsoft.com/office/drawing/2014/main" val="279071964"/>
                    </a:ext>
                  </a:extLst>
                </a:gridCol>
                <a:gridCol w="3514694">
                  <a:extLst>
                    <a:ext uri="{9D8B030D-6E8A-4147-A177-3AD203B41FA5}">
                      <a16:colId xmlns:a16="http://schemas.microsoft.com/office/drawing/2014/main" val="4227851780"/>
                    </a:ext>
                  </a:extLst>
                </a:gridCol>
                <a:gridCol w="3514694">
                  <a:extLst>
                    <a:ext uri="{9D8B030D-6E8A-4147-A177-3AD203B41FA5}">
                      <a16:colId xmlns:a16="http://schemas.microsoft.com/office/drawing/2014/main" val="1689134844"/>
                    </a:ext>
                  </a:extLst>
                </a:gridCol>
              </a:tblGrid>
              <a:tr h="934208">
                <a:tc>
                  <a:txBody>
                    <a:bodyPr/>
                    <a:lstStyle/>
                    <a:p>
                      <a:r>
                        <a:rPr lang="en-US" sz="2800" dirty="0"/>
                        <a:t>Racial/Ethnic Categories 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Ethnic subgroups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%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847942"/>
                  </a:ext>
                </a:extLst>
              </a:tr>
              <a:tr h="460470">
                <a:tc>
                  <a:txBody>
                    <a:bodyPr/>
                    <a:lstStyle/>
                    <a:p>
                      <a:r>
                        <a:rPr lang="en-US" sz="2000" dirty="0"/>
                        <a:t>Asian (East Asian, Southeast Asian and South Asian)</a:t>
                      </a:r>
                    </a:p>
                    <a:p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Chinese, Japanese, Korean, Vietnamese, Cambodian, Laotian, Indians &amp; Burmese</a:t>
                      </a:r>
                    </a:p>
                    <a:p>
                      <a:endParaRPr lang="en-US" sz="2000" dirty="0"/>
                    </a:p>
                    <a:p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15%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5969"/>
                  </a:ext>
                </a:extLst>
              </a:tr>
              <a:tr h="9342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Filipinx</a:t>
                      </a:r>
                    </a:p>
                    <a:p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454123"/>
                  </a:ext>
                </a:extLst>
              </a:tr>
              <a:tr h="934208">
                <a:tc>
                  <a:txBody>
                    <a:bodyPr/>
                    <a:lstStyle/>
                    <a:p>
                      <a:r>
                        <a:rPr lang="en-US" sz="2000" dirty="0"/>
                        <a:t>Pacific Islander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Samoan, Native Hawaiian, Guamanian/Chamorro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1%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062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/>
          <p:nvPr/>
        </p:nvSpPr>
        <p:spPr>
          <a:xfrm rot="5400000">
            <a:off x="-3086129" y="3081031"/>
            <a:ext cx="6863099" cy="690843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7"/>
          <p:cNvSpPr/>
          <p:nvPr/>
        </p:nvSpPr>
        <p:spPr>
          <a:xfrm rot="5400000">
            <a:off x="-2254053" y="3908923"/>
            <a:ext cx="5786981" cy="102734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/>
          <p:nvPr/>
        </p:nvSpPr>
        <p:spPr>
          <a:xfrm rot="-5400000" flipH="1">
            <a:off x="-548626" y="539379"/>
            <a:ext cx="1788160" cy="690775"/>
          </a:xfrm>
          <a:custGeom>
            <a:avLst/>
            <a:gdLst/>
            <a:ahLst/>
            <a:cxnLst/>
            <a:rect l="l" t="t" r="r" b="b"/>
            <a:pathLst>
              <a:path w="1995342" h="640502" extrusionOk="0">
                <a:moveTo>
                  <a:pt x="0" y="0"/>
                </a:moveTo>
                <a:lnTo>
                  <a:pt x="1442591" y="882"/>
                </a:lnTo>
                <a:lnTo>
                  <a:pt x="1995342" y="640502"/>
                </a:lnTo>
                <a:lnTo>
                  <a:pt x="0" y="64050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7"/>
          <p:cNvSpPr txBox="1"/>
          <p:nvPr/>
        </p:nvSpPr>
        <p:spPr>
          <a:xfrm>
            <a:off x="805658" y="482064"/>
            <a:ext cx="1101673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Some Key Accomplishments:</a:t>
            </a:r>
            <a:endParaRPr dirty="0"/>
          </a:p>
        </p:txBody>
      </p:sp>
      <p:sp>
        <p:nvSpPr>
          <p:cNvPr id="171" name="Google Shape;171;p7"/>
          <p:cNvSpPr txBox="1"/>
          <p:nvPr/>
        </p:nvSpPr>
        <p:spPr>
          <a:xfrm>
            <a:off x="805658" y="1483397"/>
            <a:ext cx="1058068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Cañada College is an Asian American, Native Hawaiian, Pacific Islander Serving Institution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AANHPI S.T.A.R. Program is the inaugural AANAPISI program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 Launched in Fall 2023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2.5 years: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71;p7">
            <a:extLst>
              <a:ext uri="{FF2B5EF4-FFF2-40B4-BE49-F238E27FC236}">
                <a16:creationId xmlns:a16="http://schemas.microsoft.com/office/drawing/2014/main" id="{B43AECD5-1A29-499E-A853-557836462C71}"/>
              </a:ext>
            </a:extLst>
          </p:cNvPr>
          <p:cNvSpPr txBox="1"/>
          <p:nvPr/>
        </p:nvSpPr>
        <p:spPr>
          <a:xfrm>
            <a:off x="2042422" y="3535247"/>
            <a:ext cx="9561508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+mj-lt"/>
              <a:buAutoNum type="romanLcPeriod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Fall ‘23: STAR (formerly ARC) transfer pathway program launched</a:t>
            </a: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+mj-lt"/>
              <a:buAutoNum type="romanL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Fall ‘24: Inaugural Filipinx American History Month celebrations</a:t>
            </a: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+mj-lt"/>
              <a:buAutoNum type="romanLcPeriod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Spring ‘24: Inaugural AANHPI Heritage Month celebrations launched</a:t>
            </a: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+mj-lt"/>
              <a:buAutoNum type="romanLcPeriod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 ‘24: Inaugural AANHPI Graduation Celebration launched</a:t>
            </a:r>
          </a:p>
          <a:p>
            <a:pPr marL="571500" indent="-571500">
              <a:buClr>
                <a:schemeClr val="dk1"/>
              </a:buClr>
              <a:buSzPts val="2600"/>
              <a:buFont typeface="+mj-lt"/>
              <a:buAutoNum type="romanLcPeriod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2025: Received Proclamation from Mayor of Redwood City</a:t>
            </a: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+mj-lt"/>
              <a:buAutoNum type="romanLcPeriod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‘25: STAR Learning Community launched</a:t>
            </a: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+mj-lt"/>
              <a:buAutoNum type="romanL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Center AANHPI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Disaggregation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F4E1E0-DE2B-4FEC-8574-3EA579965FDB}"/>
              </a:ext>
            </a:extLst>
          </p:cNvPr>
          <p:cNvSpPr txBox="1"/>
          <p:nvPr/>
        </p:nvSpPr>
        <p:spPr>
          <a:xfrm>
            <a:off x="9801224" y="6373028"/>
            <a:ext cx="2390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AANHPI STAR Website</a:t>
            </a:r>
            <a:endParaRPr lang="en-US" dirty="0"/>
          </a:p>
        </p:txBody>
      </p:sp>
      <p:pic>
        <p:nvPicPr>
          <p:cNvPr id="13" name="Google Shape;106;p2">
            <a:extLst>
              <a:ext uri="{FF2B5EF4-FFF2-40B4-BE49-F238E27FC236}">
                <a16:creationId xmlns:a16="http://schemas.microsoft.com/office/drawing/2014/main" id="{C5CA3F92-90A4-46A7-B1D9-932B71EE13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1716" y="312056"/>
            <a:ext cx="2355496" cy="886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511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/>
          <p:nvPr/>
        </p:nvSpPr>
        <p:spPr>
          <a:xfrm rot="5400000">
            <a:off x="-3086129" y="3081031"/>
            <a:ext cx="6863099" cy="690843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7"/>
          <p:cNvSpPr/>
          <p:nvPr/>
        </p:nvSpPr>
        <p:spPr>
          <a:xfrm rot="5400000">
            <a:off x="-2254053" y="3908923"/>
            <a:ext cx="5786981" cy="102734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/>
          <p:nvPr/>
        </p:nvSpPr>
        <p:spPr>
          <a:xfrm rot="-5400000" flipH="1">
            <a:off x="-548626" y="539379"/>
            <a:ext cx="1788160" cy="690775"/>
          </a:xfrm>
          <a:custGeom>
            <a:avLst/>
            <a:gdLst/>
            <a:ahLst/>
            <a:cxnLst/>
            <a:rect l="l" t="t" r="r" b="b"/>
            <a:pathLst>
              <a:path w="1995342" h="640502" extrusionOk="0">
                <a:moveTo>
                  <a:pt x="0" y="0"/>
                </a:moveTo>
                <a:lnTo>
                  <a:pt x="1442591" y="882"/>
                </a:lnTo>
                <a:lnTo>
                  <a:pt x="1995342" y="640502"/>
                </a:lnTo>
                <a:lnTo>
                  <a:pt x="0" y="64050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7"/>
          <p:cNvSpPr txBox="1"/>
          <p:nvPr/>
        </p:nvSpPr>
        <p:spPr>
          <a:xfrm>
            <a:off x="1026453" y="300011"/>
            <a:ext cx="1101673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Snapshot of Program Data:</a:t>
            </a:r>
            <a:endParaRPr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3225DED-4C30-45C3-934C-EB23D9AE8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201841"/>
              </p:ext>
            </p:extLst>
          </p:nvPr>
        </p:nvGraphicFramePr>
        <p:xfrm>
          <a:off x="1026453" y="1016776"/>
          <a:ext cx="10544082" cy="4408928"/>
        </p:xfrm>
        <a:graphic>
          <a:graphicData uri="http://schemas.openxmlformats.org/drawingml/2006/table">
            <a:tbl>
              <a:tblPr firstRow="1" bandRow="1">
                <a:tableStyleId>{5C1B6020-D9AD-4D45-8D74-61B4C853247E}</a:tableStyleId>
              </a:tblPr>
              <a:tblGrid>
                <a:gridCol w="3514694">
                  <a:extLst>
                    <a:ext uri="{9D8B030D-6E8A-4147-A177-3AD203B41FA5}">
                      <a16:colId xmlns:a16="http://schemas.microsoft.com/office/drawing/2014/main" val="279071964"/>
                    </a:ext>
                  </a:extLst>
                </a:gridCol>
                <a:gridCol w="3514694">
                  <a:extLst>
                    <a:ext uri="{9D8B030D-6E8A-4147-A177-3AD203B41FA5}">
                      <a16:colId xmlns:a16="http://schemas.microsoft.com/office/drawing/2014/main" val="4227851780"/>
                    </a:ext>
                  </a:extLst>
                </a:gridCol>
                <a:gridCol w="3514694">
                  <a:extLst>
                    <a:ext uri="{9D8B030D-6E8A-4147-A177-3AD203B41FA5}">
                      <a16:colId xmlns:a16="http://schemas.microsoft.com/office/drawing/2014/main" val="1689134844"/>
                    </a:ext>
                  </a:extLst>
                </a:gridCol>
              </a:tblGrid>
              <a:tr h="934208">
                <a:tc>
                  <a:txBody>
                    <a:bodyPr/>
                    <a:lstStyle/>
                    <a:p>
                      <a:r>
                        <a:rPr lang="en-US" sz="2800" dirty="0"/>
                        <a:t>2023-2024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2024-2025 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Fall 2025 (Aug-Oct)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847942"/>
                  </a:ext>
                </a:extLst>
              </a:tr>
              <a:tr h="934208">
                <a:tc>
                  <a:txBody>
                    <a:bodyPr/>
                    <a:lstStyle/>
                    <a:p>
                      <a:r>
                        <a:rPr lang="en-US" sz="1800" b="1" dirty="0"/>
                        <a:t>329</a:t>
                      </a:r>
                      <a:r>
                        <a:rPr lang="en-US" sz="1800" dirty="0"/>
                        <a:t> unique students in (STAR event attendance &amp; STAR Transfer Pathway enrollment)</a:t>
                      </a:r>
                    </a:p>
                    <a:p>
                      <a:endParaRPr lang="en-US" sz="1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/>
                        <a:t>375</a:t>
                      </a:r>
                      <a:r>
                        <a:rPr lang="en-US" sz="1800" dirty="0"/>
                        <a:t> unique students (STAR event attendance &amp; STAR Program enrollment)</a:t>
                      </a:r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189 </a:t>
                      </a:r>
                      <a:r>
                        <a:rPr lang="en-US" sz="1800" dirty="0"/>
                        <a:t>unique students (STAR events &amp; STAR Program enrollment)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5969"/>
                  </a:ext>
                </a:extLst>
              </a:tr>
              <a:tr h="934208">
                <a:tc>
                  <a:txBody>
                    <a:bodyPr/>
                    <a:lstStyle/>
                    <a:p>
                      <a:r>
                        <a:rPr lang="en-US" sz="1800" b="1" dirty="0"/>
                        <a:t>22</a:t>
                      </a:r>
                      <a:r>
                        <a:rPr lang="en-US" sz="1800" dirty="0"/>
                        <a:t> enrolled in STAR Transfer Pathway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- 58 </a:t>
                      </a:r>
                      <a:r>
                        <a:rPr lang="en-US" sz="1800" dirty="0"/>
                        <a:t>enrolled in STAR Transfer Pathway</a:t>
                      </a:r>
                    </a:p>
                    <a:p>
                      <a:r>
                        <a:rPr lang="en-US" sz="1800" b="1" dirty="0"/>
                        <a:t>- 15 </a:t>
                      </a:r>
                      <a:r>
                        <a:rPr lang="en-US" sz="1800" dirty="0"/>
                        <a:t>unique enrolled in Learning Community (pilot launch Spring 2025)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English 100: 6 students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History 245: 13 students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- 65 </a:t>
                      </a:r>
                      <a:r>
                        <a:rPr lang="en-US" sz="1800" dirty="0"/>
                        <a:t>enrolled in STAR Transfer Pathway</a:t>
                      </a:r>
                    </a:p>
                    <a:p>
                      <a:r>
                        <a:rPr lang="en-US" sz="1800" b="1" dirty="0"/>
                        <a:t>- 20 </a:t>
                      </a:r>
                      <a:r>
                        <a:rPr lang="en-US" sz="1800" dirty="0"/>
                        <a:t>enrolled in Learning Community (official launch)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English C1000: 16 students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History 245: 15 students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06200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294CB61-F276-46BE-A100-CE020718AC96}"/>
              </a:ext>
            </a:extLst>
          </p:cNvPr>
          <p:cNvSpPr txBox="1"/>
          <p:nvPr/>
        </p:nvSpPr>
        <p:spPr>
          <a:xfrm>
            <a:off x="1026452" y="5557735"/>
            <a:ext cx="105774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breakdown of demographic information please see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 action="ppaction://hlinkfile"/>
              </a:rPr>
              <a:t>STAR Annual Report 2023-2024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STAR Annual Report 2024-2025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4318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/>
          <p:nvPr/>
        </p:nvSpPr>
        <p:spPr>
          <a:xfrm rot="5400000">
            <a:off x="-3086129" y="3081031"/>
            <a:ext cx="6863099" cy="690843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 rot="5400000">
            <a:off x="-2254053" y="3908923"/>
            <a:ext cx="5786981" cy="102734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/>
          <p:nvPr/>
        </p:nvSpPr>
        <p:spPr>
          <a:xfrm rot="-5400000" flipH="1">
            <a:off x="-548626" y="539379"/>
            <a:ext cx="1788160" cy="690775"/>
          </a:xfrm>
          <a:custGeom>
            <a:avLst/>
            <a:gdLst/>
            <a:ahLst/>
            <a:cxnLst/>
            <a:rect l="l" t="t" r="r" b="b"/>
            <a:pathLst>
              <a:path w="1995342" h="640502" extrusionOk="0">
                <a:moveTo>
                  <a:pt x="0" y="0"/>
                </a:moveTo>
                <a:lnTo>
                  <a:pt x="1442591" y="882"/>
                </a:lnTo>
                <a:lnTo>
                  <a:pt x="1995342" y="640502"/>
                </a:lnTo>
                <a:lnTo>
                  <a:pt x="0" y="64050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1" name="Google Shape;121;p3"/>
          <p:cNvGraphicFramePr/>
          <p:nvPr>
            <p:extLst>
              <p:ext uri="{D42A27DB-BD31-4B8C-83A1-F6EECF244321}">
                <p14:modId xmlns:p14="http://schemas.microsoft.com/office/powerpoint/2010/main" val="170402623"/>
              </p:ext>
            </p:extLst>
          </p:nvPr>
        </p:nvGraphicFramePr>
        <p:xfrm>
          <a:off x="1015642" y="2291576"/>
          <a:ext cx="5308958" cy="3931930"/>
        </p:xfrm>
        <a:graphic>
          <a:graphicData uri="http://schemas.openxmlformats.org/drawingml/2006/table">
            <a:tbl>
              <a:tblPr firstRow="1" bandRow="1">
                <a:noFill/>
                <a:tableStyleId>{5C1B6020-D9AD-4D45-8D74-61B4C853247E}</a:tableStyleId>
              </a:tblPr>
              <a:tblGrid>
                <a:gridCol w="5308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787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Responsibilities: 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Develop and implement culturally responsive activities to support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the academic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emotional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social needs of AAPI students 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(first</a:t>
                      </a:r>
                      <a:r>
                        <a:rPr lang="en-US" sz="1800" dirty="0"/>
                        <a:t>-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year to completion)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 the recruitment and enrollment of students in the STAR Learning Community. </a:t>
                      </a:r>
                      <a:endParaRPr sz="1800" dirty="0"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Hire and Supervise 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STAR Peer Mentors</a:t>
                      </a:r>
                      <a:endParaRPr sz="1800" dirty="0"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Develop and implement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culturally responsive events 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(i.e. speakers, discussions, panels etc.) to help build institutional capacity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Oversee the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marketing and outreach 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 the AANHPI S.T.A.R. Program.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Assist with data tracking</a:t>
                      </a:r>
                      <a:endParaRPr sz="1800" dirty="0"/>
                    </a:p>
                  </a:txBody>
                  <a:tcPr marL="91450" marR="91450" marT="45725" marB="45725">
                    <a:solidFill>
                      <a:srgbClr val="A8D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Google Shape;101;p2">
            <a:extLst>
              <a:ext uri="{FF2B5EF4-FFF2-40B4-BE49-F238E27FC236}">
                <a16:creationId xmlns:a16="http://schemas.microsoft.com/office/drawing/2014/main" id="{9AF0753F-929B-450C-9B46-6F9D2AEC7462}"/>
              </a:ext>
            </a:extLst>
          </p:cNvPr>
          <p:cNvSpPr txBox="1"/>
          <p:nvPr/>
        </p:nvSpPr>
        <p:spPr>
          <a:xfrm>
            <a:off x="1015642" y="395073"/>
            <a:ext cx="92826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Program Services Coordinator:</a:t>
            </a:r>
            <a:endParaRPr lang="en-US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Asian American, Native Hawaiian, Pacific Islander S.T.A.R (Success, Transfer, Access and Relevance) Program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60% FTE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55B73-1FFB-4348-8800-974B0DB3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475" y="4033836"/>
            <a:ext cx="3188075" cy="2565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EE506D-6C18-4F77-AED4-8AAF847ED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83" t="2255" r="483" b="17558"/>
          <a:stretch/>
        </p:blipFill>
        <p:spPr>
          <a:xfrm>
            <a:off x="6776979" y="1691595"/>
            <a:ext cx="4266613" cy="256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92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FE4B15-6860-4721-B458-CAF86EF88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907" y="3674922"/>
            <a:ext cx="3848100" cy="2886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2A55F9-F939-4B78-864D-791099A0B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948" y="1047173"/>
            <a:ext cx="4174992" cy="3105150"/>
          </a:xfrm>
          <a:prstGeom prst="rect">
            <a:avLst/>
          </a:prstGeom>
        </p:spPr>
      </p:pic>
      <p:sp>
        <p:nvSpPr>
          <p:cNvPr id="116" name="Google Shape;116;p3"/>
          <p:cNvSpPr txBox="1"/>
          <p:nvPr/>
        </p:nvSpPr>
        <p:spPr>
          <a:xfrm>
            <a:off x="1422904" y="2393852"/>
            <a:ext cx="928272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17" name="Google Shape;117;p3"/>
          <p:cNvSpPr/>
          <p:nvPr/>
        </p:nvSpPr>
        <p:spPr>
          <a:xfrm rot="5400000">
            <a:off x="-3086129" y="3081031"/>
            <a:ext cx="6863099" cy="690843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 rot="5400000">
            <a:off x="-2254053" y="3908923"/>
            <a:ext cx="5786981" cy="102734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/>
          <p:nvPr/>
        </p:nvSpPr>
        <p:spPr>
          <a:xfrm rot="-5400000" flipH="1">
            <a:off x="-548626" y="539379"/>
            <a:ext cx="1788160" cy="690775"/>
          </a:xfrm>
          <a:custGeom>
            <a:avLst/>
            <a:gdLst/>
            <a:ahLst/>
            <a:cxnLst/>
            <a:rect l="l" t="t" r="r" b="b"/>
            <a:pathLst>
              <a:path w="1995342" h="640502" extrusionOk="0">
                <a:moveTo>
                  <a:pt x="0" y="0"/>
                </a:moveTo>
                <a:lnTo>
                  <a:pt x="1442591" y="882"/>
                </a:lnTo>
                <a:lnTo>
                  <a:pt x="1995342" y="640502"/>
                </a:lnTo>
                <a:lnTo>
                  <a:pt x="0" y="64050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1" name="Google Shape;121;p3"/>
          <p:cNvGraphicFramePr/>
          <p:nvPr>
            <p:extLst>
              <p:ext uri="{D42A27DB-BD31-4B8C-83A1-F6EECF244321}">
                <p14:modId xmlns:p14="http://schemas.microsoft.com/office/powerpoint/2010/main" val="2685351020"/>
              </p:ext>
            </p:extLst>
          </p:nvPr>
        </p:nvGraphicFramePr>
        <p:xfrm>
          <a:off x="1212490" y="1917602"/>
          <a:ext cx="4704876" cy="4236730"/>
        </p:xfrm>
        <a:graphic>
          <a:graphicData uri="http://schemas.openxmlformats.org/drawingml/2006/table">
            <a:tbl>
              <a:tblPr firstRow="1" bandRow="1">
                <a:noFill/>
                <a:tableStyleId>{5C1B6020-D9AD-4D45-8D74-61B4C853247E}</a:tableStyleId>
              </a:tblPr>
              <a:tblGrid>
                <a:gridCol w="4704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210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Responsibilities:</a:t>
                      </a: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Oversee the direction of the STAR Program.</a:t>
                      </a: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 oversight of budget</a:t>
                      </a: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Work with campus partners to connect, promote and collaborate on behalf of the STAR Program.</a:t>
                      </a: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Supervise Program Services Coordinator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Oversee data collection and reporting to College and State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Serve the lead coordinator with the AANHPI SAP State Chancellor’s Office.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 counseling to students enrolled in the STAR program (transfer pathway and Learning Community)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 panose="020B0604020202020204" pitchFamily="34" charset="0"/>
                        <a:buNone/>
                      </a:pPr>
                      <a:endParaRPr lang="en-US" sz="2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A8D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9E66A4B1-2484-436D-BD32-2165826725BF}"/>
              </a:ext>
            </a:extLst>
          </p:cNvPr>
          <p:cNvSpPr txBox="1"/>
          <p:nvPr/>
        </p:nvSpPr>
        <p:spPr>
          <a:xfrm>
            <a:off x="1178475" y="279681"/>
            <a:ext cx="92826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Counseling Coordinator (faculty):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Asian American, Native Hawaiian, Pacific Islander S.T.A.R (Success, Transfer, Access and Relevance) Program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100% FTE</a:t>
            </a:r>
          </a:p>
        </p:txBody>
      </p:sp>
    </p:spTree>
    <p:extLst>
      <p:ext uri="{BB962C8B-B14F-4D97-AF65-F5344CB8AC3E}">
        <p14:creationId xmlns:p14="http://schemas.microsoft.com/office/powerpoint/2010/main" val="3122209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/>
          <p:nvPr/>
        </p:nvSpPr>
        <p:spPr>
          <a:xfrm rot="5400000">
            <a:off x="-3086129" y="3081031"/>
            <a:ext cx="6863099" cy="690843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 rot="5400000">
            <a:off x="-2254053" y="3908923"/>
            <a:ext cx="5786981" cy="102734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/>
          <p:nvPr/>
        </p:nvSpPr>
        <p:spPr>
          <a:xfrm rot="-5400000" flipH="1">
            <a:off x="-548626" y="539379"/>
            <a:ext cx="1788160" cy="690775"/>
          </a:xfrm>
          <a:custGeom>
            <a:avLst/>
            <a:gdLst/>
            <a:ahLst/>
            <a:cxnLst/>
            <a:rect l="l" t="t" r="r" b="b"/>
            <a:pathLst>
              <a:path w="1995342" h="640502" extrusionOk="0">
                <a:moveTo>
                  <a:pt x="0" y="0"/>
                </a:moveTo>
                <a:lnTo>
                  <a:pt x="1442591" y="882"/>
                </a:lnTo>
                <a:lnTo>
                  <a:pt x="1995342" y="640502"/>
                </a:lnTo>
                <a:lnTo>
                  <a:pt x="0" y="64050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1;p2">
            <a:extLst>
              <a:ext uri="{FF2B5EF4-FFF2-40B4-BE49-F238E27FC236}">
                <a16:creationId xmlns:a16="http://schemas.microsoft.com/office/drawing/2014/main" id="{9AF0753F-929B-450C-9B46-6F9D2AEC7462}"/>
              </a:ext>
            </a:extLst>
          </p:cNvPr>
          <p:cNvSpPr txBox="1"/>
          <p:nvPr/>
        </p:nvSpPr>
        <p:spPr>
          <a:xfrm>
            <a:off x="955331" y="114836"/>
            <a:ext cx="1044485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Positions Justification</a:t>
            </a:r>
            <a:endParaRPr lang="en-US" sz="2800" b="1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" name="Google Shape;171;p7">
            <a:extLst>
              <a:ext uri="{FF2B5EF4-FFF2-40B4-BE49-F238E27FC236}">
                <a16:creationId xmlns:a16="http://schemas.microsoft.com/office/drawing/2014/main" id="{07DB15C4-24BB-4E9C-9579-14326F328165}"/>
              </a:ext>
            </a:extLst>
          </p:cNvPr>
          <p:cNvSpPr txBox="1"/>
          <p:nvPr/>
        </p:nvSpPr>
        <p:spPr>
          <a:xfrm>
            <a:off x="955331" y="699571"/>
            <a:ext cx="10580683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Program Services Coordinator position currently exi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st - federal funds discontinued in Sept 2025.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Adjunct counselor currently exi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st - federal funds discontinued in Sept 2025.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Director of Postsecondary Success position ends in June 30, 2026 (provides leadership and advocacy for STAR Program)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Without personnel support, we will not have a STAR Program.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We are AANAPISI!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Supports the State’s AANHPI Student Achievement Program Education (Ed Code: 7.9510)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District Strategic Goal #1: Develop and Strength Educational Offerings &amp; Interventions, and Support Programs that Increase Student Access, Success and Completion.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B19FB9-603D-4C0F-975A-806D1313F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5" t="34101" r="3243" b="24748"/>
          <a:stretch/>
        </p:blipFill>
        <p:spPr>
          <a:xfrm>
            <a:off x="838971" y="5127829"/>
            <a:ext cx="11155584" cy="169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17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/>
          <p:nvPr/>
        </p:nvSpPr>
        <p:spPr>
          <a:xfrm rot="5400000">
            <a:off x="-3086129" y="3081031"/>
            <a:ext cx="6863099" cy="690843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 rot="5400000">
            <a:off x="-2254053" y="3908923"/>
            <a:ext cx="5786981" cy="102734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 rot="-5400000" flipH="1">
            <a:off x="-548626" y="539379"/>
            <a:ext cx="1788160" cy="690775"/>
          </a:xfrm>
          <a:custGeom>
            <a:avLst/>
            <a:gdLst/>
            <a:ahLst/>
            <a:cxnLst/>
            <a:rect l="l" t="t" r="r" b="b"/>
            <a:pathLst>
              <a:path w="1995342" h="640502" extrusionOk="0">
                <a:moveTo>
                  <a:pt x="0" y="0"/>
                </a:moveTo>
                <a:lnTo>
                  <a:pt x="1442591" y="882"/>
                </a:lnTo>
                <a:lnTo>
                  <a:pt x="1995342" y="640502"/>
                </a:lnTo>
                <a:lnTo>
                  <a:pt x="0" y="64050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842754" y="482024"/>
            <a:ext cx="1101673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Cañada</a:t>
            </a:r>
            <a:r>
              <a:rPr lang="en-US" sz="3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32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College Plans</a:t>
            </a:r>
            <a:endParaRPr/>
          </a:p>
        </p:txBody>
      </p:sp>
      <p:sp>
        <p:nvSpPr>
          <p:cNvPr id="131" name="Google Shape;131;p4"/>
          <p:cNvSpPr txBox="1"/>
          <p:nvPr/>
        </p:nvSpPr>
        <p:spPr>
          <a:xfrm>
            <a:off x="985457" y="1364485"/>
            <a:ext cx="10973400" cy="523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 2022-2027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STAR Program aligns with 1.14, 1.16, 2.2, 3.1, 3.2, 3.3, 3.8 and 4.4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This year’s priorities: EMP Strategic Initiative # 1.15: Create and scale First Year Experience Program (STAR Learning Community)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u="sng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SEAP 2025-2028:</a:t>
            </a:r>
            <a:r>
              <a:rPr lang="en-US" sz="24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Disproportionately Impacted Populations -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Metric 1: Successful Enrollment - Asians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Metric 2: Completed Both Transfer-Level Math &amp; English – Asian Female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Metric 3: Persistence First Primary Term to Secondary Term - Asian Male, Filipino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College Transfer Plan (2025-2028)</a:t>
            </a:r>
            <a:r>
              <a:rPr lang="en-US" sz="24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–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College’s AANAPISI designation and the STAR Program are embedded in 4 transfer focused strategies.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8bebf05351_0_8"/>
          <p:cNvSpPr/>
          <p:nvPr/>
        </p:nvSpPr>
        <p:spPr>
          <a:xfrm rot="5400000">
            <a:off x="-3086158" y="3081003"/>
            <a:ext cx="6863100" cy="690900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g18bebf05351_0_8"/>
          <p:cNvSpPr/>
          <p:nvPr/>
        </p:nvSpPr>
        <p:spPr>
          <a:xfrm rot="5400000">
            <a:off x="-2253995" y="3909000"/>
            <a:ext cx="5787000" cy="102600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18bebf05351_0_8"/>
          <p:cNvSpPr/>
          <p:nvPr/>
        </p:nvSpPr>
        <p:spPr>
          <a:xfrm rot="-5400000" flipH="1">
            <a:off x="-547779" y="538532"/>
            <a:ext cx="1785831" cy="690141"/>
          </a:xfrm>
          <a:custGeom>
            <a:avLst/>
            <a:gdLst/>
            <a:ahLst/>
            <a:cxnLst/>
            <a:rect l="l" t="t" r="r" b="b"/>
            <a:pathLst>
              <a:path w="1995342" h="640502" extrusionOk="0">
                <a:moveTo>
                  <a:pt x="0" y="0"/>
                </a:moveTo>
                <a:lnTo>
                  <a:pt x="1442591" y="882"/>
                </a:lnTo>
                <a:lnTo>
                  <a:pt x="1995342" y="640502"/>
                </a:lnTo>
                <a:lnTo>
                  <a:pt x="0" y="64050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18bebf05351_0_8"/>
          <p:cNvSpPr txBox="1"/>
          <p:nvPr/>
        </p:nvSpPr>
        <p:spPr>
          <a:xfrm>
            <a:off x="4708498" y="2522250"/>
            <a:ext cx="41556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Question?</a:t>
            </a:r>
            <a:endParaRPr sz="2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3BFB088C890E4DB3B0274A90C1B61A" ma:contentTypeVersion="14" ma:contentTypeDescription="Create a new document." ma:contentTypeScope="" ma:versionID="3f5b3a9910830d5a78c4824da2ccb6af">
  <xsd:schema xmlns:xsd="http://www.w3.org/2001/XMLSchema" xmlns:xs="http://www.w3.org/2001/XMLSchema" xmlns:p="http://schemas.microsoft.com/office/2006/metadata/properties" xmlns:ns3="925fe3c5-95a6-48cf-80cc-76ed25c293cf" xmlns:ns4="7031d3e8-da39-4cf1-b090-5f397a33e37f" targetNamespace="http://schemas.microsoft.com/office/2006/metadata/properties" ma:root="true" ma:fieldsID="9c1a78dcb3a4729a40cff064180f3f4a" ns3:_="" ns4:_="">
    <xsd:import namespace="925fe3c5-95a6-48cf-80cc-76ed25c293cf"/>
    <xsd:import namespace="7031d3e8-da39-4cf1-b090-5f397a33e3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5fe3c5-95a6-48cf-80cc-76ed25c293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1d3e8-da39-4cf1-b090-5f397a33e37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28CF7A1-2280-4FC8-AFE9-1426F35117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5fe3c5-95a6-48cf-80cc-76ed25c293cf"/>
    <ds:schemaRef ds:uri="7031d3e8-da39-4cf1-b090-5f397a33e3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2A7B4B-8343-4566-8D83-9FE4EFB01C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6D29E8-FE89-4333-9A1B-490C9595CF35}">
  <ds:schemaRefs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925fe3c5-95a6-48cf-80cc-76ed25c293cf"/>
    <ds:schemaRef ds:uri="http://schemas.microsoft.com/office/infopath/2007/PartnerControls"/>
    <ds:schemaRef ds:uri="7031d3e8-da39-4cf1-b090-5f397a33e37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790</Words>
  <Application>Microsoft Office PowerPoint</Application>
  <PresentationFormat>Widescreen</PresentationFormat>
  <Paragraphs>99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Garamond</vt:lpstr>
      <vt:lpstr>Arial</vt:lpstr>
      <vt:lpstr>Libre Franklin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Rodriguez, Megan</dc:creator>
  <cp:lastModifiedBy>Ho, Mary</cp:lastModifiedBy>
  <cp:revision>68</cp:revision>
  <dcterms:created xsi:type="dcterms:W3CDTF">2015-08-26T22:52:00Z</dcterms:created>
  <dcterms:modified xsi:type="dcterms:W3CDTF">2025-11-17T20:04:43Z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0x010100203BFB088C890E4DB3B0274A90C1B61A</vt:lpwstr>
  </property>
</Properties>
</file>