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61" r:id="rId6"/>
    <p:sldId id="283" r:id="rId7"/>
    <p:sldId id="264" r:id="rId8"/>
    <p:sldId id="258" r:id="rId9"/>
    <p:sldId id="277" r:id="rId10"/>
    <p:sldId id="281" r:id="rId11"/>
    <p:sldId id="287" r:id="rId12"/>
    <p:sldId id="28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7" autoAdjust="0"/>
    <p:restoredTop sz="96250" autoAdjust="0"/>
  </p:normalViewPr>
  <p:slideViewPr>
    <p:cSldViewPr snapToGrid="0">
      <p:cViewPr varScale="1">
        <p:scale>
          <a:sx n="61" d="100"/>
          <a:sy n="61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C370-6A3F-453A-8FAA-AC3595BB1D4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E81F-7D9F-4CA5-84F8-D05839AC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AE81F-7D9F-4CA5-84F8-D05839AC04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7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AE81F-7D9F-4CA5-84F8-D05839AC0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985067"/>
            <a:ext cx="7766936" cy="1646302"/>
          </a:xfrm>
        </p:spPr>
        <p:txBody>
          <a:bodyPr/>
          <a:lstStyle/>
          <a:p>
            <a:r>
              <a:rPr lang="en-US" sz="3600" b="1" spc="600" dirty="0">
                <a:solidFill>
                  <a:schemeClr val="tx1"/>
                </a:solidFill>
                <a:cs typeface="Calibri" panose="020F0502020204030204" pitchFamily="34" charset="0"/>
              </a:rPr>
              <a:t>Program Review</a:t>
            </a:r>
            <a:br>
              <a:rPr lang="en-US" sz="3600" b="1" spc="6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3600" b="1" spc="600" dirty="0">
                <a:solidFill>
                  <a:schemeClr val="tx1"/>
                </a:solidFill>
                <a:cs typeface="Calibri" panose="020F0502020204030204" pitchFamily="34" charset="0"/>
              </a:rPr>
              <a:t>Position Request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455" y="4445280"/>
            <a:ext cx="7766936" cy="1096899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Position: Instructional Aide-II </a:t>
            </a:r>
            <a:r>
              <a:rPr lang="en-US" sz="72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r>
              <a:rPr lang="en-US" sz="72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5600" b="1" dirty="0">
                <a:latin typeface="+mj-lt"/>
                <a:cs typeface="Calibri" panose="020F0502020204030204" pitchFamily="34" charset="0"/>
              </a:rPr>
              <a:t>Requested by: Dr. Ritu Malhotra </a:t>
            </a:r>
          </a:p>
          <a:p>
            <a:r>
              <a:rPr lang="en-US" sz="5600" b="1" dirty="0">
                <a:latin typeface="+mj-lt"/>
                <a:cs typeface="Calibri" panose="020F0502020204030204" pitchFamily="34" charset="0"/>
              </a:rPr>
              <a:t>Faculty and Program Coordinator-Medical Assisting Program  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" y="161364"/>
            <a:ext cx="3216428" cy="14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532" y="546845"/>
            <a:ext cx="7766936" cy="1646302"/>
          </a:xfrm>
        </p:spPr>
        <p:txBody>
          <a:bodyPr/>
          <a:lstStyle/>
          <a:p>
            <a:pPr algn="ctr"/>
            <a:r>
              <a:rPr lang="en-US" sz="4000" b="1" dirty="0"/>
              <a:t>Thank You for Supporting Student Success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96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3764"/>
            <a:ext cx="8596668" cy="106218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a typeface="Adobe Fan Heiti Std B" panose="020B0700000000000000" pitchFamily="34" charset="-128"/>
              </a:rPr>
              <a:t>Soaring Demand of Medical Assistants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7334" y="1308100"/>
            <a:ext cx="5221442" cy="4241799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1E1E1E"/>
                </a:solidFill>
              </a:defRPr>
            </a:pPr>
            <a:r>
              <a:rPr lang="en-US" sz="2400" dirty="0"/>
              <a:t>19% projected job growth (2022–2032, U.S. Bureau of Labor Statistics)</a:t>
            </a:r>
          </a:p>
          <a:p>
            <a:pPr>
              <a:defRPr sz="2000">
                <a:solidFill>
                  <a:srgbClr val="1E1E1E"/>
                </a:solidFill>
              </a:defRPr>
            </a:pPr>
            <a:r>
              <a:rPr lang="en-US" sz="2400" dirty="0"/>
              <a:t>119,800 new jobs expected nationwide over the decade</a:t>
            </a:r>
          </a:p>
          <a:p>
            <a:pPr>
              <a:defRPr sz="2000">
                <a:solidFill>
                  <a:srgbClr val="1E1E1E"/>
                </a:solidFill>
              </a:defRPr>
            </a:pPr>
            <a:r>
              <a:rPr lang="en-US" sz="2400" dirty="0"/>
              <a:t>47% of medical practices say MAs are the hardest role to fill (MGMA Survey, 2023)</a:t>
            </a:r>
            <a:endParaRPr lang="en-US" sz="1600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</p:txBody>
      </p:sp>
      <p:pic>
        <p:nvPicPr>
          <p:cNvPr id="1028" name="Picture 4" descr="Growth In Medical Assisting">
            <a:extLst>
              <a:ext uri="{FF2B5EF4-FFF2-40B4-BE49-F238E27FC236}">
                <a16:creationId xmlns:a16="http://schemas.microsoft.com/office/drawing/2014/main" id="{EC26B1B0-427A-699A-4774-B9713F7C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02" y="1927319"/>
            <a:ext cx="4597400" cy="33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92" y="1286611"/>
            <a:ext cx="4708265" cy="4626649"/>
          </a:xfrm>
        </p:spPr>
        <p:txBody>
          <a:bodyPr>
            <a:normAutofit fontScale="25000" lnSpcReduction="20000"/>
          </a:bodyPr>
          <a:lstStyle/>
          <a:p>
            <a:pPr>
              <a:defRPr sz="2000">
                <a:solidFill>
                  <a:srgbClr val="1E1E1E"/>
                </a:solidFill>
              </a:defRPr>
            </a:pPr>
            <a:r>
              <a:rPr lang="en-US" sz="9600" b="1" dirty="0">
                <a:solidFill>
                  <a:srgbClr val="1E1E1E"/>
                </a:solidFill>
              </a:rPr>
              <a:t>Competitive Entry-Level Pay: </a:t>
            </a:r>
            <a:r>
              <a:rPr lang="en-US" sz="9600" dirty="0">
                <a:solidFill>
                  <a:srgbClr val="1E1E1E"/>
                </a:solidFill>
              </a:rPr>
              <a:t>Graduates earn $28–$45/hour, exceeding the county’s $30 living wage benchmark.</a:t>
            </a:r>
          </a:p>
          <a:p>
            <a:pPr>
              <a:defRPr sz="2000">
                <a:solidFill>
                  <a:srgbClr val="1E1E1E"/>
                </a:solidFill>
              </a:defRPr>
            </a:pPr>
            <a:r>
              <a:rPr lang="en-US" sz="9600" b="1" dirty="0">
                <a:solidFill>
                  <a:srgbClr val="1E1E1E"/>
                </a:solidFill>
              </a:rPr>
              <a:t>Economic Impact: </a:t>
            </a:r>
            <a:r>
              <a:rPr lang="en-US" sz="9600" dirty="0">
                <a:solidFill>
                  <a:srgbClr val="1E1E1E"/>
                </a:solidFill>
              </a:rPr>
              <a:t>Provides students with immediate financial stability and a clear path to long-term career growth.</a:t>
            </a:r>
          </a:p>
          <a:p>
            <a:pPr>
              <a:defRPr sz="2000">
                <a:solidFill>
                  <a:srgbClr val="1E1E1E"/>
                </a:solidFill>
              </a:defRPr>
            </a:pPr>
            <a:r>
              <a:rPr lang="en-US" sz="9600" b="1" dirty="0">
                <a:solidFill>
                  <a:srgbClr val="1E1E1E"/>
                </a:solidFill>
              </a:rPr>
              <a:t>Mission Alignment: </a:t>
            </a:r>
            <a:r>
              <a:rPr lang="en-US" sz="9600" dirty="0">
                <a:solidFill>
                  <a:srgbClr val="1E1E1E"/>
                </a:solidFill>
              </a:rPr>
              <a:t>Directly supports the college’s goals for student success, completion, and upward mobility.</a:t>
            </a:r>
          </a:p>
          <a:p>
            <a:pPr>
              <a:defRPr sz="2000">
                <a:solidFill>
                  <a:srgbClr val="1E1E1E"/>
                </a:solidFill>
              </a:defRPr>
            </a:pPr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749" y="4216329"/>
            <a:ext cx="3048249" cy="1652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DADAC-E763-4089-A05D-0FFF4F046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851" y="1269125"/>
            <a:ext cx="2785781" cy="215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4489C-AB2F-44C9-9933-17A0F3DF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01" y="1269124"/>
            <a:ext cx="2307007" cy="21598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9A370E-62E6-D911-AAA0-8B9B787A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93" y="224431"/>
            <a:ext cx="8813907" cy="106218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Medical Assistant Pay Exceeds County Living Wage</a:t>
            </a:r>
            <a:endParaRPr lang="en-US" sz="3200" dirty="0">
              <a:ea typeface="Adobe Fan Heiti Std B" panose="020B0700000000000000" pitchFamily="34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89BF77-2C85-0917-98D6-BB1F82636CAE}"/>
              </a:ext>
            </a:extLst>
          </p:cNvPr>
          <p:cNvSpPr/>
          <p:nvPr/>
        </p:nvSpPr>
        <p:spPr>
          <a:xfrm>
            <a:off x="5989700" y="2728929"/>
            <a:ext cx="2071868" cy="4903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581D9B-660D-7824-6F30-4711251145EA}"/>
              </a:ext>
            </a:extLst>
          </p:cNvPr>
          <p:cNvSpPr/>
          <p:nvPr/>
        </p:nvSpPr>
        <p:spPr>
          <a:xfrm>
            <a:off x="7473374" y="4961658"/>
            <a:ext cx="2071868" cy="4903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D43B72-ED3F-CEE8-8816-0B24ABC83A1D}"/>
              </a:ext>
            </a:extLst>
          </p:cNvPr>
          <p:cNvSpPr/>
          <p:nvPr/>
        </p:nvSpPr>
        <p:spPr>
          <a:xfrm>
            <a:off x="5989700" y="1702966"/>
            <a:ext cx="2071868" cy="4903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880731-00C3-0F1B-CABB-938DD3B8D42F}"/>
              </a:ext>
            </a:extLst>
          </p:cNvPr>
          <p:cNvSpPr/>
          <p:nvPr/>
        </p:nvSpPr>
        <p:spPr>
          <a:xfrm>
            <a:off x="8850576" y="2938647"/>
            <a:ext cx="2071868" cy="4903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61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38" y="249195"/>
            <a:ext cx="8117043" cy="9790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a typeface="Adobe Fan Heiti Std B" panose="020B0700000000000000" pitchFamily="34" charset="-128"/>
              </a:rPr>
              <a:t>Success of Program in Meeting Community Demand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17" y="1320849"/>
            <a:ext cx="9116665" cy="466787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Our Mission</a:t>
            </a:r>
            <a:br>
              <a:rPr lang="en-US" sz="2600" dirty="0"/>
            </a:br>
            <a:r>
              <a:rPr lang="en-US" sz="2600" dirty="0"/>
              <a:t>We empower students to become skilled healthcare professionals — transforming lives and advancing community well-being.</a:t>
            </a:r>
          </a:p>
          <a:p>
            <a:r>
              <a:rPr lang="en-US" sz="2600" b="1" dirty="0"/>
              <a:t>Who We Serve</a:t>
            </a:r>
            <a:br>
              <a:rPr lang="en-US" sz="2600" dirty="0"/>
            </a:br>
            <a:r>
              <a:rPr lang="en-US" sz="2600" dirty="0"/>
              <a:t>Diverse learners including first-generation students, working adults, single parents, and ESL learners — ages 20 to 60.</a:t>
            </a:r>
          </a:p>
          <a:p>
            <a:r>
              <a:rPr lang="en-US" sz="2600" b="1" dirty="0"/>
              <a:t>Career Pathways</a:t>
            </a:r>
            <a:br>
              <a:rPr lang="en-US" sz="2600" dirty="0"/>
            </a:br>
            <a:r>
              <a:rPr lang="en-US" sz="2600" dirty="0"/>
              <a:t>Graduates enter stable, long-term healthcare careers with opportunities for advancement in nursing and allied health.</a:t>
            </a:r>
          </a:p>
          <a:p>
            <a:r>
              <a:rPr lang="en-US" sz="2600" b="1" dirty="0"/>
              <a:t>Impact</a:t>
            </a:r>
            <a:br>
              <a:rPr lang="en-US" sz="2600" dirty="0"/>
            </a:br>
            <a:r>
              <a:rPr lang="en-US" sz="2600" dirty="0"/>
              <a:t>Students achieve financial independence, support their families, and contribute to a stronger regional healthcare workforce.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5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18" y="1339492"/>
            <a:ext cx="4834760" cy="492701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Enrollment Growth: </a:t>
            </a:r>
            <a:r>
              <a:rPr lang="en-US" sz="2400" dirty="0"/>
              <a:t>Program enrollment has increased by 43% since 2019, reflecting sustained student demand.</a:t>
            </a:r>
          </a:p>
          <a:p>
            <a:r>
              <a:rPr lang="en-US" sz="2400" b="1" dirty="0"/>
              <a:t>Headcount Expansion: </a:t>
            </a:r>
            <a:r>
              <a:rPr lang="en-US" sz="2400" dirty="0"/>
              <a:t>Overall participation has grown by 57%, marking one of the fastest-growing programs in the division.</a:t>
            </a:r>
          </a:p>
          <a:p>
            <a:r>
              <a:rPr lang="en-US" sz="2400" b="1" dirty="0"/>
              <a:t>Student Success: </a:t>
            </a:r>
            <a:r>
              <a:rPr lang="en-US" sz="2400" dirty="0"/>
              <a:t>Maintains a consistent success rate above 85%, exceeding institutional benchmarks.</a:t>
            </a:r>
          </a:p>
          <a:p>
            <a:endParaRPr lang="en-US" dirty="0"/>
          </a:p>
        </p:txBody>
      </p:sp>
      <p:pic>
        <p:nvPicPr>
          <p:cNvPr id="5" name="Picture 4" descr="C:\Users\malhotrar\OneDrive - San Mateo County Community College District\Desktop\Snap shot-MEDA FTE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46" y="3999769"/>
            <a:ext cx="4149592" cy="241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46" y="925261"/>
            <a:ext cx="4373136" cy="24191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7488E1-321D-5D9F-77D2-1E2015FB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62" y="269861"/>
            <a:ext cx="8117043" cy="97905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Enrollment, Headcount, and Success Trends (2019–2024)</a:t>
            </a:r>
            <a:endParaRPr lang="en-US" sz="3200" dirty="0"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7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2912"/>
            <a:ext cx="8596668" cy="107141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Program Success &amp;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4330"/>
            <a:ext cx="7621713" cy="4459806"/>
          </a:xfrm>
        </p:spPr>
        <p:txBody>
          <a:bodyPr>
            <a:noAutofit/>
          </a:bodyPr>
          <a:lstStyle/>
          <a:p>
            <a:r>
              <a:rPr lang="en-US" sz="2400" b="1" dirty="0"/>
              <a:t>Flexible Learning Options:</a:t>
            </a:r>
            <a:r>
              <a:rPr lang="en-US" sz="2400" dirty="0"/>
              <a:t> Online, hybrid, accelerated, and accessible course formats</a:t>
            </a:r>
          </a:p>
          <a:p>
            <a:r>
              <a:rPr lang="en-US" sz="2400" b="1" dirty="0"/>
              <a:t>Expanded Partnerships:</a:t>
            </a:r>
            <a:r>
              <a:rPr lang="en-US" sz="2400" dirty="0"/>
              <a:t> Strong employer collaborations and externship opportunities</a:t>
            </a:r>
          </a:p>
          <a:p>
            <a:r>
              <a:rPr lang="en-US" sz="2400" b="1" dirty="0"/>
              <a:t>High Placement Rates:</a:t>
            </a:r>
            <a:r>
              <a:rPr lang="en-US" sz="2400" dirty="0"/>
              <a:t> Graduates consistently hired in diverse healthcare settings</a:t>
            </a:r>
          </a:p>
          <a:p>
            <a:r>
              <a:rPr lang="en-US" sz="2400" b="1" dirty="0"/>
              <a:t>Steady Enrollment Growth:</a:t>
            </a:r>
            <a:r>
              <a:rPr lang="en-US" sz="2400" dirty="0"/>
              <a:t> 43% increase since 2019 with &gt;85% student success rate</a:t>
            </a:r>
          </a:p>
          <a:p>
            <a:r>
              <a:rPr lang="en-US" sz="2400" b="1" dirty="0"/>
              <a:t>Outstanding Student Experience:</a:t>
            </a:r>
            <a:r>
              <a:rPr lang="en-US" sz="2400" dirty="0"/>
              <a:t> High satisfaction and soft skill development</a:t>
            </a:r>
          </a:p>
          <a:p>
            <a:r>
              <a:rPr lang="en-US" sz="2400" b="1" dirty="0"/>
              <a:t>Simulation-Based Training:</a:t>
            </a:r>
            <a:r>
              <a:rPr lang="en-US" sz="2400" dirty="0"/>
              <a:t> Hands-on labs that prepare students for real-world clinical practice</a:t>
            </a:r>
          </a:p>
        </p:txBody>
      </p:sp>
      <p:pic>
        <p:nvPicPr>
          <p:cNvPr id="5" name="Picture 4" descr="A group of women in graduation gowns and caps&#10;&#10;AI-generated content may be incorrect.">
            <a:extLst>
              <a:ext uri="{FF2B5EF4-FFF2-40B4-BE49-F238E27FC236}">
                <a16:creationId xmlns:a16="http://schemas.microsoft.com/office/drawing/2014/main" id="{DE8E2DD0-88C4-7EA4-F81F-5677D7BC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416" y="2449291"/>
            <a:ext cx="3119618" cy="2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2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76544"/>
            <a:ext cx="8596668" cy="840509"/>
          </a:xfrm>
        </p:spPr>
        <p:txBody>
          <a:bodyPr/>
          <a:lstStyle/>
          <a:p>
            <a:pPr algn="ctr"/>
            <a:r>
              <a:rPr lang="en-US" sz="3200" dirty="0"/>
              <a:t>Current Challenges</a:t>
            </a:r>
            <a:r>
              <a:rPr lang="en-US" dirty="0"/>
              <a:t>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20403F-22CB-7D92-6668-031BFF45F6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863" y="1279693"/>
            <a:ext cx="7308669" cy="42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tabLst/>
            </a:pPr>
            <a:r>
              <a:rPr lang="en-US" altLang="en-US" sz="2400" b="1" dirty="0"/>
              <a:t>High Faculty Turnover: </a:t>
            </a:r>
            <a:r>
              <a:rPr lang="en-US" altLang="en-US" sz="2400" dirty="0"/>
              <a:t>Ongoing difficulty recruiting and retaining qualified instructors.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en-US" altLang="en-US" sz="2400" b="1" dirty="0"/>
              <a:t>Course Coverage Gaps: </a:t>
            </a:r>
            <a:r>
              <a:rPr lang="en-US" altLang="en-US" sz="2400" dirty="0"/>
              <a:t>Limited staffing creates scheduling and continuity challenges.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en-US" altLang="en-US" sz="2400" b="1" dirty="0"/>
              <a:t>Workload Imbalance: </a:t>
            </a:r>
            <a:r>
              <a:rPr lang="en-US" altLang="en-US" sz="2400" dirty="0"/>
              <a:t>One full-time faculty managing 300–360 hours of semester tasks.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en-US" altLang="en-US" sz="2400" b="1" dirty="0"/>
              <a:t>Operational Pressure: </a:t>
            </a:r>
            <a:r>
              <a:rPr lang="en-US" altLang="en-US" sz="2400" dirty="0"/>
              <a:t>Increased enrollment without proportional instructional support.</a:t>
            </a:r>
          </a:p>
          <a:p>
            <a:pPr marR="0" lvl="0" fontAlgn="base">
              <a:lnSpc>
                <a:spcPct val="100000"/>
              </a:lnSpc>
              <a:tabLst/>
            </a:pPr>
            <a:r>
              <a:rPr lang="en-US" altLang="en-US" sz="2400" b="1" dirty="0"/>
              <a:t>Risk of Burnout: </a:t>
            </a:r>
            <a:r>
              <a:rPr lang="en-US" altLang="en-US" sz="2400" dirty="0"/>
              <a:t>Sustained overload affecting faculty well-being and program stability.</a:t>
            </a:r>
          </a:p>
        </p:txBody>
      </p:sp>
    </p:spTree>
    <p:extLst>
      <p:ext uri="{BB962C8B-B14F-4D97-AF65-F5344CB8AC3E}">
        <p14:creationId xmlns:p14="http://schemas.microsoft.com/office/powerpoint/2010/main" val="337890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306289"/>
            <a:ext cx="8596668" cy="4916754"/>
          </a:xfrm>
        </p:spPr>
        <p:txBody>
          <a:bodyPr>
            <a:normAutofit/>
          </a:bodyPr>
          <a:lstStyle/>
          <a:p>
            <a:r>
              <a:rPr lang="en-US" sz="2400" b="1" dirty="0"/>
              <a:t>Maintains quality and compliance</a:t>
            </a:r>
            <a:r>
              <a:rPr lang="en-US" sz="2400" dirty="0"/>
              <a:t> in labs and clinical instruction.</a:t>
            </a:r>
          </a:p>
          <a:p>
            <a:r>
              <a:rPr lang="en-US" sz="2400" b="1" dirty="0"/>
              <a:t>Provides continuous support</a:t>
            </a:r>
            <a:r>
              <a:rPr lang="en-US" sz="2400" dirty="0"/>
              <a:t> and operational stability each semester.</a:t>
            </a:r>
          </a:p>
          <a:p>
            <a:r>
              <a:rPr lang="en-US" sz="2400" b="1" dirty="0"/>
              <a:t>Preserves program knowledge</a:t>
            </a:r>
            <a:r>
              <a:rPr lang="en-US" sz="2400" dirty="0"/>
              <a:t> and reduces retraining of short-term staff.</a:t>
            </a:r>
          </a:p>
          <a:p>
            <a:r>
              <a:rPr lang="en-US" sz="2400" b="1" dirty="0"/>
              <a:t>Enhances student learning</a:t>
            </a:r>
            <a:r>
              <a:rPr lang="en-US" sz="2400" dirty="0"/>
              <a:t> through consistent hands-on skills support.</a:t>
            </a:r>
          </a:p>
          <a:p>
            <a:r>
              <a:rPr lang="en-US" sz="2400" b="1" dirty="0"/>
              <a:t>Expands mentoring capacity</a:t>
            </a:r>
            <a:r>
              <a:rPr lang="en-US" sz="2400" dirty="0"/>
              <a:t> and boosts student success.</a:t>
            </a:r>
          </a:p>
          <a:p>
            <a:r>
              <a:rPr lang="en-US" sz="2400" b="1" dirty="0"/>
              <a:t>Frees faculty time</a:t>
            </a:r>
            <a:r>
              <a:rPr lang="en-US" sz="2400" dirty="0"/>
              <a:t> for teaching, assessment, and program growth.</a:t>
            </a:r>
          </a:p>
          <a:p>
            <a:pPr marR="0" lvl="0">
              <a:lnSpc>
                <a:spcPct val="107000"/>
              </a:lnSpc>
              <a:tabLst>
                <a:tab pos="457200" algn="l"/>
              </a:tabLst>
            </a:pPr>
            <a:endParaRPr lang="en-US" sz="15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2CDB4D-0810-095A-A7C2-A6C44A4D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81335"/>
            <a:ext cx="8596668" cy="96455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Why an Instructional Aide Is Essential</a:t>
            </a:r>
          </a:p>
        </p:txBody>
      </p:sp>
    </p:spTree>
    <p:extLst>
      <p:ext uri="{BB962C8B-B14F-4D97-AF65-F5344CB8AC3E}">
        <p14:creationId xmlns:p14="http://schemas.microsoft.com/office/powerpoint/2010/main" val="163318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82F8-0F16-4836-B01A-CF0C21E4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81335"/>
            <a:ext cx="8596668" cy="9645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Impact on Program Quality &amp; Community Demand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46918A-D1A0-DCDB-421B-42301F0790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335" y="1279693"/>
            <a:ext cx="6950382" cy="42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Supports program growth</a:t>
            </a:r>
            <a:r>
              <a:rPr lang="en-US" sz="2400" dirty="0"/>
              <a:t> and expanded lab capacity to meet rising enrollment.</a:t>
            </a:r>
          </a:p>
          <a:p>
            <a:r>
              <a:rPr lang="en-US" sz="2400" b="1" dirty="0"/>
              <a:t>Boosts student success</a:t>
            </a:r>
            <a:r>
              <a:rPr lang="en-US" sz="2400" dirty="0"/>
              <a:t> through stronger retention, completion, and outcomes.</a:t>
            </a:r>
          </a:p>
          <a:p>
            <a:r>
              <a:rPr lang="en-US" sz="2400" b="1" dirty="0"/>
              <a:t>Improves workforce readiness</a:t>
            </a:r>
            <a:r>
              <a:rPr lang="en-US" sz="2400" dirty="0"/>
              <a:t> and aligns training with community healthcare needs.</a:t>
            </a:r>
          </a:p>
          <a:p>
            <a:r>
              <a:rPr lang="en-US" sz="2400" b="1" dirty="0"/>
              <a:t>Strengthens program reputation</a:t>
            </a:r>
            <a:r>
              <a:rPr lang="en-US" sz="2400" dirty="0"/>
              <a:t> and ensures long-term stability and growth.</a:t>
            </a:r>
          </a:p>
          <a:p>
            <a:r>
              <a:rPr lang="en-US" sz="2400" b="1" dirty="0"/>
              <a:t>Delivers cost-effective continuity</a:t>
            </a:r>
            <a:r>
              <a:rPr lang="en-US" sz="2400" dirty="0"/>
              <a:t> versus retraining short-term assistants.</a:t>
            </a:r>
          </a:p>
        </p:txBody>
      </p:sp>
    </p:spTree>
    <p:extLst>
      <p:ext uri="{BB962C8B-B14F-4D97-AF65-F5344CB8AC3E}">
        <p14:creationId xmlns:p14="http://schemas.microsoft.com/office/powerpoint/2010/main" val="42455013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C7391F75892499FFF9D95D9BC7E92" ma:contentTypeVersion="17" ma:contentTypeDescription="Create a new document." ma:contentTypeScope="" ma:versionID="c69b00bb6ba69ebae6657766440f6032">
  <xsd:schema xmlns:xsd="http://www.w3.org/2001/XMLSchema" xmlns:xs="http://www.w3.org/2001/XMLSchema" xmlns:p="http://schemas.microsoft.com/office/2006/metadata/properties" xmlns:ns3="f7cecc49-5108-473b-8f86-41dd5ee7db81" xmlns:ns4="c44f49d8-142f-4789-af9e-b63645abe378" targetNamespace="http://schemas.microsoft.com/office/2006/metadata/properties" ma:root="true" ma:fieldsID="5a40484a164aff64269de41cc77656da" ns3:_="" ns4:_="">
    <xsd:import namespace="f7cecc49-5108-473b-8f86-41dd5ee7db81"/>
    <xsd:import namespace="c44f49d8-142f-4789-af9e-b63645abe3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ecc49-5108-473b-8f86-41dd5ee7d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f49d8-142f-4789-af9e-b63645abe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F63A67-DE7F-4372-BDC1-8131C0539D49}">
  <ds:schemaRefs>
    <ds:schemaRef ds:uri="http://schemas.microsoft.com/office/2006/documentManagement/types"/>
    <ds:schemaRef ds:uri="c44f49d8-142f-4789-af9e-b63645abe378"/>
    <ds:schemaRef ds:uri="http://purl.org/dc/terms/"/>
    <ds:schemaRef ds:uri="http://schemas.microsoft.com/office/2006/metadata/properties"/>
    <ds:schemaRef ds:uri="http://purl.org/dc/elements/1.1/"/>
    <ds:schemaRef ds:uri="f7cecc49-5108-473b-8f86-41dd5ee7db8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0FE6EA-C63C-4046-B545-A5F29AF28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ecc49-5108-473b-8f86-41dd5ee7db81"/>
    <ds:schemaRef ds:uri="c44f49d8-142f-4789-af9e-b63645abe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072606-A47C-41B6-95C3-1950C608F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9863</TotalTime>
  <Words>564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Program Review Position Request </vt:lpstr>
      <vt:lpstr>Soaring Demand of Medical Assistants</vt:lpstr>
      <vt:lpstr>Medical Assistant Pay Exceeds County Living Wage</vt:lpstr>
      <vt:lpstr>Success of Program in Meeting Community Demand </vt:lpstr>
      <vt:lpstr>Enrollment, Headcount, and Success Trends (2019–2024)</vt:lpstr>
      <vt:lpstr>Program Success &amp; Achievements </vt:lpstr>
      <vt:lpstr>Current Challenges </vt:lpstr>
      <vt:lpstr>Why an Instructional Aide Is Essential</vt:lpstr>
      <vt:lpstr>Impact on Program Quality &amp; Community Demand  </vt:lpstr>
      <vt:lpstr>Thank You for Supporting Student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New Position Request Presentation</dc:title>
  <dc:creator>Malhotra, Ritu</dc:creator>
  <cp:lastModifiedBy>Malhotra, Ritu</cp:lastModifiedBy>
  <cp:revision>108</cp:revision>
  <dcterms:created xsi:type="dcterms:W3CDTF">2023-11-14T03:50:02Z</dcterms:created>
  <dcterms:modified xsi:type="dcterms:W3CDTF">2025-11-17T01:48:43Z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0x010100B2AC7391F75892499FFF9D95D9BC7E92</vt:lpwstr>
  </property>
</Properties>
</file>