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50" r:id="rId6"/>
    <p:sldId id="331" r:id="rId7"/>
    <p:sldId id="363" r:id="rId8"/>
    <p:sldId id="348" r:id="rId9"/>
    <p:sldId id="325" r:id="rId10"/>
    <p:sldId id="360" r:id="rId11"/>
    <p:sldId id="345" r:id="rId12"/>
    <p:sldId id="359" r:id="rId13"/>
    <p:sldId id="36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CF38BC-4D5F-20E7-378C-BBF522325E5F}" name="Noriega, Tessa" initials="NT" userId="S::noriegat@smccd.edu::68170ec5-62f0-4946-8a7e-63ef99e1de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FFFF99"/>
    <a:srgbClr val="A8CD96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15A27-5B20-ECE5-C983-EE50DE2C9BFB}" v="1" dt="2024-11-21T22:51:42.316"/>
    <p1510:client id="{5DCA9BCE-9E93-19EF-5491-22753C0C0AAC}" v="213" dt="2024-11-21T19:30:01.540"/>
    <p1510:client id="{973FD8C5-D9B7-3617-8245-00D72507645B}" v="146" dt="2024-11-21T21:57:54.080"/>
    <p1510:client id="{CE594B9B-85C4-4D15-9083-0EE010D0868E}" v="14" dt="2024-11-21T21:19:05.191"/>
    <p1510:client id="{E1EAE3A1-4078-575D-2801-8D8AA501AD1B}" v="2925" dt="2024-11-20T03:33:53.594"/>
    <p1510:client id="{F616C0DD-CDAF-6424-B25B-E86E695899E2}" v="301" dt="2024-11-20T21:28:43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674"/>
  </p:normalViewPr>
  <p:slideViewPr>
    <p:cSldViewPr snapToGrid="0">
      <p:cViewPr varScale="1">
        <p:scale>
          <a:sx n="101" d="100"/>
          <a:sy n="101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.sharepoint.com/sites/CanadaCollegeChemistryDepartment/Shared%20Documents/Program%20Review%20Fall%202024/Copy%20of%20Faculty%20Index%20FA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mccd.sharepoint.com/sites/CanadaCollegeChemistryDepartment/Shared%20Documents/Program%20Review%20Fall%202024/Copy%20of%20Faculty%20Index%20FA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emistry%20Data%20Program%20Reiew%20(2019-201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Fill Rate by department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'https://smccd.sharepoint.com/sites/CanadaCollegeChemistryDepartment/Shared Documents/Program Review Fall 2024/[Copy of Faculty Index FA24.xlsx]Sheet3'!$C$1</c:f>
              <c:strCache>
                <c:ptCount val="1"/>
                <c:pt idx="0">
                  <c:v>Fill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76-4030-890C-1F1C68C37A4C}"/>
              </c:ext>
            </c:extLst>
          </c:dPt>
          <c:cat>
            <c:strRef>
              <c:f>'https://smccd.sharepoint.com/sites/CanadaCollegeChemistryDepartment/Shared Documents/Program Review Fall 2024/[Copy of Faculty Index FA24.xlsx]Sheet3'!$B$2:$B$43</c:f>
              <c:strCache>
                <c:ptCount val="42"/>
                <c:pt idx="0">
                  <c:v>Learning Center</c:v>
                </c:pt>
                <c:pt idx="1">
                  <c:v>Aquatics</c:v>
                </c:pt>
                <c:pt idx="2">
                  <c:v>Dance</c:v>
                </c:pt>
                <c:pt idx="3">
                  <c:v>Linguistics</c:v>
                </c:pt>
                <c:pt idx="4">
                  <c:v>Spanish</c:v>
                </c:pt>
                <c:pt idx="5">
                  <c:v>Phys Ed - Individual Sport</c:v>
                </c:pt>
                <c:pt idx="6">
                  <c:v>Library Science</c:v>
                </c:pt>
                <c:pt idx="7">
                  <c:v>Kinesiology &amp; Athletics</c:v>
                </c:pt>
                <c:pt idx="8">
                  <c:v>Geography</c:v>
                </c:pt>
                <c:pt idx="9">
                  <c:v>Funeral Service Education</c:v>
                </c:pt>
                <c:pt idx="10">
                  <c:v>Music</c:v>
                </c:pt>
                <c:pt idx="11">
                  <c:v>Drama - Theatre Arts</c:v>
                </c:pt>
                <c:pt idx="12">
                  <c:v>Cooperative Education</c:v>
                </c:pt>
                <c:pt idx="13">
                  <c:v>Career and Personal Develop</c:v>
                </c:pt>
                <c:pt idx="14">
                  <c:v>Digital Art and Animation</c:v>
                </c:pt>
                <c:pt idx="15">
                  <c:v>History</c:v>
                </c:pt>
                <c:pt idx="16">
                  <c:v>Political Science</c:v>
                </c:pt>
                <c:pt idx="17">
                  <c:v>Anthropology</c:v>
                </c:pt>
                <c:pt idx="18">
                  <c:v>Radiologic Technology</c:v>
                </c:pt>
                <c:pt idx="19">
                  <c:v>Sociology</c:v>
                </c:pt>
                <c:pt idx="20">
                  <c:v>Art</c:v>
                </c:pt>
                <c:pt idx="21">
                  <c:v>Engineering</c:v>
                </c:pt>
                <c:pt idx="22">
                  <c:v>Economics</c:v>
                </c:pt>
                <c:pt idx="23">
                  <c:v>Fashion Design</c:v>
                </c:pt>
                <c:pt idx="24">
                  <c:v>Interior Design</c:v>
                </c:pt>
                <c:pt idx="25">
                  <c:v>Business</c:v>
                </c:pt>
                <c:pt idx="26">
                  <c:v>Ethnic Studies</c:v>
                </c:pt>
                <c:pt idx="27">
                  <c:v>Medical Assisting</c:v>
                </c:pt>
                <c:pt idx="28">
                  <c:v>English</c:v>
                </c:pt>
                <c:pt idx="29">
                  <c:v>Early Childhood Education</c:v>
                </c:pt>
                <c:pt idx="30">
                  <c:v>Psychology</c:v>
                </c:pt>
                <c:pt idx="31">
                  <c:v>Human Services</c:v>
                </c:pt>
                <c:pt idx="32">
                  <c:v>Computer Information Science</c:v>
                </c:pt>
                <c:pt idx="33">
                  <c:v>Communication Studies</c:v>
                </c:pt>
                <c:pt idx="34">
                  <c:v>English Second Language</c:v>
                </c:pt>
                <c:pt idx="35">
                  <c:v>Mathematics</c:v>
                </c:pt>
                <c:pt idx="36">
                  <c:v>Philosophy</c:v>
                </c:pt>
                <c:pt idx="37">
                  <c:v>Environmental Science</c:v>
                </c:pt>
                <c:pt idx="38">
                  <c:v>Accounting</c:v>
                </c:pt>
                <c:pt idx="39">
                  <c:v>Physics</c:v>
                </c:pt>
                <c:pt idx="40">
                  <c:v>Chemistry</c:v>
                </c:pt>
                <c:pt idx="41">
                  <c:v>Biology</c:v>
                </c:pt>
              </c:strCache>
            </c:strRef>
          </c:cat>
          <c:val>
            <c:numRef>
              <c:f>'https://smccd.sharepoint.com/sites/CanadaCollegeChemistryDepartment/Shared Documents/Program Review Fall 2024/[Copy of Faculty Index FA24.xlsx]Sheet3'!$C$2:$C$43</c:f>
              <c:numCache>
                <c:formatCode>0%</c:formatCode>
                <c:ptCount val="42"/>
                <c:pt idx="0">
                  <c:v>7.1794871999999996E-2</c:v>
                </c:pt>
                <c:pt idx="1">
                  <c:v>0.108928571</c:v>
                </c:pt>
                <c:pt idx="2">
                  <c:v>0.181749049</c:v>
                </c:pt>
                <c:pt idx="3">
                  <c:v>0.22857142899999999</c:v>
                </c:pt>
                <c:pt idx="4">
                  <c:v>0.30952381000000001</c:v>
                </c:pt>
                <c:pt idx="5">
                  <c:v>0.31666666700000001</c:v>
                </c:pt>
                <c:pt idx="6">
                  <c:v>0.31818181800000001</c:v>
                </c:pt>
                <c:pt idx="7">
                  <c:v>0.32304609200000001</c:v>
                </c:pt>
                <c:pt idx="8">
                  <c:v>0.366666667</c:v>
                </c:pt>
                <c:pt idx="9">
                  <c:v>0.366666667</c:v>
                </c:pt>
                <c:pt idx="10">
                  <c:v>0.42727272700000002</c:v>
                </c:pt>
                <c:pt idx="11">
                  <c:v>0.43571428600000001</c:v>
                </c:pt>
                <c:pt idx="12">
                  <c:v>0.50561797799999997</c:v>
                </c:pt>
                <c:pt idx="13">
                  <c:v>0.60303030300000005</c:v>
                </c:pt>
                <c:pt idx="14">
                  <c:v>0.61740331500000001</c:v>
                </c:pt>
                <c:pt idx="15">
                  <c:v>0.63057324800000003</c:v>
                </c:pt>
                <c:pt idx="16">
                  <c:v>0.64141414100000005</c:v>
                </c:pt>
                <c:pt idx="17">
                  <c:v>0.66538461500000001</c:v>
                </c:pt>
                <c:pt idx="18">
                  <c:v>0.66666666699999999</c:v>
                </c:pt>
                <c:pt idx="19">
                  <c:v>0.68924302800000004</c:v>
                </c:pt>
                <c:pt idx="20">
                  <c:v>0.69102989999999997</c:v>
                </c:pt>
                <c:pt idx="21">
                  <c:v>0.69491525399999998</c:v>
                </c:pt>
                <c:pt idx="22">
                  <c:v>0.70943396199999997</c:v>
                </c:pt>
                <c:pt idx="23">
                  <c:v>0.71157894700000002</c:v>
                </c:pt>
                <c:pt idx="24">
                  <c:v>0.71743486999999995</c:v>
                </c:pt>
                <c:pt idx="25">
                  <c:v>0.73020134199999998</c:v>
                </c:pt>
                <c:pt idx="26">
                  <c:v>0.73863636399999999</c:v>
                </c:pt>
                <c:pt idx="27">
                  <c:v>0.75358166199999999</c:v>
                </c:pt>
                <c:pt idx="28">
                  <c:v>0.78029766099999998</c:v>
                </c:pt>
                <c:pt idx="29">
                  <c:v>0.78105906300000005</c:v>
                </c:pt>
                <c:pt idx="30">
                  <c:v>0.79055441500000001</c:v>
                </c:pt>
                <c:pt idx="31">
                  <c:v>0.8</c:v>
                </c:pt>
                <c:pt idx="32">
                  <c:v>0.81944444400000005</c:v>
                </c:pt>
                <c:pt idx="33">
                  <c:v>0.82391304300000001</c:v>
                </c:pt>
                <c:pt idx="34">
                  <c:v>0.83394495400000002</c:v>
                </c:pt>
                <c:pt idx="35">
                  <c:v>0.85923566900000004</c:v>
                </c:pt>
                <c:pt idx="36">
                  <c:v>0.86111111100000004</c:v>
                </c:pt>
                <c:pt idx="37">
                  <c:v>0.86545454499999996</c:v>
                </c:pt>
                <c:pt idx="38">
                  <c:v>0.89387755099999999</c:v>
                </c:pt>
                <c:pt idx="39">
                  <c:v>0.89593908600000005</c:v>
                </c:pt>
                <c:pt idx="40">
                  <c:v>0.94720496899999995</c:v>
                </c:pt>
                <c:pt idx="41">
                  <c:v>0.99461206899999999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76-4030-890C-1F1C68C37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921151"/>
        <c:axId val="303113903"/>
      </c:barChart>
      <c:catAx>
        <c:axId val="30392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113903"/>
        <c:crosses val="autoZero"/>
        <c:auto val="1"/>
        <c:lblAlgn val="ctr"/>
        <c:lblOffset val="100"/>
        <c:noMultiLvlLbl val="0"/>
      </c:catAx>
      <c:valAx>
        <c:axId val="3031139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Filling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92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FTEF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6-44DB-8B96-77B0E89BE9B5}"/>
              </c:ext>
            </c:extLst>
          </c:dPt>
          <c:cat>
            <c:strRef>
              <c:f>Sheet1!$B$3:$B$44</c:f>
              <c:strCache>
                <c:ptCount val="42"/>
                <c:pt idx="1">
                  <c:v>Learning Center</c:v>
                </c:pt>
                <c:pt idx="2">
                  <c:v>Library Science</c:v>
                </c:pt>
                <c:pt idx="3">
                  <c:v>Phys Ed - Individual Sport</c:v>
                </c:pt>
                <c:pt idx="4">
                  <c:v>Geography</c:v>
                </c:pt>
                <c:pt idx="5">
                  <c:v>Human Services</c:v>
                </c:pt>
                <c:pt idx="6">
                  <c:v>Linguistics</c:v>
                </c:pt>
                <c:pt idx="7">
                  <c:v>Funeral Service Education</c:v>
                </c:pt>
                <c:pt idx="8">
                  <c:v>Drama - Theatre Arts</c:v>
                </c:pt>
                <c:pt idx="9">
                  <c:v>Aquatics</c:v>
                </c:pt>
                <c:pt idx="10">
                  <c:v>Political Science</c:v>
                </c:pt>
                <c:pt idx="11">
                  <c:v>Radiologic Technology</c:v>
                </c:pt>
                <c:pt idx="12">
                  <c:v>Anthropology</c:v>
                </c:pt>
                <c:pt idx="13">
                  <c:v>Music</c:v>
                </c:pt>
                <c:pt idx="14">
                  <c:v>Sociology</c:v>
                </c:pt>
                <c:pt idx="15">
                  <c:v>Philosophy</c:v>
                </c:pt>
                <c:pt idx="16">
                  <c:v>Engineering</c:v>
                </c:pt>
                <c:pt idx="17">
                  <c:v>Environmental Science</c:v>
                </c:pt>
                <c:pt idx="18">
                  <c:v>Ethnic Studies</c:v>
                </c:pt>
                <c:pt idx="19">
                  <c:v>Career and Personal Develop</c:v>
                </c:pt>
                <c:pt idx="20">
                  <c:v>Spanish</c:v>
                </c:pt>
                <c:pt idx="21">
                  <c:v>Accounting</c:v>
                </c:pt>
                <c:pt idx="22">
                  <c:v>Computer Information Science</c:v>
                </c:pt>
                <c:pt idx="23">
                  <c:v>Economics</c:v>
                </c:pt>
                <c:pt idx="24">
                  <c:v>Dance</c:v>
                </c:pt>
                <c:pt idx="25">
                  <c:v>History</c:v>
                </c:pt>
                <c:pt idx="26">
                  <c:v>Psychology</c:v>
                </c:pt>
                <c:pt idx="27">
                  <c:v>Art</c:v>
                </c:pt>
                <c:pt idx="28">
                  <c:v>Medical Assisting</c:v>
                </c:pt>
                <c:pt idx="29">
                  <c:v>Communication Studies</c:v>
                </c:pt>
                <c:pt idx="30">
                  <c:v>Fashion Design</c:v>
                </c:pt>
                <c:pt idx="31">
                  <c:v>Interior Design</c:v>
                </c:pt>
                <c:pt idx="32">
                  <c:v>Physics</c:v>
                </c:pt>
                <c:pt idx="33">
                  <c:v>Digital Art and Animation</c:v>
                </c:pt>
                <c:pt idx="34">
                  <c:v>Early Childhood Education</c:v>
                </c:pt>
                <c:pt idx="35">
                  <c:v>Chemistry</c:v>
                </c:pt>
                <c:pt idx="36">
                  <c:v>Kinesiology &amp; Athletics</c:v>
                </c:pt>
                <c:pt idx="37">
                  <c:v>Business</c:v>
                </c:pt>
                <c:pt idx="38">
                  <c:v>Biology</c:v>
                </c:pt>
                <c:pt idx="39">
                  <c:v>English Second Language</c:v>
                </c:pt>
                <c:pt idx="40">
                  <c:v>Mathematics</c:v>
                </c:pt>
                <c:pt idx="41">
                  <c:v>English</c:v>
                </c:pt>
              </c:strCache>
            </c:strRef>
          </c:cat>
          <c:val>
            <c:numRef>
              <c:f>Sheet1!$C$3:$C$44</c:f>
              <c:numCache>
                <c:formatCode>0.00</c:formatCode>
                <c:ptCount val="42"/>
                <c:pt idx="1">
                  <c:v>0.1033</c:v>
                </c:pt>
                <c:pt idx="2">
                  <c:v>0.13339999999999999</c:v>
                </c:pt>
                <c:pt idx="3">
                  <c:v>0.16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0.44669999999999999</c:v>
                </c:pt>
                <c:pt idx="8">
                  <c:v>0.6</c:v>
                </c:pt>
                <c:pt idx="9">
                  <c:v>0.64</c:v>
                </c:pt>
                <c:pt idx="10">
                  <c:v>0.8</c:v>
                </c:pt>
                <c:pt idx="11">
                  <c:v>1.1334</c:v>
                </c:pt>
                <c:pt idx="12">
                  <c:v>1.1399999999999999</c:v>
                </c:pt>
                <c:pt idx="13">
                  <c:v>1.1599999999999999</c:v>
                </c:pt>
                <c:pt idx="14">
                  <c:v>1.2</c:v>
                </c:pt>
                <c:pt idx="15">
                  <c:v>1.2</c:v>
                </c:pt>
                <c:pt idx="16">
                  <c:v>1.2133</c:v>
                </c:pt>
                <c:pt idx="17">
                  <c:v>1.32</c:v>
                </c:pt>
                <c:pt idx="18">
                  <c:v>1.4</c:v>
                </c:pt>
                <c:pt idx="19">
                  <c:v>1.5003</c:v>
                </c:pt>
                <c:pt idx="20">
                  <c:v>1.5331999999999999</c:v>
                </c:pt>
                <c:pt idx="21">
                  <c:v>1.7334000000000001</c:v>
                </c:pt>
                <c:pt idx="22">
                  <c:v>1.76</c:v>
                </c:pt>
                <c:pt idx="23">
                  <c:v>1.8</c:v>
                </c:pt>
                <c:pt idx="24">
                  <c:v>1.96</c:v>
                </c:pt>
                <c:pt idx="25">
                  <c:v>2.2000000000000002</c:v>
                </c:pt>
                <c:pt idx="26">
                  <c:v>2.2000000000000002</c:v>
                </c:pt>
                <c:pt idx="27">
                  <c:v>2.36</c:v>
                </c:pt>
                <c:pt idx="28">
                  <c:v>2.4801000000000002</c:v>
                </c:pt>
                <c:pt idx="29">
                  <c:v>2.6</c:v>
                </c:pt>
                <c:pt idx="30">
                  <c:v>2.6667000000000001</c:v>
                </c:pt>
                <c:pt idx="31">
                  <c:v>2.74</c:v>
                </c:pt>
                <c:pt idx="32">
                  <c:v>2.88</c:v>
                </c:pt>
                <c:pt idx="33">
                  <c:v>3.6</c:v>
                </c:pt>
                <c:pt idx="34">
                  <c:v>4.1764999999999999</c:v>
                </c:pt>
                <c:pt idx="35">
                  <c:v>5.76</c:v>
                </c:pt>
                <c:pt idx="36">
                  <c:v>6.2866</c:v>
                </c:pt>
                <c:pt idx="37">
                  <c:v>7.3333000000000004</c:v>
                </c:pt>
                <c:pt idx="38">
                  <c:v>7.44</c:v>
                </c:pt>
                <c:pt idx="39">
                  <c:v>9.2660999999999998</c:v>
                </c:pt>
                <c:pt idx="40">
                  <c:v>9.9664999999999999</c:v>
                </c:pt>
                <c:pt idx="41">
                  <c:v>9.9998000000000005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66-44DB-8B96-77B0E89BE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7515216"/>
        <c:axId val="1772081983"/>
      </c:barChart>
      <c:catAx>
        <c:axId val="89751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081983"/>
        <c:crosses val="autoZero"/>
        <c:auto val="1"/>
        <c:lblAlgn val="ctr"/>
        <c:lblOffset val="100"/>
        <c:noMultiLvlLbl val="0"/>
      </c:catAx>
      <c:valAx>
        <c:axId val="17720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51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Chemistry Courses per Academic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'[Chemistry Data Program Reiew (2019-2011).xlsx]SECTIONS BY COURSE'!$B$38</c:f>
              <c:strCache>
                <c:ptCount val="1"/>
                <c:pt idx="0">
                  <c:v>192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'[Chemistry Data Program Reiew (2019-2011).xlsx]SECTIONS BY COURSE'!$A$39:$A$42</c:f>
              <c:strCache>
                <c:ptCount val="4"/>
                <c:pt idx="0">
                  <c:v>22-23</c:v>
                </c:pt>
                <c:pt idx="1">
                  <c:v>23-24</c:v>
                </c:pt>
                <c:pt idx="2">
                  <c:v>24-25</c:v>
                </c:pt>
                <c:pt idx="3">
                  <c:v>25-26</c:v>
                </c:pt>
              </c:strCache>
            </c:strRef>
          </c:cat>
          <c:val>
            <c:numRef>
              <c:f>'[Chemistry Data Program Reiew (2019-2011).xlsx]SECTIONS BY COURSE'!$B$39:$B$42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0-4D72-ACBE-364584A8599D}"/>
            </c:ext>
          </c:extLst>
        </c:ser>
        <c:ser>
          <c:idx val="1"/>
          <c:order val="1"/>
          <c:tx>
            <c:strRef>
              <c:f>'[Chemistry Data Program Reiew (2019-2011).xlsx]SECTIONS BY COURSE'!$C$38</c:f>
              <c:strCache>
                <c:ptCount val="1"/>
                <c:pt idx="0">
                  <c:v>210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'[Chemistry Data Program Reiew (2019-2011).xlsx]SECTIONS BY COURSE'!$A$39:$A$42</c:f>
              <c:strCache>
                <c:ptCount val="4"/>
                <c:pt idx="0">
                  <c:v>22-23</c:v>
                </c:pt>
                <c:pt idx="1">
                  <c:v>23-24</c:v>
                </c:pt>
                <c:pt idx="2">
                  <c:v>24-25</c:v>
                </c:pt>
                <c:pt idx="3">
                  <c:v>25-26</c:v>
                </c:pt>
              </c:strCache>
            </c:strRef>
          </c:cat>
          <c:val>
            <c:numRef>
              <c:f>'[Chemistry Data Program Reiew (2019-2011).xlsx]SECTIONS BY COURSE'!$C$39:$C$42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C0-4D72-ACBE-364584A8599D}"/>
            </c:ext>
          </c:extLst>
        </c:ser>
        <c:ser>
          <c:idx val="2"/>
          <c:order val="2"/>
          <c:tx>
            <c:strRef>
              <c:f>'[Chemistry Data Program Reiew (2019-2011).xlsx]SECTIONS BY COURSE'!$D$38</c:f>
              <c:strCache>
                <c:ptCount val="1"/>
                <c:pt idx="0">
                  <c:v>220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'[Chemistry Data Program Reiew (2019-2011).xlsx]SECTIONS BY COURSE'!$A$39:$A$42</c:f>
              <c:strCache>
                <c:ptCount val="4"/>
                <c:pt idx="0">
                  <c:v>22-23</c:v>
                </c:pt>
                <c:pt idx="1">
                  <c:v>23-24</c:v>
                </c:pt>
                <c:pt idx="2">
                  <c:v>24-25</c:v>
                </c:pt>
                <c:pt idx="3">
                  <c:v>25-26</c:v>
                </c:pt>
              </c:strCache>
            </c:strRef>
          </c:cat>
          <c:val>
            <c:numRef>
              <c:f>'[Chemistry Data Program Reiew (2019-2011).xlsx]SECTIONS BY COURSE'!$D$39:$D$42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C0-4D72-ACBE-364584A8599D}"/>
            </c:ext>
          </c:extLst>
        </c:ser>
        <c:ser>
          <c:idx val="3"/>
          <c:order val="3"/>
          <c:tx>
            <c:strRef>
              <c:f>'[Chemistry Data Program Reiew (2019-2011).xlsx]SECTIONS BY COURSE'!$E$38</c:f>
              <c:strCache>
                <c:ptCount val="1"/>
                <c:pt idx="0">
                  <c:v>231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'[Chemistry Data Program Reiew (2019-2011).xlsx]SECTIONS BY COURSE'!$A$39:$A$42</c:f>
              <c:strCache>
                <c:ptCount val="4"/>
                <c:pt idx="0">
                  <c:v>22-23</c:v>
                </c:pt>
                <c:pt idx="1">
                  <c:v>23-24</c:v>
                </c:pt>
                <c:pt idx="2">
                  <c:v>24-25</c:v>
                </c:pt>
                <c:pt idx="3">
                  <c:v>25-26</c:v>
                </c:pt>
              </c:strCache>
            </c:strRef>
          </c:cat>
          <c:val>
            <c:numRef>
              <c:f>'[Chemistry Data Program Reiew (2019-2011).xlsx]SECTIONS BY COURSE'!$E$39:$E$42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C0-4D72-ACBE-364584A8599D}"/>
            </c:ext>
          </c:extLst>
        </c:ser>
        <c:ser>
          <c:idx val="4"/>
          <c:order val="4"/>
          <c:tx>
            <c:strRef>
              <c:f>'[Chemistry Data Program Reiew (2019-2011).xlsx]SECTIONS BY COURSE'!$F$38</c:f>
              <c:strCache>
                <c:ptCount val="1"/>
                <c:pt idx="0">
                  <c:v>232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'[Chemistry Data Program Reiew (2019-2011).xlsx]SECTIONS BY COURSE'!$A$39:$A$42</c:f>
              <c:strCache>
                <c:ptCount val="4"/>
                <c:pt idx="0">
                  <c:v>22-23</c:v>
                </c:pt>
                <c:pt idx="1">
                  <c:v>23-24</c:v>
                </c:pt>
                <c:pt idx="2">
                  <c:v>24-25</c:v>
                </c:pt>
                <c:pt idx="3">
                  <c:v>25-26</c:v>
                </c:pt>
              </c:strCache>
            </c:strRef>
          </c:cat>
          <c:val>
            <c:numRef>
              <c:f>'[Chemistry Data Program Reiew (2019-2011).xlsx]SECTIONS BY COURSE'!$F$39:$F$42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C0-4D72-ACBE-364584A8599D}"/>
            </c:ext>
          </c:extLst>
        </c:ser>
        <c:ser>
          <c:idx val="5"/>
          <c:order val="5"/>
          <c:tx>
            <c:strRef>
              <c:f>'[Chemistry Data Program Reiew (2019-2011).xlsx]SECTIONS BY COURSE'!$G$38</c:f>
              <c:strCache>
                <c:ptCount val="1"/>
                <c:pt idx="0">
                  <c:v>410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'[Chemistry Data Program Reiew (2019-2011).xlsx]SECTIONS BY COURSE'!$A$39:$A$42</c:f>
              <c:strCache>
                <c:ptCount val="4"/>
                <c:pt idx="0">
                  <c:v>22-23</c:v>
                </c:pt>
                <c:pt idx="1">
                  <c:v>23-24</c:v>
                </c:pt>
                <c:pt idx="2">
                  <c:v>24-25</c:v>
                </c:pt>
                <c:pt idx="3">
                  <c:v>25-26</c:v>
                </c:pt>
              </c:strCache>
            </c:strRef>
          </c:cat>
          <c:val>
            <c:numRef>
              <c:f>'[Chemistry Data Program Reiew (2019-2011).xlsx]SECTIONS BY COURSE'!$G$39:$G$42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C0-4D72-ACBE-364584A8599D}"/>
            </c:ext>
          </c:extLst>
        </c:ser>
        <c:ser>
          <c:idx val="6"/>
          <c:order val="6"/>
          <c:tx>
            <c:strRef>
              <c:f>'[Chemistry Data Program Reiew (2019-2011).xlsx]SECTIONS BY COURSE'!$H$38</c:f>
              <c:strCache>
                <c:ptCount val="1"/>
                <c:pt idx="0">
                  <c:v>114</c:v>
                </c:pt>
              </c:strCache>
            </c:strRef>
          </c:tx>
          <c:spPr>
            <a:solidFill>
              <a:srgbClr val="51154A"/>
            </a:solidFill>
            <a:ln>
              <a:noFill/>
            </a:ln>
            <a:effectLst/>
          </c:spPr>
          <c:invertIfNegative val="0"/>
          <c:cat>
            <c:strRef>
              <c:f>'[Chemistry Data Program Reiew (2019-2011).xlsx]SECTIONS BY COURSE'!$A$39:$A$42</c:f>
              <c:strCache>
                <c:ptCount val="4"/>
                <c:pt idx="0">
                  <c:v>22-23</c:v>
                </c:pt>
                <c:pt idx="1">
                  <c:v>23-24</c:v>
                </c:pt>
                <c:pt idx="2">
                  <c:v>24-25</c:v>
                </c:pt>
                <c:pt idx="3">
                  <c:v>25-26</c:v>
                </c:pt>
              </c:strCache>
            </c:strRef>
          </c:cat>
          <c:val>
            <c:numRef>
              <c:f>'[Chemistry Data Program Reiew (2019-2011).xlsx]SECTIONS BY COURSE'!$H$39:$H$42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C0-4D72-ACBE-364584A85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7147655"/>
        <c:axId val="1437149703"/>
      </c:barChart>
      <c:catAx>
        <c:axId val="1437147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7149703"/>
        <c:crosses val="autoZero"/>
        <c:auto val="1"/>
        <c:lblAlgn val="ctr"/>
        <c:lblOffset val="100"/>
        <c:noMultiLvlLbl val="0"/>
      </c:catAx>
      <c:valAx>
        <c:axId val="1437149703"/>
        <c:scaling>
          <c:orientation val="minMax"/>
          <c:max val="3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7147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SOL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84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2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CAMILLE:</a:t>
            </a:r>
          </a:p>
          <a:p>
            <a:pPr marL="228600" indent="-228600">
              <a:buAutoNum type="arabicParenR"/>
            </a:pPr>
            <a:r>
              <a:rPr lang="en-US"/>
              <a:t>Who we have &amp; what we teach</a:t>
            </a:r>
            <a:endParaRPr lang="en-US">
              <a:cs typeface="Calibri"/>
            </a:endParaRPr>
          </a:p>
          <a:p>
            <a:pPr marL="228600" indent="-228600">
              <a:buAutoNum type="arabicParenR"/>
            </a:pPr>
            <a:r>
              <a:rPr lang="en-US"/>
              <a:t>Chem in </a:t>
            </a:r>
            <a:r>
              <a:rPr lang="en-US" b="1"/>
              <a:t>alignment with District's Strategic Initiatives and Goals</a:t>
            </a:r>
            <a:r>
              <a:rPr lang="en-US"/>
              <a:t>:</a:t>
            </a:r>
            <a:endParaRPr lang="en-US">
              <a:ea typeface="Calibri"/>
              <a:cs typeface="Calibri"/>
            </a:endParaRPr>
          </a:p>
          <a:p>
            <a:pPr marL="571500" lvl="1" indent="-171450">
              <a:buFont typeface="Courier New"/>
              <a:buChar char="o"/>
            </a:pPr>
            <a:r>
              <a:rPr lang="en-US"/>
              <a:t>Engage in </a:t>
            </a:r>
            <a:r>
              <a:rPr lang="en-US" b="1"/>
              <a:t>innovative course scheduling</a:t>
            </a:r>
            <a:r>
              <a:rPr lang="en-US"/>
              <a:t> that provides more student options for course completion. (Equity, Social Justice, and Completion)</a:t>
            </a:r>
            <a:endParaRPr lang="en-US">
              <a:cs typeface="Calibri"/>
            </a:endParaRPr>
          </a:p>
          <a:p>
            <a:pPr marL="571500" lvl="1" indent="-171450">
              <a:buFont typeface="Courier New"/>
              <a:buChar char="o"/>
            </a:pPr>
            <a:r>
              <a:rPr lang="en-US"/>
              <a:t>Continually explore and </a:t>
            </a:r>
            <a:r>
              <a:rPr lang="en-US" b="1"/>
              <a:t>implement interventions that benefit</a:t>
            </a:r>
            <a:r>
              <a:rPr lang="en-US"/>
              <a:t> all students, with particular emphasis on </a:t>
            </a:r>
            <a:r>
              <a:rPr lang="en-US" b="1"/>
              <a:t>students with high potential and limited resources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 marL="571500" lvl="1" indent="-171450">
              <a:buFont typeface="Courier New"/>
              <a:buChar char="o"/>
            </a:pPr>
            <a:r>
              <a:rPr lang="en-US"/>
              <a:t>Create an </a:t>
            </a:r>
            <a:r>
              <a:rPr lang="en-US" b="1"/>
              <a:t>active campus environment</a:t>
            </a:r>
            <a:r>
              <a:rPr lang="en-US"/>
              <a:t> that creates a sense of </a:t>
            </a:r>
            <a:r>
              <a:rPr lang="en-US" b="1"/>
              <a:t>belonging and engagement</a:t>
            </a:r>
            <a:r>
              <a:rPr lang="en-US"/>
              <a:t> for students. 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>
                <a:cs typeface="Calibri" panose="020F0502020204030204"/>
              </a:rPr>
              <a:t>SOL: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/>
              <a:t>Faculty shortage impacts</a:t>
            </a:r>
            <a:r>
              <a:rPr lang="en-US" b="1"/>
              <a:t> timely degree completion,</a:t>
            </a:r>
            <a:r>
              <a:rPr lang="en-US"/>
              <a:t> successful</a:t>
            </a:r>
            <a:r>
              <a:rPr lang="en-US" b="1"/>
              <a:t> transfer opportunities, </a:t>
            </a:r>
            <a:r>
              <a:rPr lang="en-US"/>
              <a:t>and</a:t>
            </a:r>
            <a:r>
              <a:rPr lang="en-US" b="1"/>
              <a:t> retention</a:t>
            </a:r>
            <a:endParaRPr lang="en-US"/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/>
              <a:t>The department will have to face a reduction of offering; be unable to offer enough sections of critical courses.</a:t>
            </a:r>
            <a:endParaRPr lang="en-US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US">
                <a:ea typeface="Calibri"/>
                <a:cs typeface="Calibri"/>
              </a:rPr>
              <a:t>Adjunct hiring to accommodate will not fix the underlying issue of LARGE DEPT WROKLOAD</a:t>
            </a: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7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Chemistry offers</a:t>
            </a:r>
            <a:r>
              <a:rPr lang="en-US" b="1" dirty="0"/>
              <a:t> 7th highest </a:t>
            </a:r>
            <a:r>
              <a:rPr lang="en-US" b="1" dirty="0" err="1"/>
              <a:t>courseload</a:t>
            </a:r>
            <a:r>
              <a:rPr lang="en-US" b="1" dirty="0"/>
              <a:t> by FTEF </a:t>
            </a:r>
            <a:r>
              <a:rPr lang="en-US" dirty="0"/>
              <a:t>in the college </a:t>
            </a:r>
            <a:endParaRPr lang="en-US" b="1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/>
              <a:t>Attracts the second-highest number of students at the college with a 95% fill rate, playing a crucial role in the college's overall enrollment.</a:t>
            </a:r>
            <a:r>
              <a:rPr lang="en-US" dirty="0"/>
              <a:t> 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Dept. Is critical achieving the institution's academic and enrollment objectives.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2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 panose="020F0502020204030204"/>
              </a:rPr>
              <a:t>SOL: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 panose="020F0502020204030204"/>
              </a:rPr>
              <a:t>Department has resilient enrollment compared to the college.</a:t>
            </a:r>
          </a:p>
          <a:p>
            <a:endParaRPr lang="en-US" b="1">
              <a:cs typeface="Calibri" panose="020F0502020204030204"/>
            </a:endParaRPr>
          </a:p>
          <a:p>
            <a:r>
              <a:rPr lang="en-US" b="1">
                <a:cs typeface="Calibri" panose="020F0502020204030204"/>
              </a:rPr>
              <a:t>CAMILLE: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 panose="020F0502020204030204"/>
              </a:rPr>
              <a:t>10 Canada College programs require at least ONE chemistry course.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 panose="020F0502020204030204"/>
              </a:rPr>
              <a:t>@ SMCCCD-level, demand is larger</a:t>
            </a: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34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Full-time faculty members are uniquely positioned to support student success by offering sustained, individualized attention, improving the inclusivity of course materials, and advocating for equity-driven changes within the department. 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This investment in faculty will help close the achievement gaps, particularly for </a:t>
            </a:r>
            <a:r>
              <a:rPr lang="en-US" b="1" dirty="0"/>
              <a:t>students of color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b="1" dirty="0"/>
              <a:t>low-income students.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59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7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CA EC Section 87482.6 (AB1725) requires that at least 75% of credit instruction hours at California Community Colleges be taught by full-time instructors. 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The chem department is under HALF of that limit.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36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SOL</a:t>
            </a:r>
          </a:p>
          <a:p>
            <a:r>
              <a:rPr lang="en-US"/>
              <a:t>Annual Expansion: Urgent / Student Demand 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CHEM 192: 1 / 2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CHEM 210: 1 / 3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CHEM 220: 1 / 2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CHEM 231: 0 / 1 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CHEM 232: 0 / 0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CHEM 410: 2 / 3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6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048" y="4411847"/>
            <a:ext cx="1125219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Garamond"/>
              </a:rPr>
              <a:t>2 Positions: Chemistry Faculty Tenure Track</a:t>
            </a:r>
            <a:endParaRPr lang="en-US" sz="4400" b="1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A1314-8F33-4955-BE2C-917B786340CE}"/>
              </a:ext>
            </a:extLst>
          </p:cNvPr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7F1B6-B5E8-443C-B43C-D19FEB5E0FCE}"/>
              </a:ext>
            </a:extLst>
          </p:cNvPr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C3CA36-8AC6-47B4-9365-B3EC4FBFB9A1}"/>
              </a:ext>
            </a:extLst>
          </p:cNvPr>
          <p:cNvSpPr/>
          <p:nvPr/>
        </p:nvSpPr>
        <p:spPr>
          <a:xfrm rot="16200000" flipH="1">
            <a:off x="-548626" y="539379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9DBB2-6311-461A-8BB6-3B89C2E07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36" y="531084"/>
            <a:ext cx="4428504" cy="1988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D26B12-0F61-4F71-BA2F-2AC9680C93C9}"/>
              </a:ext>
            </a:extLst>
          </p:cNvPr>
          <p:cNvSpPr txBox="1"/>
          <p:nvPr/>
        </p:nvSpPr>
        <p:spPr>
          <a:xfrm>
            <a:off x="1334856" y="5240908"/>
            <a:ext cx="11252199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>
                <a:solidFill>
                  <a:schemeClr val="accent6">
                    <a:lumMod val="50000"/>
                  </a:schemeClr>
                </a:solidFill>
                <a:latin typeface="Franklin Gothic Book"/>
              </a:rPr>
              <a:t>Requested by: Chemistry Department/STEM Division</a:t>
            </a:r>
            <a:endParaRPr lang="en-US" sz="3500" b="1">
              <a:solidFill>
                <a:schemeClr val="accent6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32A39-691F-4E1E-872A-4E05A021166B}"/>
              </a:ext>
            </a:extLst>
          </p:cNvPr>
          <p:cNvSpPr txBox="1"/>
          <p:nvPr/>
        </p:nvSpPr>
        <p:spPr>
          <a:xfrm>
            <a:off x="775472" y="3125910"/>
            <a:ext cx="1125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Program Review</a:t>
            </a:r>
          </a:p>
          <a:p>
            <a:pPr algn="ctr"/>
            <a:r>
              <a:rPr lang="en-US" sz="2400" b="1" spc="6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New Position Request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98883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400" b="1">
              <a:latin typeface="Calibri Light"/>
              <a:cs typeface="Calibri Light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1" y="222518"/>
            <a:ext cx="962892" cy="696871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CA2ED7-24A9-0E2F-0A75-1E311DD43455}"/>
              </a:ext>
            </a:extLst>
          </p:cNvPr>
          <p:cNvSpPr txBox="1">
            <a:spLocks/>
          </p:cNvSpPr>
          <p:nvPr/>
        </p:nvSpPr>
        <p:spPr>
          <a:xfrm>
            <a:off x="922680" y="310832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Investing in 2 Chemistry Faculty Improves...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DE03E-FFD1-964C-726E-DB8DCD4DA0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47" r="5" b="-616"/>
          <a:stretch/>
        </p:blipFill>
        <p:spPr>
          <a:xfrm>
            <a:off x="1" y="930395"/>
            <a:ext cx="11446887" cy="58059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0DFED5-F3CD-E169-3150-8B86FE5063AB}"/>
              </a:ext>
            </a:extLst>
          </p:cNvPr>
          <p:cNvSpPr txBox="1"/>
          <p:nvPr/>
        </p:nvSpPr>
        <p:spPr>
          <a:xfrm>
            <a:off x="3048946" y="1291986"/>
            <a:ext cx="156542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ea typeface="Calibri"/>
                <a:cs typeface="Calibri"/>
              </a:rPr>
              <a:t>ACCESS AND SUCCESS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FC0C95-63A8-277E-2048-513947BE37FE}"/>
              </a:ext>
            </a:extLst>
          </p:cNvPr>
          <p:cNvSpPr txBox="1"/>
          <p:nvPr/>
        </p:nvSpPr>
        <p:spPr>
          <a:xfrm>
            <a:off x="6474699" y="3608083"/>
            <a:ext cx="20078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ENROLLMENT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57636-BDB8-55CD-4DDA-0D71DD985356}"/>
              </a:ext>
            </a:extLst>
          </p:cNvPr>
          <p:cNvSpPr txBox="1"/>
          <p:nvPr/>
        </p:nvSpPr>
        <p:spPr>
          <a:xfrm>
            <a:off x="2870419" y="5071505"/>
            <a:ext cx="1849758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>
                <a:cs typeface="Calibri"/>
              </a:rPr>
              <a:t> 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6BCE3E-C7BB-7E2F-D3BA-9CF52D17BD68}"/>
              </a:ext>
            </a:extLst>
          </p:cNvPr>
          <p:cNvSpPr txBox="1"/>
          <p:nvPr/>
        </p:nvSpPr>
        <p:spPr>
          <a:xfrm>
            <a:off x="9069193" y="5796860"/>
            <a:ext cx="265243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49000"/>
                  </a:schemeClr>
                </a:solidFill>
                <a:cs typeface="Calibri"/>
              </a:rPr>
              <a:t>Thank you!</a:t>
            </a:r>
            <a:endParaRPr lang="en-US" sz="4000">
              <a:solidFill>
                <a:schemeClr val="accent6">
                  <a:lumMod val="49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F463FEFF-46F9-1674-51D8-CC1403FC6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21" y="1291573"/>
            <a:ext cx="1492468" cy="1455682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76D46D11-A4FB-904D-5DEB-FDB7A0B7A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3196" y="3107203"/>
            <a:ext cx="1492468" cy="1455682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31F9185C-0580-8BC8-D0F3-1A0BCD546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640" y="4809944"/>
            <a:ext cx="1492468" cy="14556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A86076-F5E2-C4C4-1DBE-DF3C06C2DAD8}"/>
              </a:ext>
            </a:extLst>
          </p:cNvPr>
          <p:cNvSpPr txBox="1"/>
          <p:nvPr/>
        </p:nvSpPr>
        <p:spPr>
          <a:xfrm>
            <a:off x="2843158" y="5234011"/>
            <a:ext cx="180099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 EQUITY IN STEM</a:t>
            </a:r>
          </a:p>
        </p:txBody>
      </p:sp>
    </p:spTree>
    <p:extLst>
      <p:ext uri="{BB962C8B-B14F-4D97-AF65-F5344CB8AC3E}">
        <p14:creationId xmlns:p14="http://schemas.microsoft.com/office/powerpoint/2010/main" val="289841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400" b="1">
              <a:latin typeface="Calibri Light"/>
              <a:cs typeface="Calibri Light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08733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E3237D-048C-693B-A206-30EE8848C9AA}"/>
              </a:ext>
            </a:extLst>
          </p:cNvPr>
          <p:cNvSpPr txBox="1"/>
          <p:nvPr/>
        </p:nvSpPr>
        <p:spPr>
          <a:xfrm>
            <a:off x="6472854" y="1162452"/>
            <a:ext cx="5352294" cy="286232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CHEM 114: </a:t>
            </a:r>
            <a:r>
              <a:rPr lang="en-US" dirty="0">
                <a:ea typeface="+mn-lt"/>
                <a:cs typeface="+mn-lt"/>
              </a:rPr>
              <a:t>Survey of Chemistry and Physics</a:t>
            </a:r>
            <a:endParaRPr lang="en-US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CHEM 192: </a:t>
            </a:r>
            <a:r>
              <a:rPr lang="en-US" dirty="0">
                <a:ea typeface="+mn-lt"/>
                <a:cs typeface="+mn-lt"/>
              </a:rPr>
              <a:t>Elementary Chemistry </a:t>
            </a:r>
          </a:p>
          <a:p>
            <a:pPr algn="ctr"/>
            <a:r>
              <a:rPr lang="en-US" b="1" dirty="0">
                <a:ea typeface="+mn-lt"/>
                <a:cs typeface="+mn-lt"/>
              </a:rPr>
              <a:t>**CHEM 120: Chemical Safety and Risk </a:t>
            </a:r>
            <a:r>
              <a:rPr lang="en-US" b="1" dirty="0" err="1">
                <a:ea typeface="+mn-lt"/>
                <a:cs typeface="+mn-lt"/>
              </a:rPr>
              <a:t>Managment</a:t>
            </a:r>
            <a:endParaRPr lang="en-US" b="1" dirty="0">
              <a:cs typeface="Calibri"/>
            </a:endParaRPr>
          </a:p>
          <a:p>
            <a:pPr algn="ctr"/>
            <a:r>
              <a:rPr lang="en-US" dirty="0">
                <a:cs typeface="Calibri"/>
              </a:rPr>
              <a:t>CHEM 410: </a:t>
            </a:r>
            <a:r>
              <a:rPr lang="en-US" dirty="0">
                <a:ea typeface="+mn-lt"/>
                <a:cs typeface="+mn-lt"/>
              </a:rPr>
              <a:t>Chemistry for Health Science (</a:t>
            </a:r>
            <a:r>
              <a:rPr lang="en-US" i="1" dirty="0">
                <a:ea typeface="+mn-lt"/>
                <a:cs typeface="+mn-lt"/>
              </a:rPr>
              <a:t>ZTC/OER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CHEM 695: Independent Study (</a:t>
            </a:r>
            <a:r>
              <a:rPr lang="en-US" i="1" dirty="0">
                <a:ea typeface="+mn-lt"/>
                <a:cs typeface="+mn-lt"/>
              </a:rPr>
              <a:t>ZTC/OER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----------------------------------------------------------------</a:t>
            </a:r>
          </a:p>
          <a:p>
            <a:pPr algn="ctr"/>
            <a:r>
              <a:rPr lang="en-US" b="1" dirty="0">
                <a:ea typeface="+mn-lt"/>
                <a:cs typeface="+mn-lt"/>
              </a:rPr>
              <a:t>*CHEM 210: General Chemistry I (</a:t>
            </a:r>
            <a:r>
              <a:rPr lang="en-US" b="1" i="1" dirty="0">
                <a:ea typeface="+mn-lt"/>
                <a:cs typeface="+mn-lt"/>
              </a:rPr>
              <a:t>ZTC/OER</a:t>
            </a:r>
            <a:r>
              <a:rPr lang="en-US" b="1" dirty="0">
                <a:ea typeface="+mn-lt"/>
                <a:cs typeface="+mn-lt"/>
              </a:rPr>
              <a:t>)</a:t>
            </a:r>
          </a:p>
          <a:p>
            <a:pPr algn="ctr"/>
            <a:r>
              <a:rPr lang="en-US" b="1" dirty="0">
                <a:ea typeface="+mn-lt"/>
                <a:cs typeface="+mn-lt"/>
              </a:rPr>
              <a:t>*CHEM 220: General Chemistry II (</a:t>
            </a:r>
            <a:r>
              <a:rPr lang="en-US" b="1" i="1" dirty="0">
                <a:ea typeface="+mn-lt"/>
                <a:cs typeface="+mn-lt"/>
              </a:rPr>
              <a:t>ZTC/OER</a:t>
            </a:r>
            <a:r>
              <a:rPr lang="en-US" b="1" dirty="0">
                <a:ea typeface="+mn-lt"/>
                <a:cs typeface="+mn-lt"/>
              </a:rPr>
              <a:t>)</a:t>
            </a:r>
          </a:p>
          <a:p>
            <a:pPr algn="ctr"/>
            <a:r>
              <a:rPr lang="en-US" b="1" dirty="0">
                <a:ea typeface="+mn-lt"/>
                <a:cs typeface="+mn-lt"/>
              </a:rPr>
              <a:t>*CHEM 231: Organic Chemistry I (</a:t>
            </a:r>
            <a:r>
              <a:rPr lang="en-US" b="1" i="1" dirty="0">
                <a:ea typeface="+mn-lt"/>
                <a:cs typeface="+mn-lt"/>
              </a:rPr>
              <a:t>ZTC/OER</a:t>
            </a:r>
            <a:r>
              <a:rPr lang="en-US" b="1" dirty="0">
                <a:ea typeface="+mn-lt"/>
                <a:cs typeface="+mn-lt"/>
              </a:rPr>
              <a:t>)</a:t>
            </a:r>
          </a:p>
          <a:p>
            <a:pPr algn="ctr"/>
            <a:r>
              <a:rPr lang="en-US" b="1" dirty="0">
                <a:ea typeface="+mn-lt"/>
                <a:cs typeface="+mn-lt"/>
              </a:rPr>
              <a:t>*CHEM 232: Organic Chemistry II (</a:t>
            </a:r>
            <a:r>
              <a:rPr lang="en-US" b="1" i="1" dirty="0">
                <a:ea typeface="+mn-lt"/>
                <a:cs typeface="+mn-lt"/>
              </a:rPr>
              <a:t>ZTC/OER</a:t>
            </a:r>
            <a:r>
              <a:rPr lang="en-US" b="1" dirty="0">
                <a:ea typeface="+mn-lt"/>
                <a:cs typeface="+mn-lt"/>
              </a:rPr>
              <a:t>)</a:t>
            </a:r>
          </a:p>
        </p:txBody>
      </p:sp>
      <p:pic>
        <p:nvPicPr>
          <p:cNvPr id="19" name="Picture 18" descr="Infographics, people, business, male, man, office icon - Download on  Iconfinder">
            <a:extLst>
              <a:ext uri="{FF2B5EF4-FFF2-40B4-BE49-F238E27FC236}">
                <a16:creationId xmlns:a16="http://schemas.microsoft.com/office/drawing/2014/main" id="{F14B3514-3058-2BD0-C6E3-4747D69872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75" t="16246" r="287" b="16527"/>
          <a:stretch/>
        </p:blipFill>
        <p:spPr>
          <a:xfrm>
            <a:off x="6779159" y="3826200"/>
            <a:ext cx="4332846" cy="3036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22948E-3B35-192E-3693-B78EB76B1D34}"/>
              </a:ext>
            </a:extLst>
          </p:cNvPr>
          <p:cNvSpPr txBox="1"/>
          <p:nvPr/>
        </p:nvSpPr>
        <p:spPr>
          <a:xfrm>
            <a:off x="303664" y="1166466"/>
            <a:ext cx="5997599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6633"/>
                </a:solidFill>
                <a:ea typeface="Calibri" panose="020F0502020204030204"/>
                <a:cs typeface="Calibri"/>
              </a:rPr>
              <a:t>With 2 FT Instructors and 8 PT Instructors as of Fall 2025:</a:t>
            </a:r>
          </a:p>
          <a:p>
            <a:endParaRPr lang="en-US" sz="1400" b="1" dirty="0">
              <a:solidFill>
                <a:srgbClr val="006633"/>
              </a:solidFill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dirty="0">
                <a:cs typeface="Calibri"/>
              </a:rPr>
              <a:t>NINE unique courses with at least 3 sections of per year of core series (*)</a:t>
            </a:r>
            <a:endParaRPr lang="en-US" sz="2400" dirty="0"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200" i="1" dirty="0">
                <a:ea typeface="+mn-lt"/>
                <a:cs typeface="+mn-lt"/>
              </a:rPr>
              <a:t>Day, evening and </a:t>
            </a:r>
            <a:r>
              <a:rPr lang="en-US" sz="2200" i="1" strike="sngStrike" dirty="0">
                <a:ea typeface="+mn-lt"/>
                <a:cs typeface="+mn-lt"/>
              </a:rPr>
              <a:t>Saturday</a:t>
            </a:r>
            <a:r>
              <a:rPr lang="en-US" sz="2200" i="1" dirty="0">
                <a:ea typeface="+mn-lt"/>
                <a:cs typeface="+mn-lt"/>
              </a:rPr>
              <a:t> offerings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i="1" dirty="0">
                <a:ea typeface="+mn-lt"/>
                <a:cs typeface="+mn-lt"/>
              </a:rPr>
              <a:t>Online, Hybrid and in-person modalities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solidFill>
                  <a:schemeClr val="accent6">
                    <a:lumMod val="49000"/>
                  </a:schemeClr>
                </a:solidFill>
                <a:ea typeface="+mn-lt"/>
                <a:cs typeface="+mn-lt"/>
              </a:rPr>
              <a:t>75% ZTC/OER/LTC adoption</a:t>
            </a:r>
            <a:r>
              <a:rPr lang="en-US" sz="2400" dirty="0">
                <a:ea typeface="+mn-lt"/>
                <a:cs typeface="+mn-lt"/>
              </a:rPr>
              <a:t> rate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>
                <a:ea typeface="+mn-lt"/>
                <a:cs typeface="+mn-lt"/>
              </a:rPr>
              <a:t>Cohesive department curriculum in core series</a:t>
            </a:r>
          </a:p>
          <a:p>
            <a:pPr marL="285750" indent="-285750">
              <a:buFont typeface="Wingdings"/>
              <a:buChar char="Ø"/>
            </a:pPr>
            <a:endParaRPr lang="en-US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solidFill>
                  <a:schemeClr val="accent6">
                    <a:lumMod val="49000"/>
                  </a:schemeClr>
                </a:solidFill>
                <a:ea typeface="+mn-lt"/>
                <a:cs typeface="+mn-lt"/>
              </a:rPr>
              <a:t>11.5% increase in Success Rates</a:t>
            </a:r>
            <a:r>
              <a:rPr lang="en-US" sz="2400" dirty="0">
                <a:ea typeface="+mn-lt"/>
                <a:cs typeface="+mn-lt"/>
              </a:rPr>
              <a:t> from </a:t>
            </a:r>
          </a:p>
          <a:p>
            <a:r>
              <a:rPr lang="en-US" sz="2400" dirty="0">
                <a:ea typeface="+mn-lt"/>
                <a:cs typeface="+mn-lt"/>
              </a:rPr>
              <a:t>     </a:t>
            </a:r>
            <a:r>
              <a:rPr lang="en-US" sz="2200" dirty="0">
                <a:ea typeface="+mn-lt"/>
                <a:cs typeface="+mn-lt"/>
              </a:rPr>
              <a:t>AY 2022-2023 to AY 2023-2024 to AY 2024-2025</a:t>
            </a:r>
            <a:endParaRPr lang="en-US" sz="2200" dirty="0">
              <a:cs typeface="Calibri" panose="020F0502020204030204"/>
            </a:endParaRPr>
          </a:p>
          <a:p>
            <a:pPr marL="285750" indent="-285750">
              <a:buFont typeface="Wingdings"/>
              <a:buChar char="Ø"/>
            </a:pP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Cañada College</a:t>
            </a:r>
            <a:r>
              <a:rPr lang="en-US" sz="2400" dirty="0">
                <a:ea typeface="+mn-lt"/>
                <a:cs typeface="+mn-lt"/>
              </a:rPr>
              <a:t> Chemistry Club</a:t>
            </a:r>
          </a:p>
          <a:p>
            <a:endParaRPr lang="en-US" sz="2000" dirty="0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EC2E66-3123-F5D7-5108-9364769836FD}"/>
              </a:ext>
            </a:extLst>
          </p:cNvPr>
          <p:cNvSpPr txBox="1">
            <a:spLocks/>
          </p:cNvSpPr>
          <p:nvPr/>
        </p:nvSpPr>
        <p:spPr>
          <a:xfrm>
            <a:off x="782472" y="310832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 Cañada's Chemistry Department </a:t>
            </a:r>
          </a:p>
        </p:txBody>
      </p:sp>
    </p:spTree>
    <p:extLst>
      <p:ext uri="{BB962C8B-B14F-4D97-AF65-F5344CB8AC3E}">
        <p14:creationId xmlns:p14="http://schemas.microsoft.com/office/powerpoint/2010/main" val="370646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Rectangle 350">
            <a:extLst>
              <a:ext uri="{FF2B5EF4-FFF2-40B4-BE49-F238E27FC236}">
                <a16:creationId xmlns:a16="http://schemas.microsoft.com/office/drawing/2014/main" id="{758D72C9-6B03-D40C-277B-4144ACDE7AA7}"/>
              </a:ext>
            </a:extLst>
          </p:cNvPr>
          <p:cNvSpPr/>
          <p:nvPr/>
        </p:nvSpPr>
        <p:spPr>
          <a:xfrm>
            <a:off x="262328" y="5096656"/>
            <a:ext cx="11767276" cy="1474032"/>
          </a:xfrm>
          <a:prstGeom prst="rect">
            <a:avLst/>
          </a:prstGeom>
          <a:solidFill>
            <a:srgbClr val="0066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Calibri"/>
              </a:rPr>
              <a:t>Insufficient faculty affect overall</a:t>
            </a:r>
            <a:r>
              <a:rPr lang="en-US" sz="2000" b="1" baseline="0">
                <a:latin typeface="Calibri"/>
              </a:rPr>
              <a:t> student retention,</a:t>
            </a:r>
            <a:r>
              <a:rPr lang="en-US" sz="2000" b="1">
                <a:latin typeface="Calibri"/>
              </a:rPr>
              <a:t> directly affecting the institution's mission to support</a:t>
            </a:r>
            <a:r>
              <a:rPr lang="en-US" sz="2000" b="1" baseline="0">
                <a:latin typeface="Calibri"/>
              </a:rPr>
              <a:t> student success, retention, and career readiness, especially in key fields like healthcare and STEM.</a:t>
            </a:r>
            <a:r>
              <a:rPr lang="en-US" sz="2000" b="1">
                <a:latin typeface="Calibri"/>
                <a:ea typeface="Calibri"/>
                <a:cs typeface="Calibri"/>
              </a:rPr>
              <a:t>​</a:t>
            </a:r>
            <a:endParaRPr lang="en-US" sz="2000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400" b="1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ctr"/>
            <a:endParaRPr lang="en-US" sz="120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3" y="228614"/>
            <a:ext cx="1235097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580" name="Picture 579" descr="A group of people with a stick figure pointing at a white board&#10;&#10;Description automatically generated">
            <a:extLst>
              <a:ext uri="{FF2B5EF4-FFF2-40B4-BE49-F238E27FC236}">
                <a16:creationId xmlns:a16="http://schemas.microsoft.com/office/drawing/2014/main" id="{51E533F7-3448-A033-82E7-EF45CEA04B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3" r="1587" b="-241"/>
          <a:stretch/>
        </p:blipFill>
        <p:spPr>
          <a:xfrm>
            <a:off x="1342118" y="2994826"/>
            <a:ext cx="2091979" cy="1712400"/>
          </a:xfrm>
          <a:prstGeom prst="rect">
            <a:avLst/>
          </a:prstGeom>
        </p:spPr>
      </p:pic>
      <p:pic>
        <p:nvPicPr>
          <p:cNvPr id="581" name="Picture 580" descr="A group of people with a stick figure pointing at a board&#10;&#10;Description automatically generated">
            <a:extLst>
              <a:ext uri="{FF2B5EF4-FFF2-40B4-BE49-F238E27FC236}">
                <a16:creationId xmlns:a16="http://schemas.microsoft.com/office/drawing/2014/main" id="{567974B9-8895-BBD6-677A-B38C5076AE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89" r="30685" b="4190"/>
          <a:stretch/>
        </p:blipFill>
        <p:spPr>
          <a:xfrm>
            <a:off x="5041830" y="971951"/>
            <a:ext cx="2100255" cy="1895812"/>
          </a:xfrm>
          <a:prstGeom prst="rect">
            <a:avLst/>
          </a:prstGeom>
        </p:spPr>
      </p:pic>
      <p:pic>
        <p:nvPicPr>
          <p:cNvPr id="588" name="Picture 587" descr="A black and white icon of a person with a graduation cap&#10;&#10;Description automatically generated">
            <a:extLst>
              <a:ext uri="{FF2B5EF4-FFF2-40B4-BE49-F238E27FC236}">
                <a16:creationId xmlns:a16="http://schemas.microsoft.com/office/drawing/2014/main" id="{66750A08-6D97-B649-B1C2-9AC3C57B53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27" r="4651" b="2511"/>
          <a:stretch/>
        </p:blipFill>
        <p:spPr>
          <a:xfrm>
            <a:off x="8742742" y="2992997"/>
            <a:ext cx="2007288" cy="1876560"/>
          </a:xfrm>
          <a:prstGeom prst="rect">
            <a:avLst/>
          </a:prstGeom>
        </p:spPr>
      </p:pic>
      <p:pic>
        <p:nvPicPr>
          <p:cNvPr id="602" name="Picture 601" descr="A green rectangular sign with black text&#10;&#10;Description automatically generated">
            <a:extLst>
              <a:ext uri="{FF2B5EF4-FFF2-40B4-BE49-F238E27FC236}">
                <a16:creationId xmlns:a16="http://schemas.microsoft.com/office/drawing/2014/main" id="{5244B916-C10E-C872-11B7-E8213B637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1" y="1047751"/>
            <a:ext cx="3038474" cy="1709315"/>
          </a:xfrm>
          <a:prstGeom prst="rect">
            <a:avLst/>
          </a:prstGeom>
        </p:spPr>
      </p:pic>
      <p:pic>
        <p:nvPicPr>
          <p:cNvPr id="609" name="Picture 608" descr="A green rectangular sign with black text&#10;&#10;Description automatically generated">
            <a:extLst>
              <a:ext uri="{FF2B5EF4-FFF2-40B4-BE49-F238E27FC236}">
                <a16:creationId xmlns:a16="http://schemas.microsoft.com/office/drawing/2014/main" id="{DBDEA724-2096-A0CC-DDE5-37B6E04363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3071" r="2059" b="3569"/>
          <a:stretch/>
        </p:blipFill>
        <p:spPr>
          <a:xfrm>
            <a:off x="4484491" y="3132166"/>
            <a:ext cx="3214931" cy="1871160"/>
          </a:xfrm>
          <a:prstGeom prst="rect">
            <a:avLst/>
          </a:prstGeom>
        </p:spPr>
      </p:pic>
      <p:pic>
        <p:nvPicPr>
          <p:cNvPr id="610" name="Picture 609">
            <a:extLst>
              <a:ext uri="{FF2B5EF4-FFF2-40B4-BE49-F238E27FC236}">
                <a16:creationId xmlns:a16="http://schemas.microsoft.com/office/drawing/2014/main" id="{AABFCAB6-EAA6-9AA6-2E50-970171FA5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1866" y="919390"/>
            <a:ext cx="3673914" cy="20702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C185ACC-34D5-1D69-D5F4-5E949D3C3A3A}"/>
              </a:ext>
            </a:extLst>
          </p:cNvPr>
          <p:cNvSpPr txBox="1">
            <a:spLocks/>
          </p:cNvSpPr>
          <p:nvPr/>
        </p:nvSpPr>
        <p:spPr>
          <a:xfrm>
            <a:off x="985836" y="311818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Current Observations &amp; Expected Outcomes</a:t>
            </a:r>
            <a:endParaRPr lang="en-US" sz="4000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88B4B-57A9-1D72-9994-7C02DFED42A9}"/>
              </a:ext>
            </a:extLst>
          </p:cNvPr>
          <p:cNvSpPr txBox="1"/>
          <p:nvPr/>
        </p:nvSpPr>
        <p:spPr>
          <a:xfrm>
            <a:off x="746016" y="2703235"/>
            <a:ext cx="208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100.7% fill at census</a:t>
            </a:r>
          </a:p>
          <a:p>
            <a:pPr algn="ctr"/>
            <a:r>
              <a:rPr lang="en-US" dirty="0"/>
              <a:t>in Fall 2025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9D59D9-4668-21FB-4909-B7AA15F90B03}"/>
              </a:ext>
            </a:extLst>
          </p:cNvPr>
          <p:cNvSpPr txBox="1"/>
          <p:nvPr/>
        </p:nvSpPr>
        <p:spPr>
          <a:xfrm>
            <a:off x="4881473" y="2684858"/>
            <a:ext cx="211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 Saturday offering</a:t>
            </a:r>
          </a:p>
          <a:p>
            <a:pPr algn="ctr"/>
            <a:r>
              <a:rPr lang="en-US" dirty="0"/>
              <a:t>in AY 2025-2026 </a:t>
            </a:r>
          </a:p>
        </p:txBody>
      </p:sp>
    </p:spTree>
    <p:extLst>
      <p:ext uri="{BB962C8B-B14F-4D97-AF65-F5344CB8AC3E}">
        <p14:creationId xmlns:p14="http://schemas.microsoft.com/office/powerpoint/2010/main" val="217627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162353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6775" y="261422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Institutional Impact of Our Department</a:t>
            </a:r>
            <a:endParaRPr lang="en-US" b="1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ea typeface="Calibri Light"/>
              <a:cs typeface="Calibri Light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166726"/>
            <a:ext cx="1574800" cy="684679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89171C-1132-AF2B-34E8-F03EAD045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105126"/>
              </p:ext>
            </p:extLst>
          </p:nvPr>
        </p:nvGraphicFramePr>
        <p:xfrm>
          <a:off x="6700406" y="935128"/>
          <a:ext cx="5188798" cy="591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1601E4D-873C-100D-2474-2B6A3313F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663060"/>
              </p:ext>
            </p:extLst>
          </p:nvPr>
        </p:nvGraphicFramePr>
        <p:xfrm>
          <a:off x="253432" y="1013723"/>
          <a:ext cx="6440291" cy="586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 descr="A graph of a number of people&#10;&#10;Description automatically generated">
            <a:extLst>
              <a:ext uri="{FF2B5EF4-FFF2-40B4-BE49-F238E27FC236}">
                <a16:creationId xmlns:a16="http://schemas.microsoft.com/office/drawing/2014/main" id="{77FA159A-FCB1-8477-5C71-4347B3850B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950" t="-263" r="35173" b="82759"/>
          <a:stretch/>
        </p:blipFill>
        <p:spPr>
          <a:xfrm>
            <a:off x="8351542" y="949233"/>
            <a:ext cx="3078170" cy="969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EC2072-2826-A7B1-A251-1A3C32F6785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550" t="-36" r="18672" b="85146"/>
          <a:stretch/>
        </p:blipFill>
        <p:spPr>
          <a:xfrm>
            <a:off x="1115237" y="1110932"/>
            <a:ext cx="4925476" cy="7638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25EA82-46DB-C4E2-53B2-59AA1E22257A}"/>
              </a:ext>
            </a:extLst>
          </p:cNvPr>
          <p:cNvSpPr txBox="1"/>
          <p:nvPr/>
        </p:nvSpPr>
        <p:spPr>
          <a:xfrm>
            <a:off x="9588397" y="940338"/>
            <a:ext cx="2493153" cy="5755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ea typeface="Calibri"/>
              <a:cs typeface="Calibri"/>
            </a:endParaRPr>
          </a:p>
          <a:p>
            <a:r>
              <a:rPr lang="en-US" sz="2400" u="sng">
                <a:ea typeface="Calibri"/>
                <a:cs typeface="Calibri"/>
              </a:rPr>
              <a:t>As of Fall 2024:</a:t>
            </a:r>
          </a:p>
          <a:p>
            <a:endParaRPr lang="en-US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ea typeface="Calibri"/>
                <a:cs typeface="Calibri"/>
              </a:rPr>
              <a:t>Chemistry is the </a:t>
            </a:r>
            <a:r>
              <a:rPr lang="en-US" sz="2200" b="1">
                <a:solidFill>
                  <a:srgbClr val="006633"/>
                </a:solidFill>
                <a:ea typeface="Calibri"/>
                <a:cs typeface="Calibri"/>
              </a:rPr>
              <a:t>7th largest department</a:t>
            </a:r>
            <a:r>
              <a:rPr lang="en-US" sz="2200">
                <a:ea typeface="Calibri"/>
                <a:cs typeface="Calibri"/>
              </a:rPr>
              <a:t> at Cañada (by FTEF)</a:t>
            </a:r>
          </a:p>
          <a:p>
            <a:pPr lvl="1"/>
            <a:endParaRPr lang="en-US" sz="1200">
              <a:ea typeface="Calibri"/>
              <a:cs typeface="Calibri"/>
            </a:endParaRPr>
          </a:p>
          <a:p>
            <a:endParaRPr lang="en-US" sz="22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ea typeface="Calibri"/>
                <a:cs typeface="Calibri"/>
              </a:rPr>
              <a:t>Chemistry has the </a:t>
            </a:r>
            <a:r>
              <a:rPr lang="en-US" sz="2200" b="1">
                <a:solidFill>
                  <a:srgbClr val="006633"/>
                </a:solidFill>
                <a:ea typeface="Calibri"/>
                <a:cs typeface="Calibri"/>
              </a:rPr>
              <a:t>2nd highest fill rate </a:t>
            </a:r>
            <a:r>
              <a:rPr lang="en-US" sz="2200">
                <a:ea typeface="Calibri"/>
                <a:cs typeface="Calibri"/>
              </a:rPr>
              <a:t>of 95%</a:t>
            </a:r>
          </a:p>
          <a:p>
            <a:pPr marL="800100" lvl="1" indent="-342900">
              <a:buFont typeface="Wingdings"/>
              <a:buChar char="Ø"/>
            </a:pPr>
            <a:r>
              <a:rPr lang="en-US" sz="2000">
                <a:ea typeface="Calibri"/>
                <a:cs typeface="Calibri"/>
              </a:rPr>
              <a:t>Biology at 99% </a:t>
            </a:r>
          </a:p>
          <a:p>
            <a:pPr marL="800100" lvl="1" indent="-342900">
              <a:buFont typeface="Wingdings"/>
              <a:buChar char="Ø"/>
            </a:pPr>
            <a:endParaRPr lang="en-US" sz="2000">
              <a:ea typeface="Calibri"/>
              <a:cs typeface="Calibri"/>
            </a:endParaRPr>
          </a:p>
          <a:p>
            <a:pPr lvl="1"/>
            <a:endParaRPr lang="en-US" sz="2000">
              <a:ea typeface="Calibri"/>
              <a:cs typeface="Calibri"/>
            </a:endParaRPr>
          </a:p>
          <a:p>
            <a:pPr lvl="1"/>
            <a:endParaRPr lang="en-US" sz="2000">
              <a:ea typeface="Calibri"/>
              <a:cs typeface="Calibri"/>
            </a:endParaRPr>
          </a:p>
          <a:p>
            <a:pPr lvl="1"/>
            <a:endParaRPr lang="en-US" sz="2000">
              <a:ea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B303E4-1E96-E40A-70FD-E9B4D92CA1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46" t="-7" r="-559" b="-130"/>
          <a:stretch/>
        </p:blipFill>
        <p:spPr>
          <a:xfrm>
            <a:off x="83333" y="877808"/>
            <a:ext cx="9507206" cy="6022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70E790-AF44-D036-D4FA-AB5FF1DC6A5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733" r="-106" b="-137"/>
          <a:stretch/>
        </p:blipFill>
        <p:spPr>
          <a:xfrm>
            <a:off x="3186" y="853243"/>
            <a:ext cx="9670942" cy="6026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31D558-B59C-1D2F-2B74-7D59C7736B3C}"/>
              </a:ext>
            </a:extLst>
          </p:cNvPr>
          <p:cNvSpPr txBox="1"/>
          <p:nvPr/>
        </p:nvSpPr>
        <p:spPr>
          <a:xfrm>
            <a:off x="7263338" y="1330068"/>
            <a:ext cx="93133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i="1">
                <a:cs typeface="Calibri"/>
              </a:rPr>
              <a:t>Chemistry</a:t>
            </a:r>
            <a:endParaRPr lang="en-US" sz="1300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83328-8196-E285-2681-8B38CED7C1A0}"/>
              </a:ext>
            </a:extLst>
          </p:cNvPr>
          <p:cNvSpPr txBox="1"/>
          <p:nvPr/>
        </p:nvSpPr>
        <p:spPr>
          <a:xfrm>
            <a:off x="8067672" y="1140410"/>
            <a:ext cx="93133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00" i="1">
                <a:cs typeface="Calibri"/>
              </a:rPr>
              <a:t>Biology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4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400" b="1">
              <a:latin typeface="Calibri Light"/>
              <a:cs typeface="Calibri Light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342584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501B1-F508-5494-53A1-C8083DFEC8CD}"/>
              </a:ext>
            </a:extLst>
          </p:cNvPr>
          <p:cNvSpPr txBox="1"/>
          <p:nvPr/>
        </p:nvSpPr>
        <p:spPr>
          <a:xfrm>
            <a:off x="367456" y="1049927"/>
            <a:ext cx="11662680" cy="5447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4 Associates in Science (AS) Degrees: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chemeClr val="bg1"/>
                </a:solidFill>
                <a:latin typeface="Arial"/>
                <a:ea typeface="+mn-lt"/>
                <a:cs typeface="Arial"/>
              </a:rPr>
              <a:t>Allied Health AS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chemeClr val="bg1"/>
                </a:solidFill>
                <a:latin typeface="Arial"/>
                <a:ea typeface="+mn-lt"/>
                <a:cs typeface="Arial"/>
              </a:rPr>
              <a:t>Biological Sciences AS</a:t>
            </a:r>
            <a:endParaRPr lang="en-US" sz="2000">
              <a:solidFill>
                <a:schemeClr val="bg1"/>
              </a:solidFill>
              <a:latin typeface="Arial"/>
              <a:cs typeface="Arial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Chemistry AS</a:t>
            </a:r>
            <a:endParaRPr lang="en-US" sz="2000">
              <a:solidFill>
                <a:schemeClr val="bg1"/>
              </a:solidFill>
              <a:latin typeface="Calibri"/>
              <a:ea typeface="+mn-lt"/>
              <a:cs typeface="Calibr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Engineering AS / CA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5 Associates in Science for Transfer (AS-T) Degrees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Biology AS-T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Environmental Science AS-T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Elementary Teacher Education (AA-T)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Kinesiology AA-T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Nutrition and Dietetics AS-T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Arial"/>
              </a:rPr>
              <a:t>To apply to two specialized certificates: 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Arial"/>
              </a:rPr>
              <a:t>Radiological Tech AS (CC)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2400">
                <a:solidFill>
                  <a:schemeClr val="bg1"/>
                </a:solidFill>
                <a:latin typeface="Arial"/>
                <a:ea typeface="+mn-lt"/>
                <a:cs typeface="Arial"/>
              </a:rPr>
              <a:t>Nursing (SMC)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Professional School Preparation: Pre-Dental, Pre-Medicine, Pre-Pharmacy, Pre-Veterinary, Pre-Optometry Preparation/Specialization Information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Picture 2" descr="A diagram of different colored circles&#10;&#10;Description automatically generated">
            <a:extLst>
              <a:ext uri="{FF2B5EF4-FFF2-40B4-BE49-F238E27FC236}">
                <a16:creationId xmlns:a16="http://schemas.microsoft.com/office/drawing/2014/main" id="{F0A3A19E-5AC5-38FE-6BC0-4AE0F1B17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460" y="1585379"/>
            <a:ext cx="7800241" cy="4662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DF8B6-354B-14AD-4228-603C02A74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99" y="1715270"/>
            <a:ext cx="3917147" cy="43983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F607E7-50D9-ADC0-1904-128D53E60DE8}"/>
              </a:ext>
            </a:extLst>
          </p:cNvPr>
          <p:cNvSpPr txBox="1"/>
          <p:nvPr/>
        </p:nvSpPr>
        <p:spPr>
          <a:xfrm>
            <a:off x="1032386" y="5112774"/>
            <a:ext cx="31094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cs typeface="Calibri"/>
              </a:rPr>
              <a:t>19-20        20-21       21-22         22-23         23-24</a:t>
            </a:r>
            <a:endParaRPr lang="en-US" sz="12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80C2E-33AB-66C2-296B-9357CD5214A1}"/>
              </a:ext>
            </a:extLst>
          </p:cNvPr>
          <p:cNvSpPr txBox="1"/>
          <p:nvPr/>
        </p:nvSpPr>
        <p:spPr>
          <a:xfrm>
            <a:off x="208936" y="1044677"/>
            <a:ext cx="119855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u="sng">
                <a:solidFill>
                  <a:srgbClr val="006633"/>
                </a:solidFill>
                <a:cs typeface="Calibri"/>
              </a:rPr>
              <a:t>Students have and will continue to take chemistry at Cañada College as long as sections are available.</a:t>
            </a:r>
            <a:endParaRPr lang="en-US" u="sng">
              <a:solidFill>
                <a:srgbClr val="006633"/>
              </a:solidFill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78ED77-A192-F90D-D04D-A277DC8B18B4}"/>
              </a:ext>
            </a:extLst>
          </p:cNvPr>
          <p:cNvSpPr txBox="1">
            <a:spLocks/>
          </p:cNvSpPr>
          <p:nvPr/>
        </p:nvSpPr>
        <p:spPr>
          <a:xfrm>
            <a:off x="782472" y="310832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Students' Demand for Chemistry</a:t>
            </a:r>
          </a:p>
        </p:txBody>
      </p:sp>
    </p:spTree>
    <p:extLst>
      <p:ext uri="{BB962C8B-B14F-4D97-AF65-F5344CB8AC3E}">
        <p14:creationId xmlns:p14="http://schemas.microsoft.com/office/powerpoint/2010/main" val="399741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3" y="228612"/>
            <a:ext cx="1087795" cy="699058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2" name="Picture 1" descr="A colorful arrows pointing up to a graduation cap&#10;&#10;Description automatically generated">
            <a:extLst>
              <a:ext uri="{FF2B5EF4-FFF2-40B4-BE49-F238E27FC236}">
                <a16:creationId xmlns:a16="http://schemas.microsoft.com/office/drawing/2014/main" id="{EAF8F855-2F5C-1022-D641-F0A8589D52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06" r="1067" b="-97"/>
          <a:stretch/>
        </p:blipFill>
        <p:spPr>
          <a:xfrm>
            <a:off x="1125949" y="3873300"/>
            <a:ext cx="3041117" cy="2023192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55D0818-92F0-5680-8FFE-3FA1FDA01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44" y="1291959"/>
            <a:ext cx="4701178" cy="31861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600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Mentorship and guidance</a:t>
            </a:r>
          </a:p>
          <a:p>
            <a:pPr lvl="1"/>
            <a:r>
              <a:rPr lang="en-US">
                <a:ea typeface="Calibri"/>
                <a:cs typeface="Calibri"/>
              </a:rPr>
              <a:t>Personalized Interventions</a:t>
            </a:r>
          </a:p>
          <a:p>
            <a:pPr lvl="1"/>
            <a:r>
              <a:rPr lang="en-US">
                <a:ea typeface="Calibri"/>
                <a:cs typeface="Calibri"/>
              </a:rPr>
              <a:t>Community and Belonging</a:t>
            </a:r>
          </a:p>
          <a:p>
            <a:pPr lvl="1"/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College Service Collaboration</a:t>
            </a:r>
          </a:p>
          <a:p>
            <a:pPr lvl="1"/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Representation</a:t>
            </a:r>
          </a:p>
          <a:p>
            <a:pPr marL="457200" lvl="1" indent="0">
              <a:buNone/>
            </a:pPr>
            <a:r>
              <a:rPr lang="en-US" b="1">
                <a:solidFill>
                  <a:srgbClr val="006633"/>
                </a:solidFill>
                <a:ea typeface="Calibri"/>
                <a:cs typeface="Calibri"/>
              </a:rPr>
              <a:t> </a:t>
            </a:r>
            <a:r>
              <a:rPr lang="en-US" sz="2400" b="1">
                <a:solidFill>
                  <a:srgbClr val="006633"/>
                </a:solidFill>
                <a:ea typeface="Calibri"/>
                <a:cs typeface="Calibri"/>
              </a:rPr>
              <a:t>Improved Student Success</a:t>
            </a:r>
            <a:endParaRPr lang="en-US"/>
          </a:p>
        </p:txBody>
      </p:sp>
      <p:pic>
        <p:nvPicPr>
          <p:cNvPr id="26" name="Picture 25" descr="A group of hands making a heart shape&#10;&#10;Description automatically generated">
            <a:extLst>
              <a:ext uri="{FF2B5EF4-FFF2-40B4-BE49-F238E27FC236}">
                <a16:creationId xmlns:a16="http://schemas.microsoft.com/office/drawing/2014/main" id="{1E554472-470F-F41A-37AF-F7FF450DD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462" y="5799248"/>
            <a:ext cx="824910" cy="912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843DD4-78C6-ED0B-827D-D91877A30412}"/>
              </a:ext>
            </a:extLst>
          </p:cNvPr>
          <p:cNvSpPr txBox="1"/>
          <p:nvPr/>
        </p:nvSpPr>
        <p:spPr>
          <a:xfrm>
            <a:off x="367869" y="971121"/>
            <a:ext cx="107363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cs typeface="Calibri"/>
              </a:rPr>
              <a:t>FTF provide tailored academic support for underserved students:</a:t>
            </a:r>
            <a:endParaRPr lang="en-US" b="1" u="sng">
              <a:cs typeface="Calibri"/>
            </a:endParaRPr>
          </a:p>
        </p:txBody>
      </p:sp>
      <p:pic>
        <p:nvPicPr>
          <p:cNvPr id="9" name="Picture 8" descr="A graph of a student success rate&#10;&#10;Description automatically generated">
            <a:extLst>
              <a:ext uri="{FF2B5EF4-FFF2-40B4-BE49-F238E27FC236}">
                <a16:creationId xmlns:a16="http://schemas.microsoft.com/office/drawing/2014/main" id="{7C82A3F5-8385-DFF8-AD4D-5483B600F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487" y="1511369"/>
            <a:ext cx="6911009" cy="52068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CEAA71B-B7BA-2284-B853-D4EF0E3E4D65}"/>
              </a:ext>
            </a:extLst>
          </p:cNvPr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Step 2: Increasing Student Success</a:t>
            </a:r>
            <a:endParaRPr lang="en-US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C8EE6C1D-DC3E-00B9-8511-D3FBA196B335}"/>
              </a:ext>
            </a:extLst>
          </p:cNvPr>
          <p:cNvSpPr/>
          <p:nvPr/>
        </p:nvSpPr>
        <p:spPr>
          <a:xfrm>
            <a:off x="9400552" y="3429000"/>
            <a:ext cx="2424596" cy="176530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73.9%</a:t>
            </a:r>
          </a:p>
          <a:p>
            <a:pPr algn="ctr"/>
            <a:r>
              <a:rPr lang="en-US" dirty="0"/>
              <a:t>AY 24-25</a:t>
            </a:r>
          </a:p>
        </p:txBody>
      </p:sp>
    </p:spTree>
    <p:extLst>
      <p:ext uri="{BB962C8B-B14F-4D97-AF65-F5344CB8AC3E}">
        <p14:creationId xmlns:p14="http://schemas.microsoft.com/office/powerpoint/2010/main" val="411759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3" y="224087"/>
            <a:ext cx="1488899" cy="699829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2472" y="310832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The Future of Chemistry at Cañada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82DDD-EB3F-85AF-502C-836CADFD8180}"/>
              </a:ext>
            </a:extLst>
          </p:cNvPr>
          <p:cNvSpPr txBox="1"/>
          <p:nvPr/>
        </p:nvSpPr>
        <p:spPr>
          <a:xfrm>
            <a:off x="364482" y="1005971"/>
            <a:ext cx="9897856" cy="826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i="1">
                <a:ea typeface="+mn-lt"/>
                <a:cs typeface="+mn-lt"/>
              </a:rPr>
              <a:t>To align with the Department's Mission Statement, we have planned a series of actions for the near future...</a:t>
            </a:r>
            <a:endParaRPr lang="en-US" i="1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492F8-9810-8F92-135A-9A061A9015F0}"/>
              </a:ext>
            </a:extLst>
          </p:cNvPr>
          <p:cNvSpPr txBox="1"/>
          <p:nvPr/>
        </p:nvSpPr>
        <p:spPr>
          <a:xfrm>
            <a:off x="458641" y="1826437"/>
            <a:ext cx="5585301" cy="22313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u="sng">
                <a:ea typeface="+mn-lt"/>
                <a:cs typeface="+mn-lt"/>
              </a:rPr>
              <a:t>Step 1</a:t>
            </a:r>
          </a:p>
          <a:p>
            <a:pPr marL="285750" indent="-285750">
              <a:buFont typeface="Arial"/>
              <a:buChar char="•"/>
            </a:pPr>
            <a:r>
              <a:rPr lang="en-US" sz="1500">
                <a:ea typeface="+mn-lt"/>
                <a:cs typeface="+mn-lt"/>
              </a:rPr>
              <a:t>Continue to increase the offering of courses and course modalities.</a:t>
            </a:r>
          </a:p>
          <a:p>
            <a:pPr marL="285750" indent="-285750">
              <a:buFont typeface="Arial"/>
              <a:buChar char="•"/>
            </a:pPr>
            <a:r>
              <a:rPr lang="en-US" sz="1500">
                <a:ea typeface="+mn-lt"/>
                <a:cs typeface="+mn-lt"/>
              </a:rPr>
              <a:t>Form collaborations and learning cohorts with MESA, UMOJA, and other college-wide academic support services for disproportionately impacted students in chemistry. </a:t>
            </a:r>
            <a:endParaRPr lang="en-US" sz="1500">
              <a:cs typeface="Calibri"/>
            </a:endParaRPr>
          </a:p>
          <a:p>
            <a:endParaRPr lang="en-US" sz="1600">
              <a:ea typeface="+mn-lt"/>
              <a:cs typeface="+mn-lt"/>
            </a:endParaRPr>
          </a:p>
          <a:p>
            <a:endParaRPr lang="en-US" sz="1600" b="1" u="sng">
              <a:cs typeface="Calibri" panose="020F0502020204030204"/>
            </a:endParaRPr>
          </a:p>
          <a:p>
            <a:endParaRPr lang="en-US" sz="1600">
              <a:cs typeface="Calibri"/>
            </a:endParaRPr>
          </a:p>
        </p:txBody>
      </p:sp>
      <p:pic>
        <p:nvPicPr>
          <p:cNvPr id="2" name="Picture 1" descr="A group of people standing on a chart&#10;&#10;Description automatically generated">
            <a:extLst>
              <a:ext uri="{FF2B5EF4-FFF2-40B4-BE49-F238E27FC236}">
                <a16:creationId xmlns:a16="http://schemas.microsoft.com/office/drawing/2014/main" id="{7146BC3B-78EF-CE84-271C-371EBDDC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80" t="8297" r="11127" b="86"/>
          <a:stretch/>
        </p:blipFill>
        <p:spPr>
          <a:xfrm>
            <a:off x="4466566" y="1417369"/>
            <a:ext cx="7725445" cy="5303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D077F-6808-4498-9E69-D96222612090}"/>
              </a:ext>
            </a:extLst>
          </p:cNvPr>
          <p:cNvSpPr txBox="1"/>
          <p:nvPr/>
        </p:nvSpPr>
        <p:spPr>
          <a:xfrm>
            <a:off x="365305" y="3260025"/>
            <a:ext cx="4301712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u="sng">
                <a:cs typeface="Calibri"/>
              </a:rPr>
              <a:t>Step 2</a:t>
            </a:r>
          </a:p>
          <a:p>
            <a:pPr marL="285750" indent="-285750">
              <a:buFont typeface="Arial,Sans-Serif"/>
              <a:buChar char="•"/>
            </a:pPr>
            <a:r>
              <a:rPr lang="en-US" sz="1500">
                <a:cs typeface="Calibri"/>
              </a:rPr>
              <a:t>Reinstate the "Chem Jam" programs to prepare students for the skills and technology required for use in their chemistry courses. </a:t>
            </a:r>
          </a:p>
          <a:p>
            <a:pPr marL="285750" indent="-285750">
              <a:buFont typeface="Arial,Sans-Serif"/>
              <a:buChar char="•"/>
            </a:pPr>
            <a:r>
              <a:rPr lang="en-US" sz="1500">
                <a:cs typeface="Calibri"/>
              </a:rPr>
              <a:t>Create a series “Just in Time” co-requisite support courses to provide structured support each semester. </a:t>
            </a:r>
            <a:endParaRPr lang="en-US" sz="15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C40A2-EAC8-DF59-E993-423CD5A95FF5}"/>
              </a:ext>
            </a:extLst>
          </p:cNvPr>
          <p:cNvSpPr txBox="1"/>
          <p:nvPr/>
        </p:nvSpPr>
        <p:spPr>
          <a:xfrm>
            <a:off x="366356" y="4927436"/>
            <a:ext cx="4370853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u="sng">
                <a:cs typeface="Calibri"/>
              </a:rPr>
              <a:t>Step 3</a:t>
            </a:r>
          </a:p>
          <a:p>
            <a:pPr marL="285750" indent="-285750">
              <a:buFont typeface="Arial,Sans-Serif"/>
              <a:buChar char="•"/>
            </a:pPr>
            <a:r>
              <a:rPr lang="en-US" sz="1500">
                <a:cs typeface="Calibri"/>
              </a:rPr>
              <a:t>Develop the Chemistry Associate in Science Degree for Transfer (AS-T).</a:t>
            </a:r>
          </a:p>
          <a:p>
            <a:pPr marL="285750" indent="-285750">
              <a:buFont typeface="Arial,Sans-Serif"/>
              <a:buChar char="•"/>
            </a:pPr>
            <a:r>
              <a:rPr lang="en-US" sz="1500">
                <a:cs typeface="Calibri"/>
              </a:rPr>
              <a:t>Develop an Associate in Science Chemical Technician Certificate Program.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1500">
                <a:cs typeface="Calibri"/>
              </a:rPr>
              <a:t> Goal: four-year vocational baccalaureate degree. </a:t>
            </a: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39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440778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F3B22-6823-31BE-6982-8AD343FC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97" b="10947"/>
          <a:stretch/>
        </p:blipFill>
        <p:spPr>
          <a:xfrm>
            <a:off x="-83771" y="919544"/>
            <a:ext cx="12284334" cy="5939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C23169-E431-3FFE-7C5C-F1FE7240CF8C}"/>
              </a:ext>
            </a:extLst>
          </p:cNvPr>
          <p:cNvSpPr txBox="1"/>
          <p:nvPr/>
        </p:nvSpPr>
        <p:spPr>
          <a:xfrm>
            <a:off x="8623314" y="1609778"/>
            <a:ext cx="251222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cs typeface="Calibri"/>
              </a:rPr>
              <a:t>Lowest Ratio in the College of 35% </a:t>
            </a:r>
          </a:p>
          <a:p>
            <a:pPr algn="ctr"/>
            <a:endParaRPr lang="en-US" b="1">
              <a:solidFill>
                <a:srgbClr val="C00000"/>
              </a:solidFill>
              <a:cs typeface="Calibri"/>
            </a:endParaRPr>
          </a:p>
          <a:p>
            <a:r>
              <a:rPr lang="en-US" b="1">
                <a:solidFill>
                  <a:srgbClr val="C00000"/>
                </a:solidFill>
                <a:cs typeface="Calibri"/>
              </a:rPr>
              <a:t>Deficiency halts Program Development</a:t>
            </a:r>
            <a:endParaRPr lang="en-US" b="1">
              <a:solidFill>
                <a:srgbClr val="C00000"/>
              </a:solidFill>
              <a:ea typeface="Calibri" panose="020F0502020204030204"/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02CE28-F1F0-01C4-FE98-B2F5986E2DAB}"/>
              </a:ext>
            </a:extLst>
          </p:cNvPr>
          <p:cNvCxnSpPr/>
          <p:nvPr/>
        </p:nvCxnSpPr>
        <p:spPr>
          <a:xfrm>
            <a:off x="10933136" y="2068427"/>
            <a:ext cx="1043590" cy="1953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5C144FB-B3A2-1461-A90E-CF56F3E10775}"/>
              </a:ext>
            </a:extLst>
          </p:cNvPr>
          <p:cNvSpPr txBox="1">
            <a:spLocks/>
          </p:cNvSpPr>
          <p:nvPr/>
        </p:nvSpPr>
        <p:spPr>
          <a:xfrm>
            <a:off x="782472" y="310832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Chemistry: The Lowest % FT:FTEF at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9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3704" y="323024"/>
            <a:ext cx="10515600" cy="52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 Why Two Full-Time Faculty?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725506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3FDD95-06CE-A31E-5788-134DD493768D}"/>
              </a:ext>
            </a:extLst>
          </p:cNvPr>
          <p:cNvGraphicFramePr>
            <a:graphicFrameLocks/>
          </p:cNvGraphicFramePr>
          <p:nvPr/>
        </p:nvGraphicFramePr>
        <p:xfrm>
          <a:off x="365788" y="1244764"/>
          <a:ext cx="6067815" cy="501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45E7AA5-E93B-7730-8C0D-2DDA8D555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596041"/>
              </p:ext>
            </p:extLst>
          </p:nvPr>
        </p:nvGraphicFramePr>
        <p:xfrm>
          <a:off x="6441691" y="991582"/>
          <a:ext cx="5378440" cy="58013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04248">
                  <a:extLst>
                    <a:ext uri="{9D8B030D-6E8A-4147-A177-3AD203B41FA5}">
                      <a16:colId xmlns:a16="http://schemas.microsoft.com/office/drawing/2014/main" val="3670556990"/>
                    </a:ext>
                  </a:extLst>
                </a:gridCol>
                <a:gridCol w="2874192">
                  <a:extLst>
                    <a:ext uri="{9D8B030D-6E8A-4147-A177-3AD203B41FA5}">
                      <a16:colId xmlns:a16="http://schemas.microsoft.com/office/drawing/2014/main" val="1324113381"/>
                    </a:ext>
                  </a:extLst>
                </a:gridCol>
              </a:tblGrid>
              <a:tr h="5041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>
                          <a:effectLst/>
                        </a:rPr>
                        <a:t>Projected Course Offerings and %FT:FTEF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024257493"/>
                  </a:ext>
                </a:extLst>
              </a:tr>
              <a:tr h="504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Year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Fall-Spring FTE (%FT-FTEF)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3272480"/>
                  </a:ext>
                </a:extLst>
              </a:tr>
              <a:tr h="6722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22 - 23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8.56 (24%)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909929"/>
                  </a:ext>
                </a:extLst>
              </a:tr>
              <a:tr h="6722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23 - 24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9.08 (41%)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225169"/>
                  </a:ext>
                </a:extLst>
              </a:tr>
              <a:tr h="58114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 – 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11.5 (35%)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041858"/>
                  </a:ext>
                </a:extLst>
              </a:tr>
              <a:tr h="14044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 – 26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Urgent Expansion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(was minimal)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11.88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(27% During fall 2 FT   –   43% during spring 3 FT)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Lab Support (1 FT and 1 PT)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079512"/>
                  </a:ext>
                </a:extLst>
              </a:tr>
              <a:tr h="142654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26-27 Student Demand Expansion to Guarantee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16.44 -  5 FT </a:t>
                      </a: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(61%)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and Lab Support (1 FT and 2 PT)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Saturday offerings for both general chemistry courses</a:t>
                      </a:r>
                    </a:p>
                    <a:p>
                      <a:pPr lvl="0" algn="ctr">
                        <a:buNone/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581518"/>
                  </a:ext>
                </a:extLst>
              </a:tr>
            </a:tbl>
          </a:graphicData>
        </a:graphic>
      </p:graphicFrame>
      <p:sp>
        <p:nvSpPr>
          <p:cNvPr id="2" name="Cross 1">
            <a:extLst>
              <a:ext uri="{FF2B5EF4-FFF2-40B4-BE49-F238E27FC236}">
                <a16:creationId xmlns:a16="http://schemas.microsoft.com/office/drawing/2014/main" id="{52172ECA-14A8-CAAD-1C34-4809C06C01B9}"/>
              </a:ext>
            </a:extLst>
          </p:cNvPr>
          <p:cNvSpPr/>
          <p:nvPr/>
        </p:nvSpPr>
        <p:spPr>
          <a:xfrm rot="2619655">
            <a:off x="5279746" y="1583873"/>
            <a:ext cx="609600" cy="596900"/>
          </a:xfrm>
          <a:prstGeom prst="plus">
            <a:avLst>
              <a:gd name="adj" fmla="val 41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21F86-BEE2-B9AA-03BD-B446D74DF259}"/>
              </a:ext>
            </a:extLst>
          </p:cNvPr>
          <p:cNvSpPr txBox="1"/>
          <p:nvPr/>
        </p:nvSpPr>
        <p:spPr>
          <a:xfrm>
            <a:off x="4637000" y="2992729"/>
            <a:ext cx="1895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100.7% fill at census in Fall 2025 </a:t>
            </a:r>
          </a:p>
        </p:txBody>
      </p:sp>
    </p:spTree>
    <p:extLst>
      <p:ext uri="{BB962C8B-B14F-4D97-AF65-F5344CB8AC3E}">
        <p14:creationId xmlns:p14="http://schemas.microsoft.com/office/powerpoint/2010/main" val="389879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4D110790EDB4BA71BA79B948A7FCF" ma:contentTypeVersion="15" ma:contentTypeDescription="Create a new document." ma:contentTypeScope="" ma:versionID="ae92367557a29470827e8e2663c9b3f9">
  <xsd:schema xmlns:xsd="http://www.w3.org/2001/XMLSchema" xmlns:xs="http://www.w3.org/2001/XMLSchema" xmlns:p="http://schemas.microsoft.com/office/2006/metadata/properties" xmlns:ns2="b63ec460-108f-4feb-b6e9-10da07f9ade4" xmlns:ns3="3c5151a9-d065-4608-8dc2-2854f77dce87" targetNamespace="http://schemas.microsoft.com/office/2006/metadata/properties" ma:root="true" ma:fieldsID="660be5bfe38b644656d488b9aff73209" ns2:_="" ns3:_="">
    <xsd:import namespace="b63ec460-108f-4feb-b6e9-10da07f9ade4"/>
    <xsd:import namespace="3c5151a9-d065-4608-8dc2-2854f77dce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ec460-108f-4feb-b6e9-10da07f9a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7597c4-f6ef-4871-a4c9-cbf9b05604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151a9-d065-4608-8dc2-2854f77dce8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bf0a265-cff1-4f08-a0f0-21e9b2247c55}" ma:internalName="TaxCatchAll" ma:showField="CatchAllData" ma:web="3c5151a9-d065-4608-8dc2-2854f77dce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ec460-108f-4feb-b6e9-10da07f9ade4">
      <Terms xmlns="http://schemas.microsoft.com/office/infopath/2007/PartnerControls"/>
    </lcf76f155ced4ddcb4097134ff3c332f>
    <TaxCatchAll xmlns="3c5151a9-d065-4608-8dc2-2854f77dce8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12EB70-DFA2-42F3-96E2-DE36BCA2DAC4}"/>
</file>

<file path=customXml/itemProps2.xml><?xml version="1.0" encoding="utf-8"?>
<ds:datastoreItem xmlns:ds="http://schemas.openxmlformats.org/officeDocument/2006/customXml" ds:itemID="{24BAF11E-4C8F-46A5-BA0A-B8FEFFC25CF1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3c5151a9-d065-4608-8dc2-2854f77dce87"/>
    <ds:schemaRef ds:uri="b63ec460-108f-4feb-b6e9-10da07f9ade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9A8300-276E-4320-9B6B-E5FB4CDB98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Microsoft Macintosh PowerPoint</Application>
  <PresentationFormat>Widescreen</PresentationFormat>
  <Paragraphs>168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Courier New</vt:lpstr>
      <vt:lpstr>Courier New,monospace</vt:lpstr>
      <vt:lpstr>Franklin Gothic Book</vt:lpstr>
      <vt:lpstr>Garamond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Parajon Puenzo, Sol</cp:lastModifiedBy>
  <cp:revision>2</cp:revision>
  <cp:lastPrinted>2016-06-13T15:20:29Z</cp:lastPrinted>
  <dcterms:created xsi:type="dcterms:W3CDTF">2015-08-26T22:52:00Z</dcterms:created>
  <dcterms:modified xsi:type="dcterms:W3CDTF">2025-11-18T06:56:19Z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0x0101002224D110790EDB4BA71BA79B948A7FCF</vt:lpwstr>
  </property>
  <property fmtid="{D5CDD505-2E9C-101B-9397-08002B2CF9AE}" pid="3" name="MediaServiceImageTags">
    <vt:lpwstr/>
  </property>
</Properties>
</file>