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56" r:id="rId5"/>
    <p:sldId id="318" r:id="rId6"/>
    <p:sldId id="322" r:id="rId7"/>
    <p:sldId id="325" r:id="rId8"/>
    <p:sldId id="326" r:id="rId9"/>
    <p:sldId id="327" r:id="rId10"/>
    <p:sldId id="324"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33"/>
    <a:srgbClr val="FFFF99"/>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03" autoAdjust="0"/>
    <p:restoredTop sz="94660"/>
  </p:normalViewPr>
  <p:slideViewPr>
    <p:cSldViewPr snapToGrid="0">
      <p:cViewPr varScale="1">
        <p:scale>
          <a:sx n="113" d="100"/>
          <a:sy n="113" d="100"/>
        </p:scale>
        <p:origin x="61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0912C5E-5ECA-4B7C-8FF5-B46AC71EF330}" type="datetimeFigureOut">
              <a:rPr lang="en-US" smtClean="0"/>
              <a:t>11/13/2025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450ECB3-A3F7-4337-9F98-DFD14FAD1FE3}" type="slidenum">
              <a:rPr lang="en-US" smtClean="0"/>
              <a:t>‹#›</a:t>
            </a:fld>
            <a:endParaRPr lang="en-US"/>
          </a:p>
        </p:txBody>
      </p:sp>
    </p:spTree>
    <p:extLst>
      <p:ext uri="{BB962C8B-B14F-4D97-AF65-F5344CB8AC3E}">
        <p14:creationId xmlns:p14="http://schemas.microsoft.com/office/powerpoint/2010/main" val="4657727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EC6874-87D3-4708-86B1-114C1FEE74C4}" type="datetimeFigureOut">
              <a:rPr lang="en-US" smtClean="0"/>
              <a:t>11/13/2025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90EF27-1900-472B-B1D5-4FBEA200263F}" type="slidenum">
              <a:rPr lang="en-US" smtClean="0"/>
              <a:t>‹#›</a:t>
            </a:fld>
            <a:endParaRPr lang="en-US"/>
          </a:p>
        </p:txBody>
      </p:sp>
    </p:spTree>
    <p:extLst>
      <p:ext uri="{BB962C8B-B14F-4D97-AF65-F5344CB8AC3E}">
        <p14:creationId xmlns:p14="http://schemas.microsoft.com/office/powerpoint/2010/main" val="3879257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6C341C4-3268-4241-9C56-054F2F7015E6}"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777227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209771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1177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C341C4-3268-4241-9C56-054F2F7015E6}"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629396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C341C4-3268-4241-9C56-054F2F7015E6}" type="datetimeFigureOut">
              <a:rPr lang="en-US" smtClean="0"/>
              <a:t>11/13/2025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292518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C341C4-3268-4241-9C56-054F2F7015E6}"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3797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C341C4-3268-4241-9C56-054F2F7015E6}" type="datetimeFigureOut">
              <a:rPr lang="en-US" smtClean="0"/>
              <a:t>11/13/2025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21338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C341C4-3268-4241-9C56-054F2F7015E6}" type="datetimeFigureOut">
              <a:rPr lang="en-US" smtClean="0"/>
              <a:t>11/13/2025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767115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341C4-3268-4241-9C56-054F2F7015E6}" type="datetimeFigureOut">
              <a:rPr lang="en-US" smtClean="0"/>
              <a:t>11/13/2025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3318332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4160264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C341C4-3268-4241-9C56-054F2F7015E6}" type="datetimeFigureOut">
              <a:rPr lang="en-US" smtClean="0"/>
              <a:t>11/13/2025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FE41E-F334-4083-80DF-E3288B8CA3FD}" type="slidenum">
              <a:rPr lang="en-US" smtClean="0"/>
              <a:t>‹#›</a:t>
            </a:fld>
            <a:endParaRPr lang="en-US"/>
          </a:p>
        </p:txBody>
      </p:sp>
    </p:spTree>
    <p:extLst>
      <p:ext uri="{BB962C8B-B14F-4D97-AF65-F5344CB8AC3E}">
        <p14:creationId xmlns:p14="http://schemas.microsoft.com/office/powerpoint/2010/main" val="152832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C341C4-3268-4241-9C56-054F2F7015E6}" type="datetimeFigureOut">
              <a:rPr lang="en-US" smtClean="0"/>
              <a:t>11/13/2025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FE41E-F334-4083-80DF-E3288B8CA3FD}" type="slidenum">
              <a:rPr lang="en-US" smtClean="0"/>
              <a:t>‹#›</a:t>
            </a:fld>
            <a:endParaRPr lang="en-US"/>
          </a:p>
        </p:txBody>
      </p:sp>
    </p:spTree>
    <p:extLst>
      <p:ext uri="{BB962C8B-B14F-4D97-AF65-F5344CB8AC3E}">
        <p14:creationId xmlns:p14="http://schemas.microsoft.com/office/powerpoint/2010/main" val="39573205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ixabay.com/en/sand-playing-sweet-nice-kids-387379/"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mailto:zanassia@smccd.edu" TargetMode="External"/><Relationship Id="rId2" Type="http://schemas.openxmlformats.org/officeDocument/2006/relationships/hyperlink" Target="mailto:engelk@smccd.ed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6352" y="4602347"/>
            <a:ext cx="11252199" cy="953613"/>
          </a:xfrm>
          <a:prstGeom prst="rect">
            <a:avLst/>
          </a:prstGeom>
          <a:noFill/>
        </p:spPr>
        <p:txBody>
          <a:bodyPr wrap="square" rtlCol="0">
            <a:spAutoFit/>
          </a:bodyPr>
          <a:lstStyle/>
          <a:p>
            <a:r>
              <a:rPr lang="en-US" sz="5500" b="1" dirty="0">
                <a:latin typeface="Calibri" panose="020F0502020204030204" pitchFamily="34" charset="0"/>
                <a:cs typeface="Calibri" panose="020F0502020204030204" pitchFamily="34" charset="0"/>
              </a:rPr>
              <a:t>Positions: 3 CDC Teaching Positions</a:t>
            </a:r>
          </a:p>
        </p:txBody>
      </p:sp>
      <p:sp>
        <p:nvSpPr>
          <p:cNvPr id="5" name="Rectangle 4">
            <a:extLst>
              <a:ext uri="{FF2B5EF4-FFF2-40B4-BE49-F238E27FC236}">
                <a16:creationId xmlns:a16="http://schemas.microsoft.com/office/drawing/2014/main" id="{7CFA1314-8F33-4955-BE2C-917B786340CE}"/>
              </a:ext>
            </a:extLst>
          </p:cNvPr>
          <p:cNvSpPr/>
          <p:nvPr/>
        </p:nvSpPr>
        <p:spPr>
          <a:xfrm rot="5400000">
            <a:off x="-3086129" y="3081031"/>
            <a:ext cx="6863099" cy="690843"/>
          </a:xfrm>
          <a:prstGeom prst="rect">
            <a:avLst/>
          </a:prstGeom>
          <a:solidFill>
            <a:srgbClr val="0066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200"/>
          </a:p>
        </p:txBody>
      </p:sp>
      <p:sp>
        <p:nvSpPr>
          <p:cNvPr id="9" name="Rectangle 8">
            <a:extLst>
              <a:ext uri="{FF2B5EF4-FFF2-40B4-BE49-F238E27FC236}">
                <a16:creationId xmlns:a16="http://schemas.microsoft.com/office/drawing/2014/main" id="{E427F1B6-B5E8-443C-B43C-D19FEB5E0FCE}"/>
              </a:ext>
            </a:extLst>
          </p:cNvPr>
          <p:cNvSpPr/>
          <p:nvPr/>
        </p:nvSpPr>
        <p:spPr>
          <a:xfrm rot="5400000">
            <a:off x="-2254053" y="3908923"/>
            <a:ext cx="5786981" cy="102734"/>
          </a:xfrm>
          <a:prstGeom prst="rect">
            <a:avLst/>
          </a:prstGeom>
          <a:solidFill>
            <a:srgbClr val="FFCC33"/>
          </a:solidFill>
          <a:ln>
            <a:noFill/>
          </a:ln>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00"/>
          </a:p>
        </p:txBody>
      </p:sp>
      <p:sp>
        <p:nvSpPr>
          <p:cNvPr id="6" name="Rectangle 9">
            <a:extLst>
              <a:ext uri="{FF2B5EF4-FFF2-40B4-BE49-F238E27FC236}">
                <a16:creationId xmlns:a16="http://schemas.microsoft.com/office/drawing/2014/main" id="{48C3CA36-8AC6-47B4-9365-B3EC4FBFB9A1}"/>
              </a:ext>
            </a:extLst>
          </p:cNvPr>
          <p:cNvSpPr/>
          <p:nvPr/>
        </p:nvSpPr>
        <p:spPr>
          <a:xfrm rot="16200000" flipH="1">
            <a:off x="-548626" y="539379"/>
            <a:ext cx="1788160" cy="690775"/>
          </a:xfrm>
          <a:custGeom>
            <a:avLst/>
            <a:gdLst>
              <a:gd name="connsiteX0" fmla="*/ 0 w 1995342"/>
              <a:gd name="connsiteY0" fmla="*/ 0 h 690843"/>
              <a:gd name="connsiteX1" fmla="*/ 1995342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375630 w 1995342"/>
              <a:gd name="connsiteY1" fmla="*/ 0 h 690843"/>
              <a:gd name="connsiteX2" fmla="*/ 1995342 w 1995342"/>
              <a:gd name="connsiteY2" fmla="*/ 690843 h 690843"/>
              <a:gd name="connsiteX3" fmla="*/ 0 w 1995342"/>
              <a:gd name="connsiteY3" fmla="*/ 690843 h 690843"/>
              <a:gd name="connsiteX4" fmla="*/ 0 w 1995342"/>
              <a:gd name="connsiteY4" fmla="*/ 0 h 690843"/>
              <a:gd name="connsiteX0" fmla="*/ 0 w 1995342"/>
              <a:gd name="connsiteY0" fmla="*/ 0 h 690843"/>
              <a:gd name="connsiteX1" fmla="*/ 1427711 w 1995342"/>
              <a:gd name="connsiteY1" fmla="*/ 53873 h 690843"/>
              <a:gd name="connsiteX2" fmla="*/ 1995342 w 1995342"/>
              <a:gd name="connsiteY2" fmla="*/ 690843 h 690843"/>
              <a:gd name="connsiteX3" fmla="*/ 0 w 1995342"/>
              <a:gd name="connsiteY3" fmla="*/ 690843 h 690843"/>
              <a:gd name="connsiteX4" fmla="*/ 0 w 1995342"/>
              <a:gd name="connsiteY4" fmla="*/ 0 h 690843"/>
              <a:gd name="connsiteX0" fmla="*/ 26571 w 1995342"/>
              <a:gd name="connsiteY0" fmla="*/ 15898 h 636970"/>
              <a:gd name="connsiteX1" fmla="*/ 1427711 w 1995342"/>
              <a:gd name="connsiteY1" fmla="*/ 0 h 636970"/>
              <a:gd name="connsiteX2" fmla="*/ 1995342 w 1995342"/>
              <a:gd name="connsiteY2" fmla="*/ 636970 h 636970"/>
              <a:gd name="connsiteX3" fmla="*/ 0 w 1995342"/>
              <a:gd name="connsiteY3" fmla="*/ 636970 h 636970"/>
              <a:gd name="connsiteX4" fmla="*/ 26571 w 1995342"/>
              <a:gd name="connsiteY4" fmla="*/ 15898 h 636970"/>
              <a:gd name="connsiteX0" fmla="*/ 0 w 1995342"/>
              <a:gd name="connsiteY0" fmla="*/ 0 h 640502"/>
              <a:gd name="connsiteX1" fmla="*/ 1427711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20271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39402 w 1995342"/>
              <a:gd name="connsiteY1" fmla="*/ 3532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1528 w 1995342"/>
              <a:gd name="connsiteY1" fmla="*/ 1765 h 640502"/>
              <a:gd name="connsiteX2" fmla="*/ 1995342 w 1995342"/>
              <a:gd name="connsiteY2" fmla="*/ 640502 h 640502"/>
              <a:gd name="connsiteX3" fmla="*/ 0 w 1995342"/>
              <a:gd name="connsiteY3" fmla="*/ 640502 h 640502"/>
              <a:gd name="connsiteX4" fmla="*/ 0 w 1995342"/>
              <a:gd name="connsiteY4" fmla="*/ 0 h 640502"/>
              <a:gd name="connsiteX0" fmla="*/ 0 w 1995342"/>
              <a:gd name="connsiteY0" fmla="*/ 0 h 640502"/>
              <a:gd name="connsiteX1" fmla="*/ 1442591 w 1995342"/>
              <a:gd name="connsiteY1" fmla="*/ 882 h 640502"/>
              <a:gd name="connsiteX2" fmla="*/ 1995342 w 1995342"/>
              <a:gd name="connsiteY2" fmla="*/ 640502 h 640502"/>
              <a:gd name="connsiteX3" fmla="*/ 0 w 1995342"/>
              <a:gd name="connsiteY3" fmla="*/ 640502 h 640502"/>
              <a:gd name="connsiteX4" fmla="*/ 0 w 1995342"/>
              <a:gd name="connsiteY4" fmla="*/ 0 h 64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5342" h="640502">
                <a:moveTo>
                  <a:pt x="0" y="0"/>
                </a:moveTo>
                <a:lnTo>
                  <a:pt x="1442591" y="882"/>
                </a:lnTo>
                <a:lnTo>
                  <a:pt x="1995342" y="640502"/>
                </a:lnTo>
                <a:lnTo>
                  <a:pt x="0" y="640502"/>
                </a:lnTo>
                <a:lnTo>
                  <a:pt x="0" y="0"/>
                </a:lnTo>
                <a:close/>
              </a:path>
            </a:pathLst>
          </a:cu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1100" dirty="0"/>
          </a:p>
        </p:txBody>
      </p:sp>
      <p:pic>
        <p:nvPicPr>
          <p:cNvPr id="7" name="Picture 6">
            <a:extLst>
              <a:ext uri="{FF2B5EF4-FFF2-40B4-BE49-F238E27FC236}">
                <a16:creationId xmlns:a16="http://schemas.microsoft.com/office/drawing/2014/main" id="{4839DBB2-6311-461A-8BB6-3B89C2E078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6989" y="340584"/>
            <a:ext cx="4428504" cy="1988962"/>
          </a:xfrm>
          <a:prstGeom prst="rect">
            <a:avLst/>
          </a:prstGeom>
        </p:spPr>
      </p:pic>
      <p:sp>
        <p:nvSpPr>
          <p:cNvPr id="8" name="TextBox 7">
            <a:extLst>
              <a:ext uri="{FF2B5EF4-FFF2-40B4-BE49-F238E27FC236}">
                <a16:creationId xmlns:a16="http://schemas.microsoft.com/office/drawing/2014/main" id="{CED26B12-0F61-4F71-BA2F-2AC9680C93C9}"/>
              </a:ext>
            </a:extLst>
          </p:cNvPr>
          <p:cNvSpPr txBox="1"/>
          <p:nvPr/>
        </p:nvSpPr>
        <p:spPr>
          <a:xfrm>
            <a:off x="796352" y="5574641"/>
            <a:ext cx="11252199" cy="630942"/>
          </a:xfrm>
          <a:prstGeom prst="rect">
            <a:avLst/>
          </a:prstGeom>
          <a:noFill/>
        </p:spPr>
        <p:txBody>
          <a:bodyPr wrap="square" rtlCol="0">
            <a:spAutoFit/>
          </a:bodyPr>
          <a:lstStyle/>
          <a:p>
            <a:r>
              <a:rPr lang="en-US" sz="3500" b="1" dirty="0">
                <a:solidFill>
                  <a:schemeClr val="accent6">
                    <a:lumMod val="50000"/>
                  </a:schemeClr>
                </a:solidFill>
                <a:latin typeface="Calibri" panose="020F0502020204030204" pitchFamily="34" charset="0"/>
                <a:cs typeface="Calibri" panose="020F0502020204030204" pitchFamily="34" charset="0"/>
              </a:rPr>
              <a:t>Requested by: Kristina Brower- ECE Faculty Coordinator </a:t>
            </a:r>
          </a:p>
        </p:txBody>
      </p:sp>
      <p:sp>
        <p:nvSpPr>
          <p:cNvPr id="10" name="TextBox 9">
            <a:extLst>
              <a:ext uri="{FF2B5EF4-FFF2-40B4-BE49-F238E27FC236}">
                <a16:creationId xmlns:a16="http://schemas.microsoft.com/office/drawing/2014/main" id="{AB432A39-691F-4E1E-872A-4E05A021166B}"/>
              </a:ext>
            </a:extLst>
          </p:cNvPr>
          <p:cNvSpPr txBox="1"/>
          <p:nvPr/>
        </p:nvSpPr>
        <p:spPr>
          <a:xfrm>
            <a:off x="690805" y="2850743"/>
            <a:ext cx="11252199" cy="1200329"/>
          </a:xfrm>
          <a:prstGeom prst="rect">
            <a:avLst/>
          </a:prstGeom>
          <a:noFill/>
        </p:spPr>
        <p:txBody>
          <a:bodyPr wrap="square" rtlCol="0">
            <a:spAutoFit/>
          </a:bodyPr>
          <a:lstStyle/>
          <a:p>
            <a:pPr algn="ctr"/>
            <a:r>
              <a:rPr lang="en-US" sz="2400" b="1" spc="600" dirty="0">
                <a:solidFill>
                  <a:schemeClr val="tx1">
                    <a:lumMod val="65000"/>
                    <a:lumOff val="35000"/>
                  </a:schemeClr>
                </a:solidFill>
                <a:latin typeface="Calibri" panose="020F0502020204030204" pitchFamily="34" charset="0"/>
                <a:cs typeface="Calibri" panose="020F0502020204030204" pitchFamily="34" charset="0"/>
              </a:rPr>
              <a:t>Program Review</a:t>
            </a:r>
          </a:p>
          <a:p>
            <a:pPr algn="ctr"/>
            <a:r>
              <a:rPr lang="en-US" sz="2400" b="1" spc="600" dirty="0">
                <a:solidFill>
                  <a:schemeClr val="tx1">
                    <a:lumMod val="65000"/>
                    <a:lumOff val="35000"/>
                  </a:schemeClr>
                </a:solidFill>
                <a:latin typeface="Calibri" panose="020F0502020204030204" pitchFamily="34" charset="0"/>
                <a:cs typeface="Calibri" panose="020F0502020204030204" pitchFamily="34" charset="0"/>
              </a:rPr>
              <a:t>New Position Request Presentation </a:t>
            </a:r>
          </a:p>
          <a:p>
            <a:pPr algn="ctr"/>
            <a:r>
              <a:rPr lang="en-US" sz="2400" b="1" spc="600" dirty="0">
                <a:solidFill>
                  <a:schemeClr val="tx1">
                    <a:lumMod val="65000"/>
                    <a:lumOff val="35000"/>
                  </a:schemeClr>
                </a:solidFill>
                <a:latin typeface="Calibri" panose="020F0502020204030204" pitchFamily="34" charset="0"/>
                <a:cs typeface="Calibri" panose="020F0502020204030204" pitchFamily="34" charset="0"/>
              </a:rPr>
              <a:t>TEMPLATE</a:t>
            </a:r>
          </a:p>
        </p:txBody>
      </p:sp>
    </p:spTree>
    <p:extLst>
      <p:ext uri="{BB962C8B-B14F-4D97-AF65-F5344CB8AC3E}">
        <p14:creationId xmlns:p14="http://schemas.microsoft.com/office/powerpoint/2010/main" val="1988831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latin typeface="Calibri" panose="020F0502020204030204" pitchFamily="34" charset="0"/>
                <a:cs typeface="Calibri" panose="020F0502020204030204" pitchFamily="34" charset="0"/>
              </a:rPr>
              <a:t>This process is for </a:t>
            </a:r>
            <a:r>
              <a:rPr lang="en-US" sz="3200" b="1" u="sng" dirty="0">
                <a:latin typeface="Calibri" panose="020F0502020204030204" pitchFamily="34" charset="0"/>
                <a:cs typeface="Calibri" panose="020F0502020204030204" pitchFamily="34" charset="0"/>
              </a:rPr>
              <a:t>new</a:t>
            </a:r>
            <a:r>
              <a:rPr lang="en-US" sz="3200" b="1" dirty="0">
                <a:latin typeface="Calibri" panose="020F0502020204030204" pitchFamily="34" charset="0"/>
                <a:cs typeface="Calibri" panose="020F0502020204030204" pitchFamily="34" charset="0"/>
              </a:rPr>
              <a:t> position requests only</a:t>
            </a:r>
          </a:p>
        </p:txBody>
      </p:sp>
      <p:sp>
        <p:nvSpPr>
          <p:cNvPr id="3" name="Content Placeholder 2"/>
          <p:cNvSpPr>
            <a:spLocks noGrp="1"/>
          </p:cNvSpPr>
          <p:nvPr>
            <p:ph idx="1"/>
          </p:nvPr>
        </p:nvSpPr>
        <p:spPr>
          <a:xfrm>
            <a:off x="838200" y="1411357"/>
            <a:ext cx="11174128" cy="5675243"/>
          </a:xfrm>
        </p:spPr>
        <p:txBody>
          <a:bodyPr>
            <a:normAutofit/>
          </a:bodyPr>
          <a:lstStyle/>
          <a:p>
            <a:pPr marL="0" indent="0">
              <a:lnSpc>
                <a:spcPct val="120000"/>
              </a:lnSpc>
              <a:buNone/>
            </a:pPr>
            <a:r>
              <a:rPr lang="en-US" dirty="0"/>
              <a:t>The Child Development Center at Cañada College is scheduled to be built and ready by spring 2027. </a:t>
            </a:r>
          </a:p>
          <a:p>
            <a:pPr marL="0" indent="0">
              <a:lnSpc>
                <a:spcPct val="120000"/>
              </a:lnSpc>
              <a:buNone/>
            </a:pPr>
            <a:endParaRPr lang="en-US" dirty="0"/>
          </a:p>
          <a:p>
            <a:pPr marL="0" indent="0">
              <a:lnSpc>
                <a:spcPct val="120000"/>
              </a:lnSpc>
              <a:buNone/>
            </a:pPr>
            <a:endParaRPr lang="en-US" dirty="0"/>
          </a:p>
        </p:txBody>
      </p:sp>
      <p:pic>
        <p:nvPicPr>
          <p:cNvPr id="5" name="Picture 4">
            <a:extLst>
              <a:ext uri="{FF2B5EF4-FFF2-40B4-BE49-F238E27FC236}">
                <a16:creationId xmlns:a16="http://schemas.microsoft.com/office/drawing/2014/main" id="{50B8D15D-6650-43F7-B6C4-20F5B34C585A}"/>
              </a:ext>
            </a:extLst>
          </p:cNvPr>
          <p:cNvPicPr>
            <a:picLocks noChangeAspect="1"/>
          </p:cNvPicPr>
          <p:nvPr/>
        </p:nvPicPr>
        <p:blipFill>
          <a:blip r:embed="rId2"/>
          <a:stretch>
            <a:fillRect/>
          </a:stretch>
        </p:blipFill>
        <p:spPr>
          <a:xfrm>
            <a:off x="6976533" y="2819068"/>
            <a:ext cx="4512751" cy="3673807"/>
          </a:xfrm>
          <a:prstGeom prst="rect">
            <a:avLst/>
          </a:prstGeom>
        </p:spPr>
      </p:pic>
      <p:pic>
        <p:nvPicPr>
          <p:cNvPr id="7" name="Picture 6">
            <a:extLst>
              <a:ext uri="{FF2B5EF4-FFF2-40B4-BE49-F238E27FC236}">
                <a16:creationId xmlns:a16="http://schemas.microsoft.com/office/drawing/2014/main" id="{3F610C3C-70BA-491A-937E-56AD3DC2DA83}"/>
              </a:ext>
            </a:extLst>
          </p:cNvPr>
          <p:cNvPicPr>
            <a:picLocks noChangeAspect="1"/>
          </p:cNvPicPr>
          <p:nvPr/>
        </p:nvPicPr>
        <p:blipFill>
          <a:blip r:embed="rId3"/>
          <a:stretch>
            <a:fillRect/>
          </a:stretch>
        </p:blipFill>
        <p:spPr>
          <a:xfrm>
            <a:off x="524934" y="3223978"/>
            <a:ext cx="5737806" cy="3184023"/>
          </a:xfrm>
          <a:prstGeom prst="rect">
            <a:avLst/>
          </a:prstGeom>
        </p:spPr>
      </p:pic>
    </p:spTree>
    <p:extLst>
      <p:ext uri="{BB962C8B-B14F-4D97-AF65-F5344CB8AC3E}">
        <p14:creationId xmlns:p14="http://schemas.microsoft.com/office/powerpoint/2010/main" val="178877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CE30D-1369-4FC5-B5E7-E7CBD2772CE9}"/>
              </a:ext>
            </a:extLst>
          </p:cNvPr>
          <p:cNvSpPr>
            <a:spLocks noGrp="1"/>
          </p:cNvSpPr>
          <p:nvPr>
            <p:ph type="title"/>
          </p:nvPr>
        </p:nvSpPr>
        <p:spPr>
          <a:xfrm>
            <a:off x="838199" y="365125"/>
            <a:ext cx="10864583" cy="1325563"/>
          </a:xfrm>
        </p:spPr>
        <p:txBody>
          <a:bodyPr>
            <a:noAutofit/>
          </a:bodyPr>
          <a:lstStyle/>
          <a:p>
            <a:r>
              <a:rPr lang="en-US" sz="3200" b="1" dirty="0">
                <a:latin typeface="Calibri" panose="020F0502020204030204" pitchFamily="34" charset="0"/>
                <a:cs typeface="Calibri" panose="020F0502020204030204" pitchFamily="34" charset="0"/>
              </a:rPr>
              <a:t>The Child Development Center is being built as a space to care for children and train future teachers. </a:t>
            </a:r>
          </a:p>
        </p:txBody>
      </p:sp>
      <p:pic>
        <p:nvPicPr>
          <p:cNvPr id="5" name="Content Placeholder 4">
            <a:extLst>
              <a:ext uri="{FF2B5EF4-FFF2-40B4-BE49-F238E27FC236}">
                <a16:creationId xmlns:a16="http://schemas.microsoft.com/office/drawing/2014/main" id="{F78119C8-50FD-4DE4-B3FE-D27B6CEBF5F5}"/>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63332" y="2333007"/>
            <a:ext cx="5832608" cy="3888405"/>
          </a:xfrm>
        </p:spPr>
      </p:pic>
    </p:spTree>
    <p:extLst>
      <p:ext uri="{BB962C8B-B14F-4D97-AF65-F5344CB8AC3E}">
        <p14:creationId xmlns:p14="http://schemas.microsoft.com/office/powerpoint/2010/main" val="3516567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4787B-657F-452C-9C37-509E75BA2912}"/>
              </a:ext>
            </a:extLst>
          </p:cNvPr>
          <p:cNvSpPr>
            <a:spLocks noGrp="1"/>
          </p:cNvSpPr>
          <p:nvPr>
            <p:ph type="title"/>
          </p:nvPr>
        </p:nvSpPr>
        <p:spPr/>
        <p:txBody>
          <a:bodyPr/>
          <a:lstStyle/>
          <a:p>
            <a:r>
              <a:rPr lang="en-US" dirty="0"/>
              <a:t>Children and students need qualified early educators </a:t>
            </a:r>
          </a:p>
        </p:txBody>
      </p:sp>
      <p:pic>
        <p:nvPicPr>
          <p:cNvPr id="1026" name="Picture 2" descr="Preschool Teacher ...">
            <a:extLst>
              <a:ext uri="{FF2B5EF4-FFF2-40B4-BE49-F238E27FC236}">
                <a16:creationId xmlns:a16="http://schemas.microsoft.com/office/drawing/2014/main" id="{EC64D173-E712-4875-AE2C-39E9352358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2445" y="434048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9 Ways to Improve Teacher Retention at ...">
            <a:extLst>
              <a:ext uri="{FF2B5EF4-FFF2-40B4-BE49-F238E27FC236}">
                <a16:creationId xmlns:a16="http://schemas.microsoft.com/office/drawing/2014/main" id="{3FAD2A82-7A25-4B49-BDE8-A589607129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5380" y="4352397"/>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Preschool Teacher">
            <a:extLst>
              <a:ext uri="{FF2B5EF4-FFF2-40B4-BE49-F238E27FC236}">
                <a16:creationId xmlns:a16="http://schemas.microsoft.com/office/drawing/2014/main" id="{549FD5AA-7F60-46E7-B215-F1D9CC2E24F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979" y="4352396"/>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8A97913-9F8D-41C7-81E9-495E14E9FDB8}"/>
              </a:ext>
            </a:extLst>
          </p:cNvPr>
          <p:cNvSpPr txBox="1"/>
          <p:nvPr/>
        </p:nvSpPr>
        <p:spPr>
          <a:xfrm>
            <a:off x="1094846" y="2288943"/>
            <a:ext cx="10343622" cy="1200329"/>
          </a:xfrm>
          <a:prstGeom prst="rect">
            <a:avLst/>
          </a:prstGeom>
          <a:noFill/>
        </p:spPr>
        <p:txBody>
          <a:bodyPr wrap="square" rtlCol="0">
            <a:spAutoFit/>
          </a:bodyPr>
          <a:lstStyle/>
          <a:p>
            <a:r>
              <a:rPr lang="en-US" sz="2400" dirty="0"/>
              <a:t>We will have 3 classrooms.</a:t>
            </a:r>
          </a:p>
          <a:p>
            <a:r>
              <a:rPr lang="en-US" sz="2400" dirty="0"/>
              <a:t>Each classroom will need 3 early educators. </a:t>
            </a:r>
          </a:p>
          <a:p>
            <a:r>
              <a:rPr lang="en-US" sz="2400" dirty="0"/>
              <a:t>We are currently requesting only 3. Enough to staff 1 classroom</a:t>
            </a:r>
            <a:r>
              <a:rPr lang="en-US" dirty="0"/>
              <a:t>. </a:t>
            </a:r>
          </a:p>
        </p:txBody>
      </p:sp>
    </p:spTree>
    <p:extLst>
      <p:ext uri="{BB962C8B-B14F-4D97-AF65-F5344CB8AC3E}">
        <p14:creationId xmlns:p14="http://schemas.microsoft.com/office/powerpoint/2010/main" val="40826149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89ECA-50C1-4A9D-846F-7D701EA42EDF}"/>
              </a:ext>
            </a:extLst>
          </p:cNvPr>
          <p:cNvSpPr>
            <a:spLocks noGrp="1"/>
          </p:cNvSpPr>
          <p:nvPr>
            <p:ph type="title"/>
          </p:nvPr>
        </p:nvSpPr>
        <p:spPr/>
        <p:txBody>
          <a:bodyPr>
            <a:normAutofit/>
          </a:bodyPr>
          <a:lstStyle/>
          <a:p>
            <a:r>
              <a:rPr lang="en-US" sz="3200" dirty="0">
                <a:latin typeface="+mn-lt"/>
              </a:rPr>
              <a:t>Educational Master Plan 2022-2027</a:t>
            </a:r>
            <a:br>
              <a:rPr lang="en-US" sz="3200" dirty="0">
                <a:latin typeface="+mn-lt"/>
              </a:rPr>
            </a:br>
            <a:r>
              <a:rPr lang="en-US" sz="3200" dirty="0">
                <a:latin typeface="+mn-lt"/>
              </a:rPr>
              <a:t>COLLEGE GOAL #4 Accessible Infrastructure and Innovation</a:t>
            </a:r>
          </a:p>
        </p:txBody>
      </p:sp>
      <p:sp>
        <p:nvSpPr>
          <p:cNvPr id="3" name="Content Placeholder 2">
            <a:extLst>
              <a:ext uri="{FF2B5EF4-FFF2-40B4-BE49-F238E27FC236}">
                <a16:creationId xmlns:a16="http://schemas.microsoft.com/office/drawing/2014/main" id="{9CDE792B-1DF8-48EE-8FE3-E4A1D5204058}"/>
              </a:ext>
            </a:extLst>
          </p:cNvPr>
          <p:cNvSpPr>
            <a:spLocks noGrp="1"/>
          </p:cNvSpPr>
          <p:nvPr>
            <p:ph idx="1"/>
          </p:nvPr>
        </p:nvSpPr>
        <p:spPr/>
        <p:txBody>
          <a:bodyPr/>
          <a:lstStyle/>
          <a:p>
            <a:r>
              <a:rPr lang="en-US" dirty="0"/>
              <a:t>4.2   Build student housing on campus, as well as a Childcare Center to serve students with families.</a:t>
            </a:r>
          </a:p>
          <a:p>
            <a:endParaRPr lang="en-US" dirty="0"/>
          </a:p>
          <a:p>
            <a:pPr marL="0" indent="0">
              <a:buNone/>
            </a:pPr>
            <a:r>
              <a:rPr lang="en-US" dirty="0"/>
              <a:t>While 4.2 only addresses building the childcare center, once built, it will need to become a fully functioning lab school for children and future teachers. </a:t>
            </a:r>
          </a:p>
          <a:p>
            <a:endParaRPr lang="en-US" dirty="0"/>
          </a:p>
          <a:p>
            <a:endParaRPr lang="en-US" dirty="0"/>
          </a:p>
        </p:txBody>
      </p:sp>
    </p:spTree>
    <p:extLst>
      <p:ext uri="{BB962C8B-B14F-4D97-AF65-F5344CB8AC3E}">
        <p14:creationId xmlns:p14="http://schemas.microsoft.com/office/powerpoint/2010/main" val="926214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0BADF-3488-4A51-8D4A-ED89E23740C9}"/>
              </a:ext>
            </a:extLst>
          </p:cNvPr>
          <p:cNvSpPr>
            <a:spLocks noGrp="1"/>
          </p:cNvSpPr>
          <p:nvPr>
            <p:ph type="title"/>
          </p:nvPr>
        </p:nvSpPr>
        <p:spPr/>
        <p:txBody>
          <a:bodyPr>
            <a:normAutofit/>
          </a:bodyPr>
          <a:lstStyle/>
          <a:p>
            <a:r>
              <a:rPr lang="en-US" sz="3200" dirty="0">
                <a:latin typeface="+mn-lt"/>
              </a:rPr>
              <a:t>Position Titles and Salary</a:t>
            </a:r>
          </a:p>
        </p:txBody>
      </p:sp>
      <p:sp>
        <p:nvSpPr>
          <p:cNvPr id="3" name="Content Placeholder 2">
            <a:extLst>
              <a:ext uri="{FF2B5EF4-FFF2-40B4-BE49-F238E27FC236}">
                <a16:creationId xmlns:a16="http://schemas.microsoft.com/office/drawing/2014/main" id="{C0219520-2D06-477B-8F54-C18C440707E5}"/>
              </a:ext>
            </a:extLst>
          </p:cNvPr>
          <p:cNvSpPr>
            <a:spLocks noGrp="1"/>
          </p:cNvSpPr>
          <p:nvPr>
            <p:ph idx="1"/>
          </p:nvPr>
        </p:nvSpPr>
        <p:spPr>
          <a:xfrm>
            <a:off x="856846" y="1690688"/>
            <a:ext cx="6917267" cy="4377267"/>
          </a:xfrm>
        </p:spPr>
        <p:txBody>
          <a:bodyPr>
            <a:normAutofit/>
          </a:bodyPr>
          <a:lstStyle/>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Master Teacher - $35.93 - $46.10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Teacher - $31.09 - $39.78  </a:t>
            </a:r>
          </a:p>
          <a:p>
            <a:pPr algn="l" rtl="0" fontAlgn="base">
              <a:buFont typeface="Arial" panose="020B0604020202020204" pitchFamily="34" charset="0"/>
              <a:buChar char="•"/>
            </a:pPr>
            <a:r>
              <a:rPr lang="en-US" sz="1800" b="0" i="0" dirty="0">
                <a:solidFill>
                  <a:srgbClr val="000000"/>
                </a:solidFill>
                <a:effectLst/>
                <a:latin typeface="Arial" panose="020B0604020202020204" pitchFamily="34" charset="0"/>
              </a:rPr>
              <a:t>Associate Teacher -$25.86 - $32.63 </a:t>
            </a:r>
          </a:p>
          <a:p>
            <a:pPr algn="l" rtl="0" fontAlgn="base">
              <a:buFont typeface="Arial" panose="020B0604020202020204" pitchFamily="34" charset="0"/>
              <a:buChar char="•"/>
            </a:pPr>
            <a:endParaRPr lang="en-US" sz="1800" dirty="0">
              <a:solidFill>
                <a:srgbClr val="000000"/>
              </a:solidFill>
              <a:latin typeface="Arial" panose="020B0604020202020204" pitchFamily="34" charset="0"/>
            </a:endParaRPr>
          </a:p>
          <a:p>
            <a:pPr marL="0" indent="0">
              <a:buNone/>
            </a:pPr>
            <a:r>
              <a:rPr lang="en-US" sz="2400" dirty="0"/>
              <a:t>As we prepare to operate child development centers across all three campuses, we are aiming to ensure alignment and consistency among them. To that end, we intend to maintain the existing staffing structures, which have been established in accordance with California Licensing regulations governing staff-to-child ratios.</a:t>
            </a:r>
          </a:p>
          <a:p>
            <a:endParaRPr lang="en-US" dirty="0"/>
          </a:p>
        </p:txBody>
      </p:sp>
      <p:pic>
        <p:nvPicPr>
          <p:cNvPr id="2050" name="Picture 2" descr="Roles That Define a Preschool Teacher ...">
            <a:extLst>
              <a:ext uri="{FF2B5EF4-FFF2-40B4-BE49-F238E27FC236}">
                <a16:creationId xmlns:a16="http://schemas.microsoft.com/office/drawing/2014/main" id="{7AB085EE-A3AC-4AB1-B34B-5F58D5A94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9327" y="531141"/>
            <a:ext cx="3122365" cy="20777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71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E972-290A-43E2-B550-755C84145A5E}"/>
              </a:ext>
            </a:extLst>
          </p:cNvPr>
          <p:cNvSpPr>
            <a:spLocks noGrp="1"/>
          </p:cNvSpPr>
          <p:nvPr>
            <p:ph type="title"/>
          </p:nvPr>
        </p:nvSpPr>
        <p:spPr>
          <a:xfrm>
            <a:off x="430947" y="781251"/>
            <a:ext cx="10515600" cy="1325563"/>
          </a:xfrm>
        </p:spPr>
        <p:txBody>
          <a:bodyPr>
            <a:normAutofit fontScale="90000"/>
          </a:bodyPr>
          <a:lstStyle/>
          <a:p>
            <a:r>
              <a:rPr lang="en-US" sz="3200" dirty="0">
                <a:latin typeface="Calibri" panose="020F0502020204030204" pitchFamily="34" charset="0"/>
                <a:cs typeface="Calibri" panose="020F0502020204030204" pitchFamily="34" charset="0"/>
              </a:rPr>
              <a:t>Please be sure to submit your presentation before your presentation time so it can be posted to the PBC position request website:</a:t>
            </a:r>
          </a:p>
        </p:txBody>
      </p:sp>
      <p:sp>
        <p:nvSpPr>
          <p:cNvPr id="3" name="Content Placeholder 2">
            <a:extLst>
              <a:ext uri="{FF2B5EF4-FFF2-40B4-BE49-F238E27FC236}">
                <a16:creationId xmlns:a16="http://schemas.microsoft.com/office/drawing/2014/main" id="{684250E8-DA31-4E0B-9024-3A71E839205B}"/>
              </a:ext>
            </a:extLst>
          </p:cNvPr>
          <p:cNvSpPr>
            <a:spLocks noGrp="1"/>
          </p:cNvSpPr>
          <p:nvPr>
            <p:ph idx="1"/>
          </p:nvPr>
        </p:nvSpPr>
        <p:spPr>
          <a:xfrm>
            <a:off x="430947" y="2352981"/>
            <a:ext cx="11602250" cy="4351338"/>
          </a:xfrm>
        </p:spPr>
        <p:txBody>
          <a:bodyPr/>
          <a:lstStyle/>
          <a:p>
            <a:pPr marL="0" indent="0">
              <a:buNone/>
            </a:pPr>
            <a:r>
              <a:rPr lang="en-US" dirty="0"/>
              <a:t>Please email it to:</a:t>
            </a:r>
          </a:p>
          <a:p>
            <a:pPr marL="0" indent="0">
              <a:buNone/>
            </a:pPr>
            <a:endParaRPr lang="en-US" dirty="0"/>
          </a:p>
          <a:p>
            <a:pPr marL="0" indent="0">
              <a:buNone/>
            </a:pPr>
            <a:r>
              <a:rPr lang="en-US" dirty="0"/>
              <a:t>Karen Engel (</a:t>
            </a:r>
            <a:r>
              <a:rPr lang="en-US" dirty="0">
                <a:hlinkClick r:id="rId2"/>
              </a:rPr>
              <a:t>engelk@smccd.edu</a:t>
            </a:r>
            <a:r>
              <a:rPr lang="en-US" dirty="0"/>
              <a:t>) or Alessandra Zanassi (</a:t>
            </a:r>
            <a:r>
              <a:rPr lang="en-US" dirty="0">
                <a:hlinkClick r:id="rId3"/>
              </a:rPr>
              <a:t>zanassia@smccd.edu</a:t>
            </a:r>
            <a:r>
              <a:rPr lang="en-US" dirty="0"/>
              <a:t>)</a:t>
            </a:r>
          </a:p>
          <a:p>
            <a:pPr marL="0" indent="0">
              <a:buNone/>
            </a:pPr>
            <a:endParaRPr lang="en-US" dirty="0"/>
          </a:p>
          <a:p>
            <a:pPr marL="0" indent="0">
              <a:buNone/>
            </a:pPr>
            <a:r>
              <a:rPr lang="en-US" dirty="0"/>
              <a:t>Thank you!</a:t>
            </a:r>
          </a:p>
        </p:txBody>
      </p:sp>
    </p:spTree>
    <p:extLst>
      <p:ext uri="{BB962C8B-B14F-4D97-AF65-F5344CB8AC3E}">
        <p14:creationId xmlns:p14="http://schemas.microsoft.com/office/powerpoint/2010/main" val="28736853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551A415522C74CB2195B1A777E9A7C" ma:contentTypeVersion="18" ma:contentTypeDescription="Create a new document." ma:contentTypeScope="" ma:versionID="d4bb8c2641764e3ca70261afe1b33a53">
  <xsd:schema xmlns:xsd="http://www.w3.org/2001/XMLSchema" xmlns:xs="http://www.w3.org/2001/XMLSchema" xmlns:p="http://schemas.microsoft.com/office/2006/metadata/properties" xmlns:ns3="2bc55ecc-363e-43e9-bfac-4ba2e86f45ee" xmlns:ns4="bb5bbb0b-6c89-44d7-be61-0adfe653f983" targetNamespace="http://schemas.microsoft.com/office/2006/metadata/properties" ma:root="true" ma:fieldsID="9959290da7346403855fa006fec8fe7c" ns3:_="" ns4:_="">
    <xsd:import namespace="2bc55ecc-363e-43e9-bfac-4ba2e86f45ee"/>
    <xsd:import namespace="bb5bbb0b-6c89-44d7-be61-0adfe653f98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c55ecc-363e-43e9-bfac-4ba2e86f45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b5bbb0b-6c89-44d7-be61-0adfe653f98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bc55ecc-363e-43e9-bfac-4ba2e86f45ee" xsi:nil="true"/>
  </documentManagement>
</p:properties>
</file>

<file path=customXml/itemProps1.xml><?xml version="1.0" encoding="utf-8"?>
<ds:datastoreItem xmlns:ds="http://schemas.openxmlformats.org/officeDocument/2006/customXml" ds:itemID="{2994AEDC-78BC-4AAD-A111-6DBEFA3676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bc55ecc-363e-43e9-bfac-4ba2e86f45ee"/>
    <ds:schemaRef ds:uri="bb5bbb0b-6c89-44d7-be61-0adfe653f9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79A8300-276E-4320-9B6B-E5FB4CDB9818}">
  <ds:schemaRefs>
    <ds:schemaRef ds:uri="http://schemas.microsoft.com/sharepoint/v3/contenttype/forms"/>
  </ds:schemaRefs>
</ds:datastoreItem>
</file>

<file path=customXml/itemProps3.xml><?xml version="1.0" encoding="utf-8"?>
<ds:datastoreItem xmlns:ds="http://schemas.openxmlformats.org/officeDocument/2006/customXml" ds:itemID="{24BAF11E-4C8F-46A5-BA0A-B8FEFFC25CF1}">
  <ds:schemaRefs>
    <ds:schemaRef ds:uri="2bc55ecc-363e-43e9-bfac-4ba2e86f45ee"/>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bb5bbb0b-6c89-44d7-be61-0adfe653f98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13666</TotalTime>
  <Words>287</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PowerPoint Presentation</vt:lpstr>
      <vt:lpstr>This process is for new position requests only</vt:lpstr>
      <vt:lpstr>The Child Development Center is being built as a space to care for children and train future teachers. </vt:lpstr>
      <vt:lpstr>Children and students need qualified early educators </vt:lpstr>
      <vt:lpstr>Educational Master Plan 2022-2027 COLLEGE GOAL #4 Accessible Infrastructure and Innovation</vt:lpstr>
      <vt:lpstr>Position Titles and Salary</vt:lpstr>
      <vt:lpstr>Please be sure to submit your presentation before your presentation time so it can be posted to the PBC position request website:</vt:lpstr>
    </vt:vector>
  </TitlesOfParts>
  <Company>SMCCD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Rodriguez, Megan</dc:creator>
  <cp:lastModifiedBy>Kristina Brower</cp:lastModifiedBy>
  <cp:revision>188</cp:revision>
  <cp:lastPrinted>2016-06-13T15:20:29Z</cp:lastPrinted>
  <dcterms:created xsi:type="dcterms:W3CDTF">2015-08-26T22:52:00Z</dcterms:created>
  <dcterms:modified xsi:type="dcterms:W3CDTF">2025-11-14T03:55:32Z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0x01010029551A415522C74CB2195B1A777E9A7C</vt:lpwstr>
  </property>
</Properties>
</file>