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handoutMasterIdLst>
    <p:handoutMasterId r:id="rId11"/>
  </p:handoutMasterIdLst>
  <p:sldIdLst>
    <p:sldId id="256" r:id="rId5"/>
    <p:sldId id="324" r:id="rId6"/>
    <p:sldId id="327" r:id="rId7"/>
    <p:sldId id="326" r:id="rId8"/>
    <p:sldId id="328" r:id="rId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33"/>
    <a:srgbClr val="FFFF99"/>
    <a:srgbClr val="00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0072" autoAdjust="0"/>
    <p:restoredTop sz="94660"/>
  </p:normalViewPr>
  <p:slideViewPr>
    <p:cSldViewPr snapToGrid="0">
      <p:cViewPr varScale="1">
        <p:scale>
          <a:sx n="102" d="100"/>
          <a:sy n="102" d="100"/>
        </p:scale>
        <p:origin x="144" y="7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10912C5E-5ECA-4B7C-8FF5-B46AC71EF330}" type="datetimeFigureOut">
              <a:rPr lang="en-US" smtClean="0"/>
              <a:t>11/17/2025</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3450ECB3-A3F7-4337-9F98-DFD14FAD1FE3}" type="slidenum">
              <a:rPr lang="en-US" smtClean="0"/>
              <a:t>‹#›</a:t>
            </a:fld>
            <a:endParaRPr lang="en-US"/>
          </a:p>
        </p:txBody>
      </p:sp>
    </p:spTree>
    <p:extLst>
      <p:ext uri="{BB962C8B-B14F-4D97-AF65-F5344CB8AC3E}">
        <p14:creationId xmlns:p14="http://schemas.microsoft.com/office/powerpoint/2010/main" val="4657727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AEC6874-87D3-4708-86B1-114C1FEE74C4}" type="datetimeFigureOut">
              <a:rPr lang="en-US" smtClean="0"/>
              <a:t>11/17/2025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1B90EF27-1900-472B-B1D5-4FBEA200263F}" type="slidenum">
              <a:rPr lang="en-US" smtClean="0"/>
              <a:t>‹#›</a:t>
            </a:fld>
            <a:endParaRPr lang="en-US"/>
          </a:p>
        </p:txBody>
      </p:sp>
    </p:spTree>
    <p:extLst>
      <p:ext uri="{BB962C8B-B14F-4D97-AF65-F5344CB8AC3E}">
        <p14:creationId xmlns:p14="http://schemas.microsoft.com/office/powerpoint/2010/main" val="3879257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6C341C4-3268-4241-9C56-054F2F7015E6}"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777227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C341C4-3268-4241-9C56-054F2F7015E6}"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2209771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C341C4-3268-4241-9C56-054F2F7015E6}"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3711770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C341C4-3268-4241-9C56-054F2F7015E6}"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1629396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C341C4-3268-4241-9C56-054F2F7015E6}"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2925189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6C341C4-3268-4241-9C56-054F2F7015E6}" type="datetimeFigureOut">
              <a:rPr lang="en-US" smtClean="0"/>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137979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6C341C4-3268-4241-9C56-054F2F7015E6}" type="datetimeFigureOut">
              <a:rPr lang="en-US" smtClean="0"/>
              <a:t>11/17/2025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4213380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6C341C4-3268-4241-9C56-054F2F7015E6}" type="datetimeFigureOut">
              <a:rPr lang="en-US" smtClean="0"/>
              <a:t>11/17/2025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3767115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C341C4-3268-4241-9C56-054F2F7015E6}" type="datetimeFigureOut">
              <a:rPr lang="en-US" smtClean="0"/>
              <a:t>11/17/2025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3318332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C341C4-3268-4241-9C56-054F2F7015E6}" type="datetimeFigureOut">
              <a:rPr lang="en-US" smtClean="0"/>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4160264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C341C4-3268-4241-9C56-054F2F7015E6}" type="datetimeFigureOut">
              <a:rPr lang="en-US" smtClean="0"/>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1528323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C341C4-3268-4241-9C56-054F2F7015E6}" type="datetimeFigureOut">
              <a:rPr lang="en-US" smtClean="0"/>
              <a:t>11/17/2025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2FE41E-F334-4083-80DF-E3288B8CA3FD}" type="slidenum">
              <a:rPr lang="en-US" smtClean="0"/>
              <a:t>‹#›</a:t>
            </a:fld>
            <a:endParaRPr lang="en-US"/>
          </a:p>
        </p:txBody>
      </p:sp>
    </p:spTree>
    <p:extLst>
      <p:ext uri="{BB962C8B-B14F-4D97-AF65-F5344CB8AC3E}">
        <p14:creationId xmlns:p14="http://schemas.microsoft.com/office/powerpoint/2010/main" val="3957320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96352" y="4602347"/>
            <a:ext cx="11252199" cy="953613"/>
          </a:xfrm>
          <a:prstGeom prst="rect">
            <a:avLst/>
          </a:prstGeom>
          <a:noFill/>
        </p:spPr>
        <p:txBody>
          <a:bodyPr wrap="square" rtlCol="0">
            <a:spAutoFit/>
          </a:bodyPr>
          <a:lstStyle/>
          <a:p>
            <a:pPr algn="ctr"/>
            <a:r>
              <a:rPr lang="en-US" sz="5500" b="1" dirty="0">
                <a:latin typeface="Calibri" panose="020F0502020204030204" pitchFamily="34" charset="0"/>
                <a:cs typeface="Calibri" panose="020F0502020204030204" pitchFamily="34" charset="0"/>
              </a:rPr>
              <a:t>Position: Full-Time Athletic Trainer</a:t>
            </a:r>
          </a:p>
        </p:txBody>
      </p:sp>
      <p:sp>
        <p:nvSpPr>
          <p:cNvPr id="5" name="Rectangle 4">
            <a:extLst>
              <a:ext uri="{FF2B5EF4-FFF2-40B4-BE49-F238E27FC236}">
                <a16:creationId xmlns:a16="http://schemas.microsoft.com/office/drawing/2014/main" id="{7CFA1314-8F33-4955-BE2C-917B786340CE}"/>
              </a:ext>
            </a:extLst>
          </p:cNvPr>
          <p:cNvSpPr/>
          <p:nvPr/>
        </p:nvSpPr>
        <p:spPr>
          <a:xfrm rot="5400000">
            <a:off x="-3086129" y="3081031"/>
            <a:ext cx="6863099"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9" name="Rectangle 8">
            <a:extLst>
              <a:ext uri="{FF2B5EF4-FFF2-40B4-BE49-F238E27FC236}">
                <a16:creationId xmlns:a16="http://schemas.microsoft.com/office/drawing/2014/main" id="{E427F1B6-B5E8-443C-B43C-D19FEB5E0FCE}"/>
              </a:ext>
            </a:extLst>
          </p:cNvPr>
          <p:cNvSpPr/>
          <p:nvPr/>
        </p:nvSpPr>
        <p:spPr>
          <a:xfrm rot="5400000">
            <a:off x="-2254053" y="3908923"/>
            <a:ext cx="5786981" cy="102734"/>
          </a:xfrm>
          <a:prstGeom prst="rect">
            <a:avLst/>
          </a:prstGeom>
          <a:solidFill>
            <a:srgbClr val="FFCC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00"/>
          </a:p>
        </p:txBody>
      </p:sp>
      <p:sp>
        <p:nvSpPr>
          <p:cNvPr id="6" name="Rectangle 9">
            <a:extLst>
              <a:ext uri="{FF2B5EF4-FFF2-40B4-BE49-F238E27FC236}">
                <a16:creationId xmlns:a16="http://schemas.microsoft.com/office/drawing/2014/main" id="{48C3CA36-8AC6-47B4-9365-B3EC4FBFB9A1}"/>
              </a:ext>
            </a:extLst>
          </p:cNvPr>
          <p:cNvSpPr/>
          <p:nvPr/>
        </p:nvSpPr>
        <p:spPr>
          <a:xfrm rot="16200000" flipH="1">
            <a:off x="-548626" y="539379"/>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dirty="0"/>
          </a:p>
        </p:txBody>
      </p:sp>
      <p:pic>
        <p:nvPicPr>
          <p:cNvPr id="7" name="Picture 6">
            <a:extLst>
              <a:ext uri="{FF2B5EF4-FFF2-40B4-BE49-F238E27FC236}">
                <a16:creationId xmlns:a16="http://schemas.microsoft.com/office/drawing/2014/main" id="{4839DBB2-6311-461A-8BB6-3B89C2E078B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95307" y="340584"/>
            <a:ext cx="5439266" cy="2185800"/>
          </a:xfrm>
          <a:prstGeom prst="rect">
            <a:avLst/>
          </a:prstGeom>
        </p:spPr>
      </p:pic>
      <p:sp>
        <p:nvSpPr>
          <p:cNvPr id="8" name="TextBox 7">
            <a:extLst>
              <a:ext uri="{FF2B5EF4-FFF2-40B4-BE49-F238E27FC236}">
                <a16:creationId xmlns:a16="http://schemas.microsoft.com/office/drawing/2014/main" id="{CED26B12-0F61-4F71-BA2F-2AC9680C93C9}"/>
              </a:ext>
            </a:extLst>
          </p:cNvPr>
          <p:cNvSpPr txBox="1"/>
          <p:nvPr/>
        </p:nvSpPr>
        <p:spPr>
          <a:xfrm>
            <a:off x="796352" y="5574641"/>
            <a:ext cx="11252199" cy="630942"/>
          </a:xfrm>
          <a:prstGeom prst="rect">
            <a:avLst/>
          </a:prstGeom>
          <a:noFill/>
        </p:spPr>
        <p:txBody>
          <a:bodyPr wrap="square" rtlCol="0">
            <a:spAutoFit/>
          </a:bodyPr>
          <a:lstStyle/>
          <a:p>
            <a:pPr algn="ctr"/>
            <a:r>
              <a:rPr lang="en-US" sz="3500" b="1" dirty="0">
                <a:solidFill>
                  <a:schemeClr val="accent6">
                    <a:lumMod val="50000"/>
                  </a:schemeClr>
                </a:solidFill>
                <a:latin typeface="Calibri" panose="020F0502020204030204" pitchFamily="34" charset="0"/>
                <a:cs typeface="Calibri" panose="020F0502020204030204" pitchFamily="34" charset="0"/>
              </a:rPr>
              <a:t>Requested by: KAD Division</a:t>
            </a:r>
          </a:p>
        </p:txBody>
      </p:sp>
      <p:sp>
        <p:nvSpPr>
          <p:cNvPr id="10" name="TextBox 9">
            <a:extLst>
              <a:ext uri="{FF2B5EF4-FFF2-40B4-BE49-F238E27FC236}">
                <a16:creationId xmlns:a16="http://schemas.microsoft.com/office/drawing/2014/main" id="{AB432A39-691F-4E1E-872A-4E05A021166B}"/>
              </a:ext>
            </a:extLst>
          </p:cNvPr>
          <p:cNvSpPr txBox="1"/>
          <p:nvPr/>
        </p:nvSpPr>
        <p:spPr>
          <a:xfrm>
            <a:off x="1288237" y="2634949"/>
            <a:ext cx="10315694" cy="830997"/>
          </a:xfrm>
          <a:prstGeom prst="rect">
            <a:avLst/>
          </a:prstGeom>
          <a:noFill/>
        </p:spPr>
        <p:txBody>
          <a:bodyPr wrap="square" rtlCol="0">
            <a:spAutoFit/>
          </a:bodyPr>
          <a:lstStyle/>
          <a:p>
            <a:pPr algn="ctr"/>
            <a:r>
              <a:rPr lang="en-US" sz="2400" b="1" spc="600" dirty="0">
                <a:solidFill>
                  <a:schemeClr val="tx1">
                    <a:lumMod val="65000"/>
                    <a:lumOff val="35000"/>
                  </a:schemeClr>
                </a:solidFill>
                <a:latin typeface="Calibri" panose="020F0502020204030204" pitchFamily="34" charset="0"/>
                <a:cs typeface="Calibri" panose="020F0502020204030204" pitchFamily="34" charset="0"/>
              </a:rPr>
              <a:t>Program Review</a:t>
            </a:r>
          </a:p>
          <a:p>
            <a:pPr algn="ctr"/>
            <a:r>
              <a:rPr lang="en-US" sz="2400" b="1" spc="600" dirty="0">
                <a:solidFill>
                  <a:schemeClr val="tx1">
                    <a:lumMod val="65000"/>
                    <a:lumOff val="35000"/>
                  </a:schemeClr>
                </a:solidFill>
                <a:latin typeface="Calibri" panose="020F0502020204030204" pitchFamily="34" charset="0"/>
                <a:cs typeface="Calibri" panose="020F0502020204030204" pitchFamily="34" charset="0"/>
              </a:rPr>
              <a:t>New Position Request Presentation </a:t>
            </a:r>
          </a:p>
        </p:txBody>
      </p:sp>
    </p:spTree>
    <p:extLst>
      <p:ext uri="{BB962C8B-B14F-4D97-AF65-F5344CB8AC3E}">
        <p14:creationId xmlns:p14="http://schemas.microsoft.com/office/powerpoint/2010/main" val="1988831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EF09F-9860-4E9D-7107-94BA2A4A2FF3}"/>
              </a:ext>
            </a:extLst>
          </p:cNvPr>
          <p:cNvSpPr>
            <a:spLocks noGrp="1"/>
          </p:cNvSpPr>
          <p:nvPr>
            <p:ph type="title"/>
          </p:nvPr>
        </p:nvSpPr>
        <p:spPr/>
        <p:txBody>
          <a:bodyPr/>
          <a:lstStyle/>
          <a:p>
            <a:r>
              <a:rPr lang="en-US" dirty="0"/>
              <a:t>Role of the Athletic Trainer</a:t>
            </a:r>
          </a:p>
        </p:txBody>
      </p:sp>
      <p:sp>
        <p:nvSpPr>
          <p:cNvPr id="3" name="Content Placeholder 2">
            <a:extLst>
              <a:ext uri="{FF2B5EF4-FFF2-40B4-BE49-F238E27FC236}">
                <a16:creationId xmlns:a16="http://schemas.microsoft.com/office/drawing/2014/main" id="{DB6B3DA3-B4D2-3D10-6373-A9ADC6E1E7AD}"/>
              </a:ext>
            </a:extLst>
          </p:cNvPr>
          <p:cNvSpPr>
            <a:spLocks noGrp="1"/>
          </p:cNvSpPr>
          <p:nvPr>
            <p:ph idx="1"/>
          </p:nvPr>
        </p:nvSpPr>
        <p:spPr/>
        <p:txBody>
          <a:bodyPr>
            <a:normAutofit fontScale="92500" lnSpcReduction="20000"/>
          </a:bodyPr>
          <a:lstStyle/>
          <a:p>
            <a:pPr fontAlgn="base"/>
            <a:r>
              <a:rPr lang="en-US" dirty="0"/>
              <a:t>Athletic Trainer Duties</a:t>
            </a:r>
            <a:endParaRPr lang="en-US" sz="2400" dirty="0"/>
          </a:p>
          <a:p>
            <a:pPr lvl="1" fontAlgn="base"/>
            <a:r>
              <a:rPr lang="en-US" dirty="0"/>
              <a:t>Emergency Response – injury evaluation and treatment, infection control, practice and game medical coverage.</a:t>
            </a:r>
            <a:endParaRPr lang="en-US" sz="2000" dirty="0"/>
          </a:p>
          <a:p>
            <a:pPr lvl="1" fontAlgn="base"/>
            <a:r>
              <a:rPr lang="en-US" dirty="0"/>
              <a:t>Preventative Care – </a:t>
            </a:r>
            <a:r>
              <a:rPr lang="en-US" u="sng" dirty="0"/>
              <a:t>baseline concussion testing</a:t>
            </a:r>
            <a:r>
              <a:rPr lang="en-US" dirty="0"/>
              <a:t>, pre-participation physicals, athlete education.</a:t>
            </a:r>
            <a:endParaRPr lang="en-US" sz="2000" dirty="0"/>
          </a:p>
          <a:p>
            <a:pPr lvl="1" fontAlgn="base"/>
            <a:r>
              <a:rPr lang="en-US" dirty="0"/>
              <a:t>Rehabilitation Services – physical therapy</a:t>
            </a:r>
            <a:endParaRPr lang="en-US" sz="2000" dirty="0"/>
          </a:p>
          <a:p>
            <a:pPr lvl="1" fontAlgn="base"/>
            <a:r>
              <a:rPr lang="en-US" dirty="0"/>
              <a:t>Administrative Responsibilities – creating emergency action plans and standing operating procedures, injury documentation, insurance claims, physician referrals, supply orders and budget management.</a:t>
            </a:r>
            <a:endParaRPr lang="en-US" sz="2000" dirty="0"/>
          </a:p>
          <a:p>
            <a:r>
              <a:rPr lang="en-US" dirty="0"/>
              <a:t>Cañada College is a member of the California Community College Athletic Association (CCCAA) </a:t>
            </a:r>
          </a:p>
          <a:p>
            <a:pPr lvl="1"/>
            <a:r>
              <a:rPr lang="en-US" dirty="0"/>
              <a:t>Per the constitution, an Athletic Trainer is mandated at all hosted intercollegiate events</a:t>
            </a:r>
          </a:p>
          <a:p>
            <a:pPr lvl="1"/>
            <a:r>
              <a:rPr lang="en-US" dirty="0"/>
              <a:t>Bylaw 9 – Medical Policies</a:t>
            </a:r>
          </a:p>
          <a:p>
            <a:pPr lvl="1"/>
            <a:r>
              <a:rPr lang="en-US" dirty="0"/>
              <a:t>Bylaw 3 – Contests and Seasons of Sport</a:t>
            </a:r>
            <a:endParaRPr lang="en-US" sz="2400" dirty="0"/>
          </a:p>
        </p:txBody>
      </p:sp>
    </p:spTree>
    <p:extLst>
      <p:ext uri="{BB962C8B-B14F-4D97-AF65-F5344CB8AC3E}">
        <p14:creationId xmlns:p14="http://schemas.microsoft.com/office/powerpoint/2010/main" val="1487521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629ED-6D91-73C6-4A62-0EA39070DE17}"/>
              </a:ext>
            </a:extLst>
          </p:cNvPr>
          <p:cNvSpPr>
            <a:spLocks noGrp="1"/>
          </p:cNvSpPr>
          <p:nvPr>
            <p:ph type="title"/>
          </p:nvPr>
        </p:nvSpPr>
        <p:spPr/>
        <p:txBody>
          <a:bodyPr/>
          <a:lstStyle/>
          <a:p>
            <a:r>
              <a:rPr lang="en-US" dirty="0"/>
              <a:t>Why the Request?</a:t>
            </a:r>
          </a:p>
        </p:txBody>
      </p:sp>
      <p:sp>
        <p:nvSpPr>
          <p:cNvPr id="3" name="Content Placeholder 2">
            <a:extLst>
              <a:ext uri="{FF2B5EF4-FFF2-40B4-BE49-F238E27FC236}">
                <a16:creationId xmlns:a16="http://schemas.microsoft.com/office/drawing/2014/main" id="{2689D40E-8511-EBD1-DB22-8E6963257589}"/>
              </a:ext>
            </a:extLst>
          </p:cNvPr>
          <p:cNvSpPr>
            <a:spLocks noGrp="1"/>
          </p:cNvSpPr>
          <p:nvPr>
            <p:ph idx="1"/>
          </p:nvPr>
        </p:nvSpPr>
        <p:spPr>
          <a:xfrm>
            <a:off x="838200" y="1466850"/>
            <a:ext cx="10515600" cy="4710113"/>
          </a:xfrm>
        </p:spPr>
        <p:txBody>
          <a:bodyPr>
            <a:normAutofit fontScale="92500" lnSpcReduction="10000"/>
          </a:bodyPr>
          <a:lstStyle/>
          <a:p>
            <a:r>
              <a:rPr lang="en-US" dirty="0"/>
              <a:t>Currently 1 full-time Athletic Trainer on staff</a:t>
            </a:r>
          </a:p>
          <a:p>
            <a:pPr lvl="1"/>
            <a:r>
              <a:rPr lang="en-US" dirty="0"/>
              <a:t>Serving approximately 140-160 student-athletes each year</a:t>
            </a:r>
          </a:p>
          <a:p>
            <a:pPr lvl="1"/>
            <a:r>
              <a:rPr lang="en-US" dirty="0"/>
              <a:t>Previously we had an additional part-time Athletic Trainer, but that position has remained vacant since Summer 2024, with very limited applicants</a:t>
            </a:r>
          </a:p>
          <a:p>
            <a:r>
              <a:rPr lang="en-US" dirty="0"/>
              <a:t>Why do we need another one?</a:t>
            </a:r>
          </a:p>
          <a:p>
            <a:pPr lvl="1" fontAlgn="base"/>
            <a:r>
              <a:rPr lang="en-US" dirty="0"/>
              <a:t>Addition of women’s badminton - increases number of athletes and opportunities for conflict with hosted events</a:t>
            </a:r>
            <a:endParaRPr lang="en-US" sz="2800" dirty="0"/>
          </a:p>
          <a:p>
            <a:pPr lvl="2" fontAlgn="base"/>
            <a:r>
              <a:rPr lang="en-US" dirty="0"/>
              <a:t>ATC is required to be onsite</a:t>
            </a:r>
            <a:endParaRPr lang="en-US" sz="2800" dirty="0"/>
          </a:p>
          <a:p>
            <a:pPr lvl="2" fontAlgn="base"/>
            <a:r>
              <a:rPr lang="en-US" dirty="0"/>
              <a:t>Spring - 3 in-season sports that play Tuesdays, Thursdays, and Friday afternoons</a:t>
            </a:r>
            <a:endParaRPr lang="en-US" sz="2800" dirty="0"/>
          </a:p>
          <a:p>
            <a:pPr lvl="1"/>
            <a:r>
              <a:rPr lang="en-US" dirty="0"/>
              <a:t>No available substitutes and limited options for hiring outside help in case of emergency and game conflicts</a:t>
            </a:r>
          </a:p>
          <a:p>
            <a:pPr lvl="1"/>
            <a:r>
              <a:rPr lang="en-US" dirty="0"/>
              <a:t>Out-of-season teams have limited medical support</a:t>
            </a:r>
          </a:p>
          <a:p>
            <a:pPr lvl="1"/>
            <a:r>
              <a:rPr lang="en-US" dirty="0"/>
              <a:t>Already understaffed per the Appropriate Medical Coverage for Intercollegiate Athletics</a:t>
            </a:r>
          </a:p>
          <a:p>
            <a:pPr lvl="1"/>
            <a:endParaRPr lang="en-US" dirty="0"/>
          </a:p>
        </p:txBody>
      </p:sp>
    </p:spTree>
    <p:extLst>
      <p:ext uri="{BB962C8B-B14F-4D97-AF65-F5344CB8AC3E}">
        <p14:creationId xmlns:p14="http://schemas.microsoft.com/office/powerpoint/2010/main" val="2512794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document&#10;&#10;AI-generated content may be incorrect.">
            <a:extLst>
              <a:ext uri="{FF2B5EF4-FFF2-40B4-BE49-F238E27FC236}">
                <a16:creationId xmlns:a16="http://schemas.microsoft.com/office/drawing/2014/main" id="{EC8207D9-3075-5995-0AC1-0A78AD358F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3748" y="327804"/>
            <a:ext cx="6444503" cy="6530196"/>
          </a:xfrm>
          <a:prstGeom prst="rect">
            <a:avLst/>
          </a:prstGeom>
        </p:spPr>
      </p:pic>
    </p:spTree>
    <p:extLst>
      <p:ext uri="{BB962C8B-B14F-4D97-AF65-F5344CB8AC3E}">
        <p14:creationId xmlns:p14="http://schemas.microsoft.com/office/powerpoint/2010/main" val="2751528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BECD1-A9BA-0818-C87B-031A0E517C20}"/>
              </a:ext>
            </a:extLst>
          </p:cNvPr>
          <p:cNvSpPr>
            <a:spLocks noGrp="1"/>
          </p:cNvSpPr>
          <p:nvPr>
            <p:ph type="title"/>
          </p:nvPr>
        </p:nvSpPr>
        <p:spPr/>
        <p:txBody>
          <a:bodyPr/>
          <a:lstStyle/>
          <a:p>
            <a:r>
              <a:rPr lang="en-US" dirty="0"/>
              <a:t>Supporting the District and College</a:t>
            </a:r>
          </a:p>
        </p:txBody>
      </p:sp>
      <p:sp>
        <p:nvSpPr>
          <p:cNvPr id="3" name="Content Placeholder 2">
            <a:extLst>
              <a:ext uri="{FF2B5EF4-FFF2-40B4-BE49-F238E27FC236}">
                <a16:creationId xmlns:a16="http://schemas.microsoft.com/office/drawing/2014/main" id="{FD31FDE7-8E2E-2316-4522-048F06C96120}"/>
              </a:ext>
            </a:extLst>
          </p:cNvPr>
          <p:cNvSpPr>
            <a:spLocks noGrp="1"/>
          </p:cNvSpPr>
          <p:nvPr>
            <p:ph idx="1"/>
          </p:nvPr>
        </p:nvSpPr>
        <p:spPr>
          <a:xfrm>
            <a:off x="838200" y="1825625"/>
            <a:ext cx="10515600" cy="4667250"/>
          </a:xfrm>
        </p:spPr>
        <p:txBody>
          <a:bodyPr>
            <a:normAutofit fontScale="92500"/>
          </a:bodyPr>
          <a:lstStyle/>
          <a:p>
            <a:r>
              <a:rPr lang="en-US" dirty="0"/>
              <a:t>Educational Master Plan Goal #1 (Student Access, Success, and Completion) – The student-athlete population continues to one that has higher graduation and transfer rates as compared to the general student population. Providing adequate medical coverage is key to the success of their participation.</a:t>
            </a:r>
          </a:p>
          <a:p>
            <a:r>
              <a:rPr lang="en-US" dirty="0"/>
              <a:t>Educational Master Plan Goal #3 (Community Connections) – Having appropriate medical coverage encourages potential student-athletes and their parents to consider Cañada College as a landing spot during recruiting</a:t>
            </a:r>
          </a:p>
          <a:p>
            <a:r>
              <a:rPr lang="en-US" dirty="0"/>
              <a:t>SMCCCD Strategic Initiative #3 (Not So Basic Needs) – The Athletic Training Facility provides access to medical resources that the student-athletes may not otherwise have. Many athletic injuries are treated by in-house staff and reduce the cost of insurance premiums for athletic accident insurance.</a:t>
            </a:r>
          </a:p>
        </p:txBody>
      </p:sp>
    </p:spTree>
    <p:extLst>
      <p:ext uri="{BB962C8B-B14F-4D97-AF65-F5344CB8AC3E}">
        <p14:creationId xmlns:p14="http://schemas.microsoft.com/office/powerpoint/2010/main" val="26872370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9551A415522C74CB2195B1A777E9A7C" ma:contentTypeVersion="18" ma:contentTypeDescription="Create a new document." ma:contentTypeScope="" ma:versionID="d4bb8c2641764e3ca70261afe1b33a53">
  <xsd:schema xmlns:xsd="http://www.w3.org/2001/XMLSchema" xmlns:xs="http://www.w3.org/2001/XMLSchema" xmlns:p="http://schemas.microsoft.com/office/2006/metadata/properties" xmlns:ns3="2bc55ecc-363e-43e9-bfac-4ba2e86f45ee" xmlns:ns4="bb5bbb0b-6c89-44d7-be61-0adfe653f983" targetNamespace="http://schemas.microsoft.com/office/2006/metadata/properties" ma:root="true" ma:fieldsID="9959290da7346403855fa006fec8fe7c" ns3:_="" ns4:_="">
    <xsd:import namespace="2bc55ecc-363e-43e9-bfac-4ba2e86f45ee"/>
    <xsd:import namespace="bb5bbb0b-6c89-44d7-be61-0adfe653f98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element ref="ns3:MediaServiceLocation" minOccurs="0"/>
                <xsd:element ref="ns4:SharedWithUsers" minOccurs="0"/>
                <xsd:element ref="ns4:SharedWithDetails" minOccurs="0"/>
                <xsd:element ref="ns4:SharingHintHash" minOccurs="0"/>
                <xsd:element ref="ns3:MediaServiceAutoKeyPoints" minOccurs="0"/>
                <xsd:element ref="ns3:MediaServiceKeyPoints" minOccurs="0"/>
                <xsd:element ref="ns3:MediaLengthInSecond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c55ecc-363e-43e9-bfac-4ba2e86f45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b5bbb0b-6c89-44d7-be61-0adfe653f98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2bc55ecc-363e-43e9-bfac-4ba2e86f45ee"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994AEDC-78BC-4AAD-A111-6DBEFA3676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c55ecc-363e-43e9-bfac-4ba2e86f45ee"/>
    <ds:schemaRef ds:uri="bb5bbb0b-6c89-44d7-be61-0adfe653f9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4BAF11E-4C8F-46A5-BA0A-B8FEFFC25CF1}">
  <ds:schemaRefs>
    <ds:schemaRef ds:uri="http://www.w3.org/XML/1998/namespace"/>
    <ds:schemaRef ds:uri="http://schemas.microsoft.com/office/2006/documentManagement/types"/>
    <ds:schemaRef ds:uri="bb5bbb0b-6c89-44d7-be61-0adfe653f983"/>
    <ds:schemaRef ds:uri="http://purl.org/dc/elements/1.1/"/>
    <ds:schemaRef ds:uri="http://purl.org/dc/dcmitype/"/>
    <ds:schemaRef ds:uri="http://purl.org/dc/terms/"/>
    <ds:schemaRef ds:uri="http://schemas.openxmlformats.org/package/2006/metadata/core-properties"/>
    <ds:schemaRef ds:uri="http://schemas.microsoft.com/office/infopath/2007/PartnerControls"/>
    <ds:schemaRef ds:uri="2bc55ecc-363e-43e9-bfac-4ba2e86f45ee"/>
    <ds:schemaRef ds:uri="http://schemas.microsoft.com/office/2006/metadata/properties"/>
  </ds:schemaRefs>
</ds:datastoreItem>
</file>

<file path=customXml/itemProps3.xml><?xml version="1.0" encoding="utf-8"?>
<ds:datastoreItem xmlns:ds="http://schemas.openxmlformats.org/officeDocument/2006/customXml" ds:itemID="{779A8300-276E-4320-9B6B-E5FB4CDB981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13820</TotalTime>
  <Words>380</Words>
  <Application>Microsoft Office PowerPoint</Application>
  <PresentationFormat>Widescreen</PresentationFormat>
  <Paragraphs>29</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Role of the Athletic Trainer</vt:lpstr>
      <vt:lpstr>Why the Request?</vt:lpstr>
      <vt:lpstr>PowerPoint Presentation</vt:lpstr>
      <vt:lpstr>Supporting the District and College</vt:lpstr>
    </vt:vector>
  </TitlesOfParts>
  <Company>SMCCD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Rodriguez, Megan</dc:creator>
  <cp:lastModifiedBy>Carr, Nicholas</cp:lastModifiedBy>
  <cp:revision>186</cp:revision>
  <cp:lastPrinted>2016-06-13T15:20:29Z</cp:lastPrinted>
  <dcterms:created xsi:type="dcterms:W3CDTF">2015-08-26T22:52:00Z</dcterms:created>
  <dcterms:modified xsi:type="dcterms:W3CDTF">2025-11-18T00:05:16Z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0x01010029551A415522C74CB2195B1A777E9A7C</vt:lpwstr>
  </property>
</Properties>
</file>