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8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70" r:id="rId15"/>
    <p:sldId id="273" r:id="rId16"/>
    <p:sldId id="277" r:id="rId17"/>
    <p:sldId id="271" r:id="rId18"/>
    <p:sldId id="272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anadacollege.edu/planningbudgetingcouncil/2023-24/emp-reimagining-career-work-group-recommendations-to-pbc-dec-6-2023-final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anadacollege.edu/academics/interest-areas/event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6C39-F14F-439E-8560-11879C250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3" y="1298448"/>
            <a:ext cx="8008883" cy="3255264"/>
          </a:xfrm>
        </p:spPr>
        <p:txBody>
          <a:bodyPr/>
          <a:lstStyle/>
          <a:p>
            <a:pPr algn="ctr"/>
            <a:r>
              <a:rPr lang="en-US" dirty="0"/>
              <a:t>Planning and Budgeting Council </a:t>
            </a:r>
            <a:br>
              <a:rPr lang="en-US" dirty="0"/>
            </a:br>
            <a:r>
              <a:rPr lang="en-US" dirty="0"/>
              <a:t>EMP Updates: 1.15 &amp; 3.11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07ED7-4ABA-4C6F-89DA-15C5C1FA5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Ron Andrade, Director of Student Support</a:t>
            </a:r>
          </a:p>
          <a:p>
            <a:pPr algn="r"/>
            <a:r>
              <a:rPr lang="en-US" dirty="0"/>
              <a:t>March 5, 2025</a:t>
            </a:r>
          </a:p>
        </p:txBody>
      </p:sp>
    </p:spTree>
    <p:extLst>
      <p:ext uri="{BB962C8B-B14F-4D97-AF65-F5344CB8AC3E}">
        <p14:creationId xmlns:p14="http://schemas.microsoft.com/office/powerpoint/2010/main" val="43242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471F-3C3A-4FCE-A7BD-DD7A8831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Reimagining Career Workgroup (23-24)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5C59-0D91-4871-9663-B44C53AFB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recommendations to PBC in </a:t>
            </a:r>
            <a:r>
              <a:rPr lang="en-US" dirty="0">
                <a:hlinkClick r:id="rId2"/>
              </a:rPr>
              <a:t>December of 2023</a:t>
            </a:r>
            <a:endParaRPr lang="en-US" dirty="0"/>
          </a:p>
          <a:p>
            <a:pPr lvl="1"/>
            <a:r>
              <a:rPr lang="en-US" dirty="0"/>
              <a:t>Interest Areas are the focal point for career exploration and work-based learning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8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471F-3C3A-4FCE-A7BD-DD7A8831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Students have experienced several forms of work-based learning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5C59-0D91-4871-9663-B44C53AFB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Speakers who are knowledgeable about working in the field(s) in which students have interest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Employer site visits/industry tours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Field-based research experience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Service learning and/or volunteer opportunities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Job shadows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Internships (paid and unpaid)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Summer jobs (paid and unpaid)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Paid on-campus work related to their field of study (perhaps via the Learning Aligned Employment Program (LAEP)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Cooperative Education (Co-op Ed)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Pre-apprenticeship and apprenticeship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Job placement assistance </a:t>
            </a:r>
            <a:r>
              <a:rPr lang="en-US" dirty="0"/>
              <a:t>(Career Fairs as well as other opportunities to connect to employers)</a:t>
            </a:r>
          </a:p>
        </p:txBody>
      </p:sp>
    </p:spTree>
    <p:extLst>
      <p:ext uri="{BB962C8B-B14F-4D97-AF65-F5344CB8AC3E}">
        <p14:creationId xmlns:p14="http://schemas.microsoft.com/office/powerpoint/2010/main" val="301580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471F-3C3A-4FCE-A7BD-DD7A8831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1" y="1123837"/>
            <a:ext cx="3319958" cy="46011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Employer site visits/industry tours</a:t>
            </a:r>
            <a:br>
              <a:rPr lang="en-US" sz="3200" b="1" dirty="0"/>
            </a:br>
            <a:r>
              <a:rPr lang="en-US" sz="3200" b="1" dirty="0"/>
              <a:t>&amp;</a:t>
            </a:r>
            <a:br>
              <a:rPr lang="en-US" sz="3200" b="1" dirty="0"/>
            </a:br>
            <a:r>
              <a:rPr lang="en-US" sz="3200" b="1" dirty="0"/>
              <a:t>Job shadows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148B6-1430-42AF-BE30-83AA5B33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SJSU Conference for Engineering Diversity</a:t>
            </a:r>
            <a:endParaRPr lang="en-US" sz="1800" dirty="0"/>
          </a:p>
          <a:p>
            <a:pPr lvl="1"/>
            <a:r>
              <a:rPr lang="en-US" dirty="0"/>
              <a:t>Various workshops with industry members discussing how to break into industry.</a:t>
            </a:r>
            <a:endParaRPr lang="en-US" sz="1600" dirty="0"/>
          </a:p>
          <a:p>
            <a:pPr lvl="1"/>
            <a:r>
              <a:rPr lang="en-US" dirty="0"/>
              <a:t>Discussions on how industry is changing, LinkedIn presentation, career development.</a:t>
            </a:r>
            <a:endParaRPr lang="en-US" sz="1600" dirty="0"/>
          </a:p>
          <a:p>
            <a:pPr lvl="0"/>
            <a:r>
              <a:rPr lang="en-US" dirty="0"/>
              <a:t>Brunch w/Biotech - Mission College (7 Students)    </a:t>
            </a:r>
            <a:endParaRPr lang="en-US" sz="1800" dirty="0"/>
          </a:p>
          <a:p>
            <a:pPr lvl="1"/>
            <a:r>
              <a:rPr lang="en-US" dirty="0"/>
              <a:t>Industry members did a round robin at the tables and talked with the students about professional development, personal experience and internships</a:t>
            </a:r>
            <a:endParaRPr lang="en-US" sz="1600" dirty="0"/>
          </a:p>
          <a:p>
            <a:pPr lvl="0"/>
            <a:r>
              <a:rPr lang="en-US" dirty="0" err="1"/>
              <a:t>Genetech</a:t>
            </a:r>
            <a:r>
              <a:rPr lang="en-US" dirty="0"/>
              <a:t> Tour (12 Students)</a:t>
            </a:r>
            <a:endParaRPr lang="en-US" sz="1800" dirty="0"/>
          </a:p>
          <a:p>
            <a:pPr lvl="1"/>
            <a:r>
              <a:rPr lang="en-US" dirty="0"/>
              <a:t>General presentation about Genentech, site/lab tours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7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17B96-A71E-4731-B94D-994531D9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Fairs as well as other opportunities to connect to 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D903B-0F35-4B7D-8A99-271EEF27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Number of students served by Career Center per year ~ 290</a:t>
            </a:r>
          </a:p>
          <a:p>
            <a:r>
              <a:rPr lang="en-US" dirty="0"/>
              <a:t> Fall Job Fair Participation: </a:t>
            </a:r>
          </a:p>
          <a:p>
            <a:pPr lvl="1"/>
            <a:r>
              <a:rPr lang="en-US" dirty="0"/>
              <a:t>Employers 60</a:t>
            </a:r>
          </a:p>
          <a:p>
            <a:pPr lvl="1"/>
            <a:r>
              <a:rPr lang="en-US" dirty="0"/>
              <a:t>Students 170</a:t>
            </a:r>
          </a:p>
          <a:p>
            <a:r>
              <a:rPr lang="en-US" dirty="0"/>
              <a:t> Recruitment Weekday (Hiring &amp; Info Sessions)</a:t>
            </a:r>
          </a:p>
          <a:p>
            <a:pPr lvl="1"/>
            <a:r>
              <a:rPr lang="en-US" dirty="0"/>
              <a:t>Fall 2024 Employers: 28 </a:t>
            </a:r>
          </a:p>
          <a:p>
            <a:pPr lvl="1"/>
            <a:r>
              <a:rPr lang="en-US" dirty="0"/>
              <a:t>Students 60+</a:t>
            </a:r>
          </a:p>
          <a:p>
            <a:r>
              <a:rPr lang="en-US" dirty="0"/>
              <a:t> Spring 2025 Employers 35 so far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3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471F-3C3A-4FCE-A7BD-DD7A8831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1" y="1123837"/>
            <a:ext cx="3264408" cy="46011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Speakers who are knowledgeable about working in the field(s) in which students have interest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89853-05D3-4F99-9D36-C11120B40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3834" y="143228"/>
            <a:ext cx="5686097" cy="6688085"/>
          </a:xfrm>
        </p:spPr>
      </p:pic>
    </p:spTree>
    <p:extLst>
      <p:ext uri="{BB962C8B-B14F-4D97-AF65-F5344CB8AC3E}">
        <p14:creationId xmlns:p14="http://schemas.microsoft.com/office/powerpoint/2010/main" val="127610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471F-3C3A-4FCE-A7BD-DD7A8831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1" y="1123837"/>
            <a:ext cx="3264408" cy="46011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Speakers</a:t>
            </a:r>
            <a:r>
              <a:rPr lang="en-US" sz="3200" b="1" dirty="0"/>
              <a:t> who are knowledgeable about working in the field(s) in which students have interest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22D77B4-83D6-4B15-9A63-28EE4717F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0290" y="418874"/>
            <a:ext cx="3210862" cy="4156456"/>
          </a:xfrm>
        </p:spPr>
      </p:pic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D9CE7875-7942-4534-9937-23A16CDDD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152" y="2141446"/>
            <a:ext cx="3319958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1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4AE1-F259-454F-A518-FBB0DDD0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Remain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23C22-EF18-4A15-8588-07F095E50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tracking, monitoring, and sharing</a:t>
            </a:r>
          </a:p>
          <a:p>
            <a:pPr lvl="1"/>
            <a:r>
              <a:rPr lang="en-US" dirty="0"/>
              <a:t>Ensure that college career “on-ramp” services are accessible, comprehensive, and coordinated and there is a nexus of information sharing.</a:t>
            </a:r>
          </a:p>
          <a:p>
            <a:pPr lvl="1"/>
            <a:r>
              <a:rPr lang="en-US" dirty="0"/>
              <a:t>Develop database tools to facilitate information sharing and employer relationship management between College’s Career On-Ramp programs and services.</a:t>
            </a:r>
          </a:p>
          <a:p>
            <a:r>
              <a:rPr lang="en-US" dirty="0"/>
              <a:t>Scaling Work Based Learning </a:t>
            </a:r>
          </a:p>
          <a:p>
            <a:pPr lvl="1"/>
            <a:r>
              <a:rPr lang="en-US" dirty="0"/>
              <a:t>Cancellation of Learning Aligned Employment Program </a:t>
            </a:r>
          </a:p>
          <a:p>
            <a:pPr marL="5029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6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CE4F-776F-4E1F-9342-79677C81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Comments</a:t>
            </a:r>
            <a:br>
              <a:rPr lang="en-US" dirty="0"/>
            </a:br>
            <a:r>
              <a:rPr lang="en-US" dirty="0"/>
              <a:t>Thoughts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A0665-9A0A-41F2-8F7E-96807884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1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5F4C-A9DD-4E53-BB5F-D3B053C8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1123837"/>
            <a:ext cx="3268717" cy="4601183"/>
          </a:xfrm>
        </p:spPr>
        <p:txBody>
          <a:bodyPr/>
          <a:lstStyle/>
          <a:p>
            <a:r>
              <a:rPr lang="en-US" dirty="0"/>
              <a:t>Educational Master Plan 1.15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0AA42-6AD6-48ED-8892-EF3753FA1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and scale the First Year Experience program for all incoming students, including default course schedules for</a:t>
            </a:r>
            <a:br>
              <a:rPr lang="en-US" dirty="0"/>
            </a:br>
            <a:r>
              <a:rPr lang="en-US" dirty="0"/>
              <a:t>some first-time cohorts.</a:t>
            </a:r>
          </a:p>
        </p:txBody>
      </p:sp>
    </p:spTree>
    <p:extLst>
      <p:ext uri="{BB962C8B-B14F-4D97-AF65-F5344CB8AC3E}">
        <p14:creationId xmlns:p14="http://schemas.microsoft.com/office/powerpoint/2010/main" val="308933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328415" cy="4601183"/>
          </a:xfrm>
        </p:spPr>
        <p:txBody>
          <a:bodyPr>
            <a:normAutofit/>
          </a:bodyPr>
          <a:lstStyle/>
          <a:p>
            <a:r>
              <a:rPr lang="en-US" sz="2400" dirty="0"/>
              <a:t>CREW activities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Take inventory of current activities – Fall 2024</a:t>
            </a:r>
          </a:p>
          <a:p>
            <a:pPr lvl="1"/>
            <a:r>
              <a:rPr lang="en-US" dirty="0"/>
              <a:t>Outline desired FYE elements – Fall 2024</a:t>
            </a:r>
          </a:p>
          <a:p>
            <a:pPr lvl="1"/>
            <a:r>
              <a:rPr lang="en-US" dirty="0"/>
              <a:t>Identify gaps and opportunities to further FYE outcomes – Spring 2025</a:t>
            </a:r>
          </a:p>
          <a:p>
            <a:pPr lvl="1"/>
            <a:r>
              <a:rPr lang="en-US" dirty="0"/>
              <a:t>Complete Gap analysis and develop FYE expansion plans – Spring 2025</a:t>
            </a:r>
          </a:p>
        </p:txBody>
      </p:sp>
    </p:spTree>
    <p:extLst>
      <p:ext uri="{BB962C8B-B14F-4D97-AF65-F5344CB8AC3E}">
        <p14:creationId xmlns:p14="http://schemas.microsoft.com/office/powerpoint/2010/main" val="425482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328415" cy="4601183"/>
          </a:xfrm>
        </p:spPr>
        <p:txBody>
          <a:bodyPr>
            <a:normAutofit/>
          </a:bodyPr>
          <a:lstStyle/>
          <a:p>
            <a:r>
              <a:rPr lang="en-US" sz="2400" dirty="0"/>
              <a:t>Regular and Recurring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Super Registration events recruitment into programs</a:t>
            </a:r>
          </a:p>
          <a:p>
            <a:pPr fontAlgn="base"/>
            <a:r>
              <a:rPr lang="en-US" dirty="0"/>
              <a:t>First semester Counseling and SEP by major (program maps)</a:t>
            </a:r>
          </a:p>
          <a:p>
            <a:pPr fontAlgn="base"/>
            <a:r>
              <a:rPr lang="en-US" dirty="0"/>
              <a:t>Pre-semester orientations, classes, and workshops </a:t>
            </a:r>
          </a:p>
          <a:p>
            <a:pPr fontAlgn="base"/>
            <a:r>
              <a:rPr lang="en-US" dirty="0"/>
              <a:t>Welcome Week</a:t>
            </a:r>
          </a:p>
        </p:txBody>
      </p:sp>
    </p:spTree>
    <p:extLst>
      <p:ext uri="{BB962C8B-B14F-4D97-AF65-F5344CB8AC3E}">
        <p14:creationId xmlns:p14="http://schemas.microsoft.com/office/powerpoint/2010/main" val="393989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328415" cy="4601183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Pre-semester orientations, classes, and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30351"/>
            <a:ext cx="7315200" cy="614371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Project Change/Foster Youth/ Next Up</a:t>
            </a:r>
            <a:r>
              <a:rPr lang="en-US" dirty="0"/>
              <a:t> - Case manager collaboration, intake meeting, share resource information, individual introductions, Welcome Day</a:t>
            </a:r>
          </a:p>
          <a:p>
            <a:pPr fontAlgn="base"/>
            <a:r>
              <a:rPr lang="en-US" u="sng" dirty="0" err="1"/>
              <a:t>NextUp</a:t>
            </a:r>
            <a:r>
              <a:rPr lang="en-US" dirty="0"/>
              <a:t> CRER 401 summer before first semester, Welcome/Open House</a:t>
            </a:r>
          </a:p>
          <a:p>
            <a:pPr fontAlgn="base"/>
            <a:r>
              <a:rPr lang="en-US" u="sng" dirty="0"/>
              <a:t>Promise</a:t>
            </a:r>
            <a:r>
              <a:rPr lang="en-US" dirty="0"/>
              <a:t> – Multi-day orientation (Fall and Spring), Kickoff in Spring for continuing students,</a:t>
            </a:r>
          </a:p>
          <a:p>
            <a:pPr fontAlgn="base"/>
            <a:r>
              <a:rPr lang="en-US" u="sng" dirty="0"/>
              <a:t>Dual</a:t>
            </a:r>
            <a:r>
              <a:rPr lang="en-US" dirty="0"/>
              <a:t> - On-board, college connection form, orientation, CRER 137 pre-semester course</a:t>
            </a:r>
          </a:p>
          <a:p>
            <a:pPr fontAlgn="base"/>
            <a:r>
              <a:rPr lang="en-US" u="sng" dirty="0"/>
              <a:t>Middle College</a:t>
            </a:r>
            <a:r>
              <a:rPr lang="en-US" dirty="0"/>
              <a:t> - Parent Orientation, Multi-day orientation for new students</a:t>
            </a:r>
          </a:p>
          <a:p>
            <a:pPr fontAlgn="base"/>
            <a:r>
              <a:rPr lang="en-US" u="sng" dirty="0"/>
              <a:t>TRIO</a:t>
            </a:r>
            <a:r>
              <a:rPr lang="en-US" dirty="0"/>
              <a:t> – Re-Orientation </a:t>
            </a:r>
          </a:p>
          <a:p>
            <a:pPr fontAlgn="base"/>
            <a:r>
              <a:rPr lang="en-US" u="sng" dirty="0"/>
              <a:t>EOPS</a:t>
            </a:r>
            <a:r>
              <a:rPr lang="en-US" dirty="0"/>
              <a:t> – Orientation where students see counselor, service form, meet EOPS staff, school supplies &amp; SWAG, pre-advisement evaluation, Welcome/Open House</a:t>
            </a:r>
          </a:p>
          <a:p>
            <a:pPr fontAlgn="base"/>
            <a:r>
              <a:rPr lang="en-US" u="sng" dirty="0"/>
              <a:t>International</a:t>
            </a:r>
            <a:r>
              <a:rPr lang="en-US" dirty="0"/>
              <a:t> - Orientation, counselor meeting, verify following SEVIS guidelines</a:t>
            </a:r>
          </a:p>
          <a:p>
            <a:pPr fontAlgn="base"/>
            <a:r>
              <a:rPr lang="en-US" u="sng" dirty="0"/>
              <a:t>Athletics</a:t>
            </a:r>
            <a:r>
              <a:rPr lang="en-US" dirty="0"/>
              <a:t> – Eligibility meetings, COLTs</a:t>
            </a:r>
          </a:p>
          <a:p>
            <a:pPr fontAlgn="base"/>
            <a:r>
              <a:rPr lang="en-US" u="sng" dirty="0"/>
              <a:t>Counseling</a:t>
            </a:r>
            <a:r>
              <a:rPr lang="en-US" dirty="0"/>
              <a:t> - Connections and introductions to programs and services, CRER 137 and 401</a:t>
            </a:r>
          </a:p>
          <a:p>
            <a:pPr fontAlgn="base"/>
            <a:r>
              <a:rPr lang="en-US" u="sng" dirty="0"/>
              <a:t>Interest Areas</a:t>
            </a:r>
            <a:r>
              <a:rPr lang="en-US" dirty="0"/>
              <a:t> - IA Kickoff, welcome message, early outreach and appointments, Welcome Week presence</a:t>
            </a:r>
          </a:p>
          <a:p>
            <a:pPr fontAlgn="base"/>
            <a:r>
              <a:rPr lang="en-US" u="sng" dirty="0"/>
              <a:t>Concurrent</a:t>
            </a:r>
            <a:r>
              <a:rPr lang="en-US" dirty="0"/>
              <a:t> - Needs </a:t>
            </a:r>
            <a:r>
              <a:rPr lang="en-US" dirty="0" err="1"/>
              <a:t>h.s.</a:t>
            </a:r>
            <a:r>
              <a:rPr lang="en-US" dirty="0"/>
              <a:t> Counselor clearance, online orientation (services, access, social connection and that they are college students), include parents in Orientation</a:t>
            </a:r>
          </a:p>
          <a:p>
            <a:pPr fontAlgn="base"/>
            <a:r>
              <a:rPr lang="en-US" u="sng" dirty="0"/>
              <a:t>CWA</a:t>
            </a:r>
            <a:r>
              <a:rPr lang="en-US" dirty="0"/>
              <a:t> - Orientation/Information session</a:t>
            </a:r>
          </a:p>
        </p:txBody>
      </p:sp>
    </p:spTree>
    <p:extLst>
      <p:ext uri="{BB962C8B-B14F-4D97-AF65-F5344CB8AC3E}">
        <p14:creationId xmlns:p14="http://schemas.microsoft.com/office/powerpoint/2010/main" val="116912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328415" cy="4601183"/>
          </a:xfrm>
        </p:spPr>
        <p:txBody>
          <a:bodyPr>
            <a:normAutofit/>
          </a:bodyPr>
          <a:lstStyle/>
          <a:p>
            <a:r>
              <a:rPr lang="en-US" sz="2400" dirty="0"/>
              <a:t>Identified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124" y="605790"/>
            <a:ext cx="7315200" cy="5637276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Opportunities for collaboration and growth, be strategic about resource requests limited by the scope of our own programs</a:t>
            </a:r>
          </a:p>
          <a:p>
            <a:pPr fontAlgn="base"/>
            <a:r>
              <a:rPr lang="en-US" dirty="0"/>
              <a:t>Summer Bridge and/or First Year Experience collaborations to form community of learners</a:t>
            </a:r>
          </a:p>
          <a:p>
            <a:pPr fontAlgn="base"/>
            <a:r>
              <a:rPr lang="en-US" dirty="0"/>
              <a:t>Reaching students earlier about technology information &amp; resources that can be accessed through bookstore</a:t>
            </a:r>
          </a:p>
          <a:p>
            <a:pPr fontAlgn="base"/>
            <a:r>
              <a:rPr lang="en-US" dirty="0"/>
              <a:t>Broader pre-semester CRER 401 offerings for new students</a:t>
            </a:r>
          </a:p>
          <a:p>
            <a:pPr fontAlgn="base"/>
            <a:r>
              <a:rPr lang="en-US" dirty="0"/>
              <a:t>Interest Areas introduction before semester begins (Colts-Connect)</a:t>
            </a:r>
          </a:p>
          <a:p>
            <a:pPr fontAlgn="base"/>
            <a:r>
              <a:rPr lang="en-US" dirty="0"/>
              <a:t>Digital/Print handbooks w/ QR codes to direct students to information</a:t>
            </a:r>
          </a:p>
        </p:txBody>
      </p:sp>
    </p:spTree>
    <p:extLst>
      <p:ext uri="{BB962C8B-B14F-4D97-AF65-F5344CB8AC3E}">
        <p14:creationId xmlns:p14="http://schemas.microsoft.com/office/powerpoint/2010/main" val="428535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328415" cy="4601183"/>
          </a:xfrm>
        </p:spPr>
        <p:txBody>
          <a:bodyPr>
            <a:normAutofit/>
          </a:bodyPr>
          <a:lstStyle/>
          <a:p>
            <a:r>
              <a:rPr lang="en-US" sz="2400" dirty="0"/>
              <a:t>Plans for AY 25-26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124" y="605790"/>
            <a:ext cx="7315200" cy="5637276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Promise CRER 401 the first week of August that ends with a day of resources</a:t>
            </a:r>
          </a:p>
          <a:p>
            <a:pPr fontAlgn="base"/>
            <a:r>
              <a:rPr lang="en-US" dirty="0"/>
              <a:t>Interest Areas resource request for budget augmentation to expand welcome activities </a:t>
            </a:r>
          </a:p>
          <a:p>
            <a:pPr fontAlgn="base"/>
            <a:r>
              <a:rPr lang="en-US" dirty="0"/>
              <a:t>First year milestone print/digital material</a:t>
            </a:r>
          </a:p>
        </p:txBody>
      </p:sp>
    </p:spTree>
    <p:extLst>
      <p:ext uri="{BB962C8B-B14F-4D97-AF65-F5344CB8AC3E}">
        <p14:creationId xmlns:p14="http://schemas.microsoft.com/office/powerpoint/2010/main" val="211770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3E58-018F-46B2-BDED-BD46CF5F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Comments</a:t>
            </a:r>
            <a:br>
              <a:rPr lang="en-US" dirty="0"/>
            </a:br>
            <a:r>
              <a:rPr lang="en-US" dirty="0"/>
              <a:t>Thoughts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F8337-8CEF-49A3-9721-4B2CA853B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566160" cy="4601183"/>
          </a:xfrm>
        </p:spPr>
        <p:txBody>
          <a:bodyPr>
            <a:normAutofit/>
          </a:bodyPr>
          <a:lstStyle/>
          <a:p>
            <a:r>
              <a:rPr lang="en-US" dirty="0"/>
              <a:t>Educational Master Plan 3.11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124" y="605790"/>
            <a:ext cx="7315200" cy="563727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Create and expand career exploration experiences (such as work-based learning, internships, and job shadow opportunities) for students during their time at Cañada, particularly during their First Year (in each Interest Area), as they choose a program of study and refine their education goals. Close racial equity gaps in access to career development and job placement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191860795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cd447e-216c-467d-bed7-4c9569c25a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932B8CA08874FBCAFF7C2BFCA7EEE" ma:contentTypeVersion="18" ma:contentTypeDescription="Create a new document." ma:contentTypeScope="" ma:versionID="df59652da54b28a2e983ba661a20af66">
  <xsd:schema xmlns:xsd="http://www.w3.org/2001/XMLSchema" xmlns:xs="http://www.w3.org/2001/XMLSchema" xmlns:p="http://schemas.microsoft.com/office/2006/metadata/properties" xmlns:ns3="b025cfff-872f-476e-8298-da00af687e09" xmlns:ns4="5ecd447e-216c-467d-bed7-4c9569c25ac7" targetNamespace="http://schemas.microsoft.com/office/2006/metadata/properties" ma:root="true" ma:fieldsID="c3e74345b64d4ea620af6f3f6c22d807" ns3:_="" ns4:_="">
    <xsd:import namespace="b025cfff-872f-476e-8298-da00af687e09"/>
    <xsd:import namespace="5ecd447e-216c-467d-bed7-4c9569c25a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bjectDetectorVersions" minOccurs="0"/>
                <xsd:element ref="ns4:MediaLengthInSeconds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5cfff-872f-476e-8298-da00af687e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d447e-216c-467d-bed7-4c9569c25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268EC7-AE16-4E81-B6D4-1D0CA685781D}">
  <ds:schemaRefs>
    <ds:schemaRef ds:uri="b025cfff-872f-476e-8298-da00af687e09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5ecd447e-216c-467d-bed7-4c9569c25ac7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F820587-801C-445D-A2F5-433147AAEB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5500FD-0237-41F7-A230-4BB5C18298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25cfff-872f-476e-8298-da00af687e09"/>
    <ds:schemaRef ds:uri="5ecd447e-216c-467d-bed7-4c9569c25a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894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Wingdings 2</vt:lpstr>
      <vt:lpstr>Frame</vt:lpstr>
      <vt:lpstr>Planning and Budgeting Council  EMP Updates: 1.15 &amp; 3.11</vt:lpstr>
      <vt:lpstr>Educational Master Plan 1.15 </vt:lpstr>
      <vt:lpstr>CREW activities and timeline</vt:lpstr>
      <vt:lpstr>Regular and Recurring Activities</vt:lpstr>
      <vt:lpstr>Pre-semester orientations, classes, and workshops</vt:lpstr>
      <vt:lpstr>Identified Gaps</vt:lpstr>
      <vt:lpstr>Plans for AY 25-26</vt:lpstr>
      <vt:lpstr>Questions Comments Thoughts</vt:lpstr>
      <vt:lpstr>Educational Master Plan 3.11</vt:lpstr>
      <vt:lpstr>Reimagining Career Workgroup (23-24)</vt:lpstr>
      <vt:lpstr>Students have experienced several forms of work-based learning  </vt:lpstr>
      <vt:lpstr>Employer site visits/industry tours &amp; Job shadows</vt:lpstr>
      <vt:lpstr>Career Fairs as well as other opportunities to connect to employers</vt:lpstr>
      <vt:lpstr>Speakers who are knowledgeable about working in the field(s) in which students have interest  </vt:lpstr>
      <vt:lpstr>Speakers who are knowledgeable about working in the field(s) in which students have interest  </vt:lpstr>
      <vt:lpstr>Challenges Remain</vt:lpstr>
      <vt:lpstr>Questions Comments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Initiatives</dc:title>
  <dc:creator>Andrade, Ronald</dc:creator>
  <cp:lastModifiedBy>Andrade, Ronald</cp:lastModifiedBy>
  <cp:revision>18</cp:revision>
  <dcterms:created xsi:type="dcterms:W3CDTF">2025-01-24T18:35:10Z</dcterms:created>
  <dcterms:modified xsi:type="dcterms:W3CDTF">2025-03-05T19:56:04Z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0x010100BEF932B8CA08874FBCAFF7C2BFCA7EEE</vt:lpwstr>
  </property>
</Properties>
</file>