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010400" cy="9296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  <p:boldItalic r:id="rId22"/>
    </p:embeddedFont>
    <p:embeddedFont>
      <p:font typeface="Libre Franklin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ENVXX4k6lhCaxHqwocWb6f53/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1B6020-D9AD-4D45-8D74-61B4C853247E}">
  <a:tblStyle styleId="{5C1B6020-D9AD-4D45-8D74-61B4C853247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0A3603-5DFF-407F-B07C-72163A0D7BC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5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, Mary" userId="1f0223ae-3eff-42b1-aeb3-a460e29c7f4b" providerId="ADAL" clId="{0B93094B-38E9-44E8-B492-8638F87C3223}"/>
    <pc:docChg chg="modSld">
      <pc:chgData name="Ho, Mary" userId="1f0223ae-3eff-42b1-aeb3-a460e29c7f4b" providerId="ADAL" clId="{0B93094B-38E9-44E8-B492-8638F87C3223}" dt="2022-11-16T00:49:25.608" v="5" actId="20577"/>
      <pc:docMkLst>
        <pc:docMk/>
      </pc:docMkLst>
      <pc:sldChg chg="modSp">
        <pc:chgData name="Ho, Mary" userId="1f0223ae-3eff-42b1-aeb3-a460e29c7f4b" providerId="ADAL" clId="{0B93094B-38E9-44E8-B492-8638F87C3223}" dt="2022-11-16T00:49:25.608" v="5" actId="20577"/>
        <pc:sldMkLst>
          <pc:docMk/>
          <pc:sldMk cId="0" sldId="260"/>
        </pc:sldMkLst>
        <pc:spChg chg="mod">
          <ac:chgData name="Ho, Mary" userId="1f0223ae-3eff-42b1-aeb3-a460e29c7f4b" providerId="ADAL" clId="{0B93094B-38E9-44E8-B492-8638F87C3223}" dt="2022-11-16T00:49:25.608" v="5" actId="20577"/>
          <ac:spMkLst>
            <pc:docMk/>
            <pc:sldMk cId="0" sldId="260"/>
            <ac:spMk id="141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smccd-my.sharepoint.com/personal/hom_smccd_edu/Documents/Desktop/Fall%2021-Summer%2022%20Files/University%20Center%202022/Data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2021-2022</a:t>
            </a:r>
            <a:r>
              <a:rPr lang="en-US" sz="2400" b="1" baseline="0" dirty="0"/>
              <a:t> Headcount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073671816770124"/>
          <c:y val="0.14869974761581289"/>
          <c:w val="0.484213620566949"/>
          <c:h val="0.7718422668589973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ED-4504-BEBA-F3D3A04BE5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ED-4504-BEBA-F3D3A04BE5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ED-4504-BEBA-F3D3A04BE5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ED-4504-BEBA-F3D3A04BE5E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4ED-4504-BEBA-F3D3A04BE5E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4ED-4504-BEBA-F3D3A04BE5E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4ED-4504-BEBA-F3D3A04BE5E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4ED-4504-BEBA-F3D3A04BE5E0}"/>
              </c:ext>
            </c:extLst>
          </c:dPt>
          <c:dLbls>
            <c:dLbl>
              <c:idx val="0"/>
              <c:layout>
                <c:manualLayout>
                  <c:x val="-6.7850509252944169E-2"/>
                  <c:y val="0.161724194162091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59AE6D-501F-4375-8D17-8DBA89CCFA7A}" type="PERCENTAGE">
                      <a:rPr lang="en-US" sz="1800" b="1" smtClean="0"/>
                      <a:pPr>
                        <a:defRPr sz="18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640150459817275E-2"/>
                      <c:h val="0.100100254268597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ED-4504-BEBA-F3D3A04BE5E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3BF315C-6CCE-412C-AF70-E0D473384FDF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4ED-4504-BEBA-F3D3A04BE5E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41DE1B9-AD04-4D38-8969-596F26BBC7A0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4ED-4504-BEBA-F3D3A04BE5E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74A3EB7-0F8B-4BB8-B850-8C33D9A5FA8D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4ED-4504-BEBA-F3D3A04BE5E0}"/>
                </c:ext>
              </c:extLst>
            </c:dLbl>
            <c:dLbl>
              <c:idx val="4"/>
              <c:layout>
                <c:manualLayout>
                  <c:x val="-4.8343507024962491E-2"/>
                  <c:y val="-0.16594861481038567"/>
                </c:manualLayout>
              </c:layout>
              <c:tx>
                <c:rich>
                  <a:bodyPr/>
                  <a:lstStyle/>
                  <a:p>
                    <a:fld id="{639BA901-F284-4D78-BF67-28E506FE8112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4ED-4504-BEBA-F3D3A04BE5E0}"/>
                </c:ext>
              </c:extLst>
            </c:dLbl>
            <c:dLbl>
              <c:idx val="5"/>
              <c:layout>
                <c:manualLayout>
                  <c:x val="7.0735518119401625E-2"/>
                  <c:y val="-5.3193636643655666E-2"/>
                </c:manualLayout>
              </c:layout>
              <c:tx>
                <c:rich>
                  <a:bodyPr/>
                  <a:lstStyle/>
                  <a:p>
                    <a:fld id="{0DBDD7AD-BD23-42E8-AE7A-A8D5F4F2CE38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4ED-4504-BEBA-F3D3A04BE5E0}"/>
                </c:ext>
              </c:extLst>
            </c:dLbl>
            <c:dLbl>
              <c:idx val="6"/>
              <c:layout>
                <c:manualLayout>
                  <c:x val="7.6887305051607333E-2"/>
                  <c:y val="-1.18383432081317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E3A5D9-0CCD-48F7-B68B-003BAE5A595E}" type="PERCENTAGE">
                      <a:rPr lang="en-US" sz="1800" b="1" smtClean="0"/>
                      <a:pPr>
                        <a:defRPr sz="18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4ED-4504-BEBA-F3D3A04BE5E0}"/>
                </c:ext>
              </c:extLst>
            </c:dLbl>
            <c:dLbl>
              <c:idx val="7"/>
              <c:layout>
                <c:manualLayout>
                  <c:x val="8.8237450552448513E-2"/>
                  <c:y val="0.14739305321519813"/>
                </c:manualLayout>
              </c:layout>
              <c:tx>
                <c:rich>
                  <a:bodyPr/>
                  <a:lstStyle/>
                  <a:p>
                    <a:fld id="{8B84B63E-C4B9-492F-B186-E99EAF13E07D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4ED-4504-BEBA-F3D3A04BE5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'[Data analysis.xlsx]Sheet2'!$A$2:$A$9</c:f>
              <c:strCache>
                <c:ptCount val="8"/>
                <c:pt idx="0">
                  <c:v>Asian </c:v>
                </c:pt>
                <c:pt idx="1">
                  <c:v>Filipino</c:v>
                </c:pt>
                <c:pt idx="2">
                  <c:v>Pacific Islander</c:v>
                </c:pt>
                <c:pt idx="3">
                  <c:v>Black Non-Hispanic</c:v>
                </c:pt>
                <c:pt idx="4">
                  <c:v>Hispanic</c:v>
                </c:pt>
                <c:pt idx="5">
                  <c:v>Multiraces</c:v>
                </c:pt>
                <c:pt idx="6">
                  <c:v>Unknown</c:v>
                </c:pt>
                <c:pt idx="7">
                  <c:v>White Non-Hispanic</c:v>
                </c:pt>
              </c:strCache>
            </c:strRef>
          </c:cat>
          <c:val>
            <c:numRef>
              <c:f>'[Data analysis.xlsx]Sheet2'!$B$2:$B$9</c:f>
              <c:numCache>
                <c:formatCode>General</c:formatCode>
                <c:ptCount val="8"/>
                <c:pt idx="0">
                  <c:v>1448</c:v>
                </c:pt>
                <c:pt idx="1">
                  <c:v>676</c:v>
                </c:pt>
                <c:pt idx="2">
                  <c:v>139</c:v>
                </c:pt>
                <c:pt idx="3">
                  <c:v>231</c:v>
                </c:pt>
                <c:pt idx="4" formatCode="#,##0">
                  <c:v>3684</c:v>
                </c:pt>
                <c:pt idx="5">
                  <c:v>628</c:v>
                </c:pt>
                <c:pt idx="6">
                  <c:v>423</c:v>
                </c:pt>
                <c:pt idx="7" formatCode="#,##0">
                  <c:v>2348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4ED-4504-BEBA-F3D3A04BE5E0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4ED-4504-BEBA-F3D3A04BE5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44ED-4504-BEBA-F3D3A04BE5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44ED-4504-BEBA-F3D3A04BE5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44ED-4504-BEBA-F3D3A04BE5E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44ED-4504-BEBA-F3D3A04BE5E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44ED-4504-BEBA-F3D3A04BE5E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44ED-4504-BEBA-F3D3A04BE5E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44ED-4504-BEBA-F3D3A04BE5E0}"/>
              </c:ext>
            </c:extLst>
          </c:dPt>
          <c:cat>
            <c:strRef>
              <c:f>'[Data analysis.xlsx]Sheet2'!$A$2:$A$9</c:f>
              <c:strCache>
                <c:ptCount val="8"/>
                <c:pt idx="0">
                  <c:v>Asian </c:v>
                </c:pt>
                <c:pt idx="1">
                  <c:v>Filipino</c:v>
                </c:pt>
                <c:pt idx="2">
                  <c:v>Pacific Islander</c:v>
                </c:pt>
                <c:pt idx="3">
                  <c:v>Black Non-Hispanic</c:v>
                </c:pt>
                <c:pt idx="4">
                  <c:v>Hispanic</c:v>
                </c:pt>
                <c:pt idx="5">
                  <c:v>Multiraces</c:v>
                </c:pt>
                <c:pt idx="6">
                  <c:v>Unknown</c:v>
                </c:pt>
                <c:pt idx="7">
                  <c:v>White Non-Hispanic</c:v>
                </c:pt>
              </c:strCache>
            </c:strRef>
          </c:cat>
          <c:val>
            <c:numRef>
              <c:f>'[Data analysis.xlsx]Sheet2'!$C$2:$C$9</c:f>
              <c:numCache>
                <c:formatCode>0.0%</c:formatCode>
                <c:ptCount val="8"/>
                <c:pt idx="0">
                  <c:v>0.151</c:v>
                </c:pt>
                <c:pt idx="1">
                  <c:v>7.0999999999999994E-2</c:v>
                </c:pt>
                <c:pt idx="2">
                  <c:v>1.4999999999999999E-2</c:v>
                </c:pt>
                <c:pt idx="3">
                  <c:v>2.4E-2</c:v>
                </c:pt>
                <c:pt idx="4">
                  <c:v>0.38400000000000001</c:v>
                </c:pt>
                <c:pt idx="5">
                  <c:v>6.6000000000000003E-2</c:v>
                </c:pt>
                <c:pt idx="6">
                  <c:v>4.4000000000000004E-2</c:v>
                </c:pt>
                <c:pt idx="7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44ED-4504-BEBA-F3D3A04BE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97811044048866"/>
          <c:y val="0.17731361684170241"/>
          <c:w val="0.2430366411326931"/>
          <c:h val="0.67428034992780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4" name="Google Shape;114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8bebf0535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8bebf05351_0_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18bebf05351_0_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nadacollege.edu/emp/Can-EMP-2022-Fina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document/d/1DJKRdW_PgFdXeIBffSejEq0dCNNA-9N3/edit?rtpof=tru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775141" y="4669707"/>
            <a:ext cx="112521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Position: Program Service Coordinator 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 rot="5400000">
            <a:off x="-3086129" y="3081031"/>
            <a:ext cx="6863099" cy="690843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5400000">
            <a:off x="-2254053" y="3908923"/>
            <a:ext cx="5786981" cy="102734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-5400000" flipH="1">
            <a:off x="-548626" y="539379"/>
            <a:ext cx="1788160" cy="690775"/>
          </a:xfrm>
          <a:custGeom>
            <a:avLst/>
            <a:gdLst/>
            <a:ahLst/>
            <a:cxnLst/>
            <a:rect l="l" t="t" r="r" b="b"/>
            <a:pathLst>
              <a:path w="1995342" h="640502" extrusionOk="0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6989" y="340584"/>
            <a:ext cx="4428504" cy="198896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775140" y="5665739"/>
            <a:ext cx="112521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38562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Requested by: Mary Ho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775140" y="2837907"/>
            <a:ext cx="112521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New Position Proposal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/>
        </p:nvSpPr>
        <p:spPr>
          <a:xfrm>
            <a:off x="1612471" y="1374880"/>
            <a:ext cx="92826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Program Service Coordinator: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Colts-U Transfer Station/ARC (Access, Relevance &amp; Community) Project 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 rot="5400000">
            <a:off x="-3086129" y="3081031"/>
            <a:ext cx="6863099" cy="690843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 rot="5400000">
            <a:off x="-2254053" y="3908923"/>
            <a:ext cx="5786981" cy="102734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 rot="-5400000" flipH="1">
            <a:off x="-548626" y="539379"/>
            <a:ext cx="1788160" cy="690775"/>
          </a:xfrm>
          <a:custGeom>
            <a:avLst/>
            <a:gdLst/>
            <a:ahLst/>
            <a:cxnLst/>
            <a:rect l="l" t="t" r="r" b="b"/>
            <a:pathLst>
              <a:path w="1995342" h="640502" extrusionOk="0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803539" y="530823"/>
            <a:ext cx="112521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Position Request</a:t>
            </a:r>
            <a:endParaRPr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2471" y="4044155"/>
            <a:ext cx="2813131" cy="100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8035" y="4160133"/>
            <a:ext cx="2811913" cy="76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658821" y="5228502"/>
            <a:ext cx="33312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1: 80%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 2-5: 60%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6918347" y="5116561"/>
            <a:ext cx="33312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1: 20%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 2-5: 40%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1629601" y="3202113"/>
            <a:ext cx="893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$75,636.00 (+52.82% Fringe &amp; adjust for 3% COLA each year)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/>
        </p:nvSpPr>
        <p:spPr>
          <a:xfrm>
            <a:off x="1675562" y="2491274"/>
            <a:ext cx="928272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7" name="Google Shape;117;p3"/>
          <p:cNvSpPr/>
          <p:nvPr/>
        </p:nvSpPr>
        <p:spPr>
          <a:xfrm rot="5400000">
            <a:off x="-3086129" y="3081031"/>
            <a:ext cx="6863099" cy="690843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 rot="5400000">
            <a:off x="-2254053" y="3908923"/>
            <a:ext cx="5786981" cy="102734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 rot="-5400000" flipH="1">
            <a:off x="-548626" y="539379"/>
            <a:ext cx="1788160" cy="690775"/>
          </a:xfrm>
          <a:custGeom>
            <a:avLst/>
            <a:gdLst/>
            <a:ahLst/>
            <a:cxnLst/>
            <a:rect l="l" t="t" r="r" b="b"/>
            <a:pathLst>
              <a:path w="1995342" h="640502" extrusionOk="0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639437" y="176880"/>
            <a:ext cx="112521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Position Responsibilities</a:t>
            </a:r>
            <a:endParaRPr/>
          </a:p>
        </p:txBody>
      </p:sp>
      <p:graphicFrame>
        <p:nvGraphicFramePr>
          <p:cNvPr id="121" name="Google Shape;121;p3"/>
          <p:cNvGraphicFramePr/>
          <p:nvPr/>
        </p:nvGraphicFramePr>
        <p:xfrm>
          <a:off x="1758859" y="106679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{5C1B6020-D9AD-4D45-8D74-61B4C853247E}</a:tableStyleId>
              </a:tblPr>
              <a:tblGrid>
                <a:gridCol w="4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8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Garamond"/>
                        <a:buNone/>
                      </a:pPr>
                      <a:r>
                        <a:rPr lang="en-US" sz="32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Colts-U Transfer Station</a:t>
                      </a:r>
                      <a:endParaRPr sz="3200" b="1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Garamond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“One stop station for university information &amp; transfer resources)</a:t>
                      </a:r>
                      <a:endParaRPr sz="2500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ARC Project (Titl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 3 - </a:t>
                      </a: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Asian American and Native American Pacific Islander Serving Institution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grant project)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4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Coordinate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 for </a:t>
                      </a:r>
                      <a:r>
                        <a:rPr lang="en-US" sz="1800"/>
                        <a:t>the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Colts-U Transfer Station.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Direct &amp; coordinate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Colts-U Transfer Ambassadors</a:t>
                      </a:r>
                      <a:r>
                        <a:rPr lang="en-US" sz="1800"/>
                        <a:t>.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 planning and implementation of  marketing, outreach efforts and programs with partner universities (i.e. NDNU, SFSU etc.)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Coordinate support for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 activities, </a:t>
                      </a:r>
                      <a:r>
                        <a:rPr lang="en-US" sz="1800"/>
                        <a:t>special events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University rep visits and </a:t>
                      </a:r>
                      <a:r>
                        <a:rPr lang="en-US" sz="1800"/>
                        <a:t>other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events 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and implement culturally responsive activities and intervention to support </a:t>
                      </a:r>
                      <a:r>
                        <a:rPr lang="en-US" sz="1800"/>
                        <a:t>the academic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800"/>
                        <a:t>emotional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</a:t>
                      </a:r>
                      <a:r>
                        <a:rPr lang="en-US" sz="1800"/>
                        <a:t>social needs of AAPI students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(first</a:t>
                      </a:r>
                      <a:r>
                        <a:rPr lang="en-US" sz="1800"/>
                        <a:t>-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to completion).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Direct &amp; coordinate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 peer mentors 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and implement transfer related workshops and activities to support students in their educational plan to transfer.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and implement culturally responsive events (i.e. speakers, discussions, panels etc.) to help build institutional capacity.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 rot="5400000">
            <a:off x="-3086129" y="3081031"/>
            <a:ext cx="6863099" cy="690843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 rot="5400000">
            <a:off x="-2254053" y="3908923"/>
            <a:ext cx="5786981" cy="102734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 rot="-5400000" flipH="1">
            <a:off x="-548626" y="539379"/>
            <a:ext cx="1788160" cy="690775"/>
          </a:xfrm>
          <a:custGeom>
            <a:avLst/>
            <a:gdLst/>
            <a:ahLst/>
            <a:cxnLst/>
            <a:rect l="l" t="t" r="r" b="b"/>
            <a:pathLst>
              <a:path w="1995342" h="640502" extrusionOk="0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842754" y="482024"/>
            <a:ext cx="110167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Cañada</a:t>
            </a:r>
            <a:r>
              <a:rPr lang="en-US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32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College Plans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014032" y="1511968"/>
            <a:ext cx="109734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EMP College Goal #3: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35%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number of Cañada College transfer-seeking students to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achieve transfer readiness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number of students who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to a 4-year University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2022-2027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to reduce the transfer equity gap for low-income, first generation, and Black, Indigenous, and People of Color (BIPOC) students.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College Transfer Plan (2021-2024)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centers our AANAPISI, HSI status, BIPOC students and embeds antiracism and equity in the strategies.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 rot="5400000">
            <a:off x="-3086129" y="3081031"/>
            <a:ext cx="6863099" cy="690843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 rot="5400000">
            <a:off x="-2254053" y="3908923"/>
            <a:ext cx="5786981" cy="102734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 rot="-5400000" flipH="1">
            <a:off x="-548626" y="539379"/>
            <a:ext cx="1788160" cy="690775"/>
          </a:xfrm>
          <a:custGeom>
            <a:avLst/>
            <a:gdLst/>
            <a:ahLst/>
            <a:cxnLst/>
            <a:rect l="l" t="t" r="r" b="b"/>
            <a:pathLst>
              <a:path w="1995342" h="640502" extrusionOk="0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0" name="Google Shape;140;p5"/>
          <p:cNvGraphicFramePr/>
          <p:nvPr/>
        </p:nvGraphicFramePr>
        <p:xfrm>
          <a:off x="7937840" y="893671"/>
          <a:ext cx="3714850" cy="5601570"/>
        </p:xfrm>
        <a:graphic>
          <a:graphicData uri="http://schemas.openxmlformats.org/drawingml/2006/table">
            <a:tbl>
              <a:tblPr>
                <a:noFill/>
                <a:tableStyleId>{300A3603-5DFF-407F-B07C-72163A0D7BC6}</a:tableStyleId>
              </a:tblPr>
              <a:tblGrid>
                <a:gridCol w="94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Year 1 (2022-</a:t>
                      </a:r>
                      <a:endParaRPr sz="1800" b="0" i="1" u="none" strike="noStrike">
                        <a:solidFill>
                          <a:srgbClr val="8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23)</a:t>
                      </a:r>
                      <a:endParaRPr sz="2900"/>
                    </a:p>
                  </a:txBody>
                  <a:tcPr marL="100475" marR="100475" marT="100475" marB="100475">
                    <a:lnL w="126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 by 4 percentage points from 14% in 2020-21 (the 2017-18 cohort) to 17% in 2022-23 (the 2019-20 cohort).</a:t>
                      </a:r>
                      <a:endParaRPr sz="2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 </a:t>
                      </a:r>
                      <a:endParaRPr/>
                    </a:p>
                  </a:txBody>
                  <a:tcPr marL="100475" marR="100475" marT="100475" marB="100475">
                    <a:lnL w="190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Year 2 (2023-</a:t>
                      </a:r>
                      <a:endParaRPr sz="1800" b="0" i="1" u="none" strike="noStrike">
                        <a:solidFill>
                          <a:srgbClr val="8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24)</a:t>
                      </a:r>
                      <a:endParaRPr sz="2900"/>
                    </a:p>
                  </a:txBody>
                  <a:tcPr marL="100475" marR="100475" marT="100475" marB="100475">
                    <a:lnL w="126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 by 4 percentage points from 17% in 2022-23 (the 2019-20 cohort) to 21% in 2023-24 (the 2020-21 cohort).</a:t>
                      </a:r>
                      <a:endParaRPr sz="2900"/>
                    </a:p>
                  </a:txBody>
                  <a:tcPr marL="100475" marR="100475" marT="100475" marB="100475">
                    <a:lnL w="126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5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Year 3 (2024-</a:t>
                      </a:r>
                      <a:endParaRPr sz="1800" b="0" i="1" u="none" strike="noStrike">
                        <a:solidFill>
                          <a:srgbClr val="8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25)</a:t>
                      </a:r>
                      <a:endParaRPr sz="2900"/>
                    </a:p>
                  </a:txBody>
                  <a:tcPr marL="100475" marR="100475" marT="100475" marB="100475">
                    <a:lnL w="126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 by 4 percentage points from 21% in 2023-24 (the 2020-21 cohort) to 25% in 2024-25 (the 2021-22 cohort).</a:t>
                      </a:r>
                      <a:endParaRPr sz="2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 </a:t>
                      </a:r>
                      <a:endParaRPr/>
                    </a:p>
                  </a:txBody>
                  <a:tcPr marL="100475" marR="100475" marT="100475" marB="100475">
                    <a:lnL w="126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1" name="Google Shape;141;p5"/>
          <p:cNvSpPr/>
          <p:nvPr/>
        </p:nvSpPr>
        <p:spPr>
          <a:xfrm>
            <a:off x="908457" y="109980"/>
            <a:ext cx="93330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Equity and Achievement Program Plan (2022-2025)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867" y="571658"/>
            <a:ext cx="6422925" cy="5981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/>
          <p:nvPr/>
        </p:nvSpPr>
        <p:spPr>
          <a:xfrm rot="5400000">
            <a:off x="-3086129" y="3081031"/>
            <a:ext cx="6863099" cy="690843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 rot="5400000">
            <a:off x="-2254053" y="3908923"/>
            <a:ext cx="5786981" cy="102734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 rot="-5400000" flipH="1">
            <a:off x="-548626" y="539379"/>
            <a:ext cx="1788160" cy="690775"/>
          </a:xfrm>
          <a:custGeom>
            <a:avLst/>
            <a:gdLst/>
            <a:ahLst/>
            <a:cxnLst/>
            <a:rect l="l" t="t" r="r" b="b"/>
            <a:pathLst>
              <a:path w="1995342" h="640502" extrusionOk="0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1" name="Google Shape;151;p6"/>
          <p:cNvGraphicFramePr/>
          <p:nvPr>
            <p:extLst>
              <p:ext uri="{D42A27DB-BD31-4B8C-83A1-F6EECF244321}">
                <p14:modId xmlns:p14="http://schemas.microsoft.com/office/powerpoint/2010/main" val="2130781926"/>
              </p:ext>
            </p:extLst>
          </p:nvPr>
        </p:nvGraphicFramePr>
        <p:xfrm>
          <a:off x="1697400" y="1548391"/>
          <a:ext cx="8797200" cy="551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2" name="Google Shape;152;p6"/>
          <p:cNvSpPr txBox="1"/>
          <p:nvPr/>
        </p:nvSpPr>
        <p:spPr>
          <a:xfrm>
            <a:off x="688874" y="284601"/>
            <a:ext cx="11378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Cañada College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Asian American and Native American Pacific Islander Serving Institution (AANAPISI)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23% identify as Asian, Filipino or Pacific Islander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10211008" y="6258560"/>
            <a:ext cx="2580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latin typeface="Calibri"/>
                <a:ea typeface="Calibri"/>
                <a:cs typeface="Calibri"/>
                <a:sym typeface="Calibri"/>
              </a:rPr>
              <a:t>PRIE Data  Dashboard</a:t>
            </a:r>
            <a:endParaRPr sz="15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 rot="5400000">
            <a:off x="-3086129" y="3081031"/>
            <a:ext cx="6863099" cy="690843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 rot="5400000">
            <a:off x="-2254053" y="3908923"/>
            <a:ext cx="5786981" cy="102734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 rot="-5400000" flipH="1">
            <a:off x="-548626" y="539379"/>
            <a:ext cx="1788160" cy="690775"/>
          </a:xfrm>
          <a:custGeom>
            <a:avLst/>
            <a:gdLst/>
            <a:ahLst/>
            <a:cxnLst/>
            <a:rect l="l" t="t" r="r" b="b"/>
            <a:pathLst>
              <a:path w="1995342" h="640502" extrusionOk="0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842754" y="163025"/>
            <a:ext cx="1101673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Career Ladders Focus Group (2020): Findings and Student Voice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842754" y="1389534"/>
            <a:ext cx="10580683" cy="513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expectation that the Asian Americans and Pacific islanders have to live up to the model minority myth [has led to] instances of stereotyping or micro aggression behaviors.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also noted that they felt the image of the model minority led to hurtful microaggressions and unattainable expectations in their classes.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“Asian Americans are so diverse and [we] get clump[ed] under one group, right, and then we have Pacific Islanders.” They expressed a desire for a place to celebrate, discuss, and recognize the rich diversity of the cultures within the AANAPI community”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also reported a need to better understand all Asian American cultures.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 rot="5400000">
            <a:off x="-3086129" y="3081031"/>
            <a:ext cx="6863099" cy="690843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 rot="5400000">
            <a:off x="-2254053" y="3908923"/>
            <a:ext cx="5786981" cy="102734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 rot="-5400000" flipH="1">
            <a:off x="-548626" y="539379"/>
            <a:ext cx="1788160" cy="690775"/>
          </a:xfrm>
          <a:custGeom>
            <a:avLst/>
            <a:gdLst/>
            <a:ahLst/>
            <a:cxnLst/>
            <a:rect l="l" t="t" r="r" b="b"/>
            <a:pathLst>
              <a:path w="1995342" h="640502" extrusionOk="0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842754" y="221049"/>
            <a:ext cx="1101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Addressing antiracism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1045470" y="934193"/>
            <a:ext cx="10973400" cy="295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2017 (perhaps prior): Cañada College has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AANAPISI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designation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interventions, programs or services specifically for AAPI students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Áse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Recommendations # 2: Prioritize affinity spaces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research: lack of targeted support for AAPI students have led to isolation, mental health issues and belongingness thus impacting educational outcomes for AAPI (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Museus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2014).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Disaggregate! Disaggregate! Asians are diverse.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842754" y="3729066"/>
            <a:ext cx="110167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Addressing equity</a:t>
            </a:r>
            <a:endParaRPr/>
          </a:p>
        </p:txBody>
      </p:sp>
      <p:sp>
        <p:nvSpPr>
          <p:cNvPr id="183" name="Google Shape;183;p8"/>
          <p:cNvSpPr/>
          <p:nvPr/>
        </p:nvSpPr>
        <p:spPr>
          <a:xfrm>
            <a:off x="1052945" y="4436984"/>
            <a:ext cx="1095845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Filipino: DI in persistence first primary term to subsequent primary term: 29% compared to 58% for all students (2020)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Asian, Filipino and Pacific Islander: Successful Enrollment in the first-year: 14%, 19% and 8% compared to 33% for all students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on Asian students do not tell the full story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8bebf05351_0_8"/>
          <p:cNvSpPr/>
          <p:nvPr/>
        </p:nvSpPr>
        <p:spPr>
          <a:xfrm rot="5400000">
            <a:off x="-3086158" y="3081003"/>
            <a:ext cx="6863100" cy="69090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18bebf05351_0_8"/>
          <p:cNvSpPr/>
          <p:nvPr/>
        </p:nvSpPr>
        <p:spPr>
          <a:xfrm rot="5400000">
            <a:off x="-2253995" y="3909000"/>
            <a:ext cx="5787000" cy="1026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8bebf05351_0_8"/>
          <p:cNvSpPr/>
          <p:nvPr/>
        </p:nvSpPr>
        <p:spPr>
          <a:xfrm rot="-5400000" flipH="1">
            <a:off x="-547779" y="538532"/>
            <a:ext cx="1785831" cy="690141"/>
          </a:xfrm>
          <a:custGeom>
            <a:avLst/>
            <a:gdLst/>
            <a:ahLst/>
            <a:cxnLst/>
            <a:rect l="l" t="t" r="r" b="b"/>
            <a:pathLst>
              <a:path w="1995342" h="640502" extrusionOk="0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18bebf05351_0_8"/>
          <p:cNvSpPr txBox="1"/>
          <p:nvPr/>
        </p:nvSpPr>
        <p:spPr>
          <a:xfrm>
            <a:off x="4708498" y="2522250"/>
            <a:ext cx="41556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Question?</a:t>
            </a:r>
            <a:endParaRPr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BFB088C890E4DB3B0274A90C1B61A" ma:contentTypeVersion="14" ma:contentTypeDescription="Create a new document." ma:contentTypeScope="" ma:versionID="3f5b3a9910830d5a78c4824da2ccb6af">
  <xsd:schema xmlns:xsd="http://www.w3.org/2001/XMLSchema" xmlns:xs="http://www.w3.org/2001/XMLSchema" xmlns:p="http://schemas.microsoft.com/office/2006/metadata/properties" xmlns:ns3="925fe3c5-95a6-48cf-80cc-76ed25c293cf" xmlns:ns4="7031d3e8-da39-4cf1-b090-5f397a33e37f" targetNamespace="http://schemas.microsoft.com/office/2006/metadata/properties" ma:root="true" ma:fieldsID="9c1a78dcb3a4729a40cff064180f3f4a" ns3:_="" ns4:_="">
    <xsd:import namespace="925fe3c5-95a6-48cf-80cc-76ed25c293cf"/>
    <xsd:import namespace="7031d3e8-da39-4cf1-b090-5f397a33e3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fe3c5-95a6-48cf-80cc-76ed25c293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1d3e8-da39-4cf1-b090-5f397a33e3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2A7B4B-8343-4566-8D83-9FE4EFB01C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8CF7A1-2280-4FC8-AFE9-1426F35117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5fe3c5-95a6-48cf-80cc-76ed25c293cf"/>
    <ds:schemaRef ds:uri="7031d3e8-da39-4cf1-b090-5f397a33e3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6D29E8-FE89-4333-9A1B-490C9595CF35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925fe3c5-95a6-48cf-80cc-76ed25c293cf"/>
    <ds:schemaRef ds:uri="http://schemas.microsoft.com/office/infopath/2007/PartnerControls"/>
    <ds:schemaRef ds:uri="7031d3e8-da39-4cf1-b090-5f397a33e37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733</Words>
  <Application>Microsoft Office PowerPoint</Application>
  <PresentationFormat>Widescreen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Garamond</vt:lpstr>
      <vt:lpstr>Arial</vt:lpstr>
      <vt:lpstr>Calibri</vt:lpstr>
      <vt:lpstr>Libre Franklin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Ho, Mary</cp:lastModifiedBy>
  <cp:revision>5</cp:revision>
  <dcterms:created xsi:type="dcterms:W3CDTF">2015-08-26T22:52:00Z</dcterms:created>
  <dcterms:modified xsi:type="dcterms:W3CDTF">2022-11-16T00:49:31Z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0x010100203BFB088C890E4DB3B0274A90C1B61A</vt:lpwstr>
  </property>
</Properties>
</file>