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59" r:id="rId7"/>
    <p:sldId id="269" r:id="rId8"/>
    <p:sldId id="260" r:id="rId9"/>
    <p:sldId id="261" r:id="rId10"/>
    <p:sldId id="264" r:id="rId11"/>
    <p:sldId id="267" r:id="rId12"/>
    <p:sldId id="27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70840"/>
  </p:normalViewPr>
  <p:slideViewPr>
    <p:cSldViewPr snapToGrid="0" snapToObjects="1">
      <p:cViewPr varScale="1">
        <p:scale>
          <a:sx n="58" d="100"/>
          <a:sy n="58" d="100"/>
        </p:scale>
        <p:origin x="1618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What are your biggest take </a:t>
            </a:r>
            <a:r>
              <a:rPr lang="en-US" sz="1600" b="1" baseline="0" dirty="0" err="1"/>
              <a:t>aways</a:t>
            </a:r>
            <a:r>
              <a:rPr lang="en-US" sz="1600" b="1" baseline="0" dirty="0"/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'Summary 2'!$F$98</c:f>
              <c:strCache>
                <c:ptCount val="1"/>
                <c:pt idx="0">
                  <c:v>Number of 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2'!$E$99:$E$103</c:f>
              <c:strCache>
                <c:ptCount val="5"/>
                <c:pt idx="0">
                  <c:v>Comments about presenter and presentation</c:v>
                </c:pt>
                <c:pt idx="1">
                  <c:v>Got motivation and advice to to be successful in college</c:v>
                </c:pt>
                <c:pt idx="2">
                  <c:v>Got motivation and advice to persue further education and career</c:v>
                </c:pt>
                <c:pt idx="3">
                  <c:v>Learned new topic content</c:v>
                </c:pt>
                <c:pt idx="4">
                  <c:v>Learned life lessons</c:v>
                </c:pt>
              </c:strCache>
            </c:strRef>
          </c:cat>
          <c:val>
            <c:numRef>
              <c:f>'Summary 2'!$F$99:$F$103</c:f>
              <c:numCache>
                <c:formatCode>General</c:formatCode>
                <c:ptCount val="5"/>
                <c:pt idx="0">
                  <c:v>21</c:v>
                </c:pt>
                <c:pt idx="1">
                  <c:v>33</c:v>
                </c:pt>
                <c:pt idx="2">
                  <c:v>38</c:v>
                </c:pt>
                <c:pt idx="3">
                  <c:v>42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0-44BE-A5A1-C78291C19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0362639"/>
        <c:axId val="660363471"/>
      </c:barChart>
      <c:catAx>
        <c:axId val="660362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63471"/>
        <c:crosses val="autoZero"/>
        <c:auto val="1"/>
        <c:lblAlgn val="ctr"/>
        <c:lblOffset val="100"/>
        <c:noMultiLvlLbl val="0"/>
      </c:catAx>
      <c:valAx>
        <c:axId val="66036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62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3F07D-86D1-964E-95E1-464B248C16A9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4C9BE6-671C-874F-A9A2-41BF8A2FEB18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Year</a:t>
          </a:r>
        </a:p>
      </dgm:t>
    </dgm:pt>
    <dgm:pt modelId="{905D5554-2B9C-264D-88CD-58CF02BB9479}" type="parTrans" cxnId="{47F862BD-EE4C-654C-9FE5-85C29743042E}">
      <dgm:prSet/>
      <dgm:spPr/>
      <dgm:t>
        <a:bodyPr/>
        <a:lstStyle/>
        <a:p>
          <a:endParaRPr lang="en-US"/>
        </a:p>
      </dgm:t>
    </dgm:pt>
    <dgm:pt modelId="{46A48A00-A417-4E4F-B073-98755C6A0B90}" type="sibTrans" cxnId="{47F862BD-EE4C-654C-9FE5-85C29743042E}">
      <dgm:prSet/>
      <dgm:spPr/>
      <dgm:t>
        <a:bodyPr/>
        <a:lstStyle/>
        <a:p>
          <a:endParaRPr lang="en-US"/>
        </a:p>
      </dgm:t>
    </dgm:pt>
    <dgm:pt modelId="{98F1633F-5B28-4440-A5C4-B25FCB776D8F}">
      <dgm:prSet phldrT="[Text]"/>
      <dgm:spPr/>
      <dgm:t>
        <a:bodyPr/>
        <a:lstStyle/>
        <a:p>
          <a:r>
            <a:rPr lang="en-US" dirty="0"/>
            <a:t>Final Year</a:t>
          </a:r>
        </a:p>
      </dgm:t>
    </dgm:pt>
    <dgm:pt modelId="{80EFA6C4-D690-6A44-9C34-99A562B58957}" type="parTrans" cxnId="{5FE16B9E-F035-A847-8569-4C6BBED1AD78}">
      <dgm:prSet/>
      <dgm:spPr/>
      <dgm:t>
        <a:bodyPr/>
        <a:lstStyle/>
        <a:p>
          <a:endParaRPr lang="en-US"/>
        </a:p>
      </dgm:t>
    </dgm:pt>
    <dgm:pt modelId="{B8617943-7C84-8B45-9D07-EC32C57437A2}" type="sibTrans" cxnId="{5FE16B9E-F035-A847-8569-4C6BBED1AD78}">
      <dgm:prSet/>
      <dgm:spPr/>
      <dgm:t>
        <a:bodyPr/>
        <a:lstStyle/>
        <a:p>
          <a:endParaRPr lang="en-US"/>
        </a:p>
      </dgm:t>
    </dgm:pt>
    <dgm:pt modelId="{A33DBB85-3ED4-EB4E-A969-178E99953553}">
      <dgm:prSet phldrT="[Text]"/>
      <dgm:spPr/>
      <dgm:t>
        <a:bodyPr/>
        <a:lstStyle/>
        <a:p>
          <a:r>
            <a:rPr lang="en-US" dirty="0"/>
            <a:t>Grad!</a:t>
          </a:r>
        </a:p>
      </dgm:t>
    </dgm:pt>
    <dgm:pt modelId="{762A456A-0495-B049-A203-FB1848000D62}" type="parTrans" cxnId="{3D52AD91-EFC7-B841-9C4B-DF6FCE6C8D56}">
      <dgm:prSet/>
      <dgm:spPr/>
      <dgm:t>
        <a:bodyPr/>
        <a:lstStyle/>
        <a:p>
          <a:endParaRPr lang="en-US"/>
        </a:p>
      </dgm:t>
    </dgm:pt>
    <dgm:pt modelId="{C30B4C5C-12E2-2C4F-972D-AFA500790F4B}" type="sibTrans" cxnId="{3D52AD91-EFC7-B841-9C4B-DF6FCE6C8D56}">
      <dgm:prSet/>
      <dgm:spPr/>
      <dgm:t>
        <a:bodyPr/>
        <a:lstStyle/>
        <a:p>
          <a:endParaRPr lang="en-US"/>
        </a:p>
      </dgm:t>
    </dgm:pt>
    <dgm:pt modelId="{F5E7324E-F07E-9A41-B102-892095F6999E}">
      <dgm:prSet phldrT="[Text]" custT="1"/>
      <dgm:spPr/>
      <dgm:t>
        <a:bodyPr/>
        <a:lstStyle/>
        <a:p>
          <a:r>
            <a:rPr lang="en-US" sz="2800" dirty="0"/>
            <a:t>New Student</a:t>
          </a:r>
        </a:p>
      </dgm:t>
    </dgm:pt>
    <dgm:pt modelId="{C4DCFB2E-1271-1E44-8BC5-E0FB3483B86C}" type="parTrans" cxnId="{DC017D6F-8FD3-6948-A625-E7205347FFC2}">
      <dgm:prSet/>
      <dgm:spPr/>
      <dgm:t>
        <a:bodyPr/>
        <a:lstStyle/>
        <a:p>
          <a:endParaRPr lang="en-US"/>
        </a:p>
      </dgm:t>
    </dgm:pt>
    <dgm:pt modelId="{6F0221A4-4FAE-F64E-BBED-01F4AD7870A9}" type="sibTrans" cxnId="{DC017D6F-8FD3-6948-A625-E7205347FFC2}">
      <dgm:prSet/>
      <dgm:spPr/>
      <dgm:t>
        <a:bodyPr/>
        <a:lstStyle/>
        <a:p>
          <a:endParaRPr lang="en-US"/>
        </a:p>
      </dgm:t>
    </dgm:pt>
    <dgm:pt modelId="{3273F57F-CB31-FE4E-B00C-4A86DD206D6D}">
      <dgm:prSet phldrT="[Text]"/>
      <dgm:spPr/>
      <dgm:t>
        <a:bodyPr/>
        <a:lstStyle/>
        <a:p>
          <a:r>
            <a:rPr lang="en-US" dirty="0"/>
            <a:t>First Year</a:t>
          </a:r>
        </a:p>
      </dgm:t>
    </dgm:pt>
    <dgm:pt modelId="{A74AB9F2-BDBC-AD4F-9A5D-14F1D9CA48B7}" type="parTrans" cxnId="{F1665DF8-37B6-D242-8D4D-E8A4064FED89}">
      <dgm:prSet/>
      <dgm:spPr/>
      <dgm:t>
        <a:bodyPr/>
        <a:lstStyle/>
        <a:p>
          <a:endParaRPr lang="en-US"/>
        </a:p>
      </dgm:t>
    </dgm:pt>
    <dgm:pt modelId="{9AFA9A77-DB27-EE42-B7B2-94C57177E18B}" type="sibTrans" cxnId="{F1665DF8-37B6-D242-8D4D-E8A4064FED89}">
      <dgm:prSet/>
      <dgm:spPr/>
      <dgm:t>
        <a:bodyPr/>
        <a:lstStyle/>
        <a:p>
          <a:endParaRPr lang="en-US"/>
        </a:p>
      </dgm:t>
    </dgm:pt>
    <dgm:pt modelId="{F0C13E9C-DB66-0B4B-9BDC-D2CD2AD61D42}" type="pres">
      <dgm:prSet presAssocID="{4103F07D-86D1-964E-95E1-464B248C16A9}" presName="cycle" presStyleCnt="0">
        <dgm:presLayoutVars>
          <dgm:dir/>
          <dgm:resizeHandles val="exact"/>
        </dgm:presLayoutVars>
      </dgm:prSet>
      <dgm:spPr/>
    </dgm:pt>
    <dgm:pt modelId="{CB2E6488-829B-874C-A852-AE47A1D0C7E0}" type="pres">
      <dgm:prSet presAssocID="{064C9BE6-671C-874F-A9A2-41BF8A2FEB18}" presName="node" presStyleLbl="node1" presStyleIdx="0" presStyleCnt="5" custRadScaleRad="78271" custRadScaleInc="61962">
        <dgm:presLayoutVars>
          <dgm:bulletEnabled val="1"/>
        </dgm:presLayoutVars>
      </dgm:prSet>
      <dgm:spPr/>
    </dgm:pt>
    <dgm:pt modelId="{1E038B9D-AFCD-5947-8B51-9CA42B217B17}" type="pres">
      <dgm:prSet presAssocID="{46A48A00-A417-4E4F-B073-98755C6A0B90}" presName="sibTrans" presStyleLbl="sibTrans2D1" presStyleIdx="0" presStyleCnt="5" custScaleX="168463"/>
      <dgm:spPr/>
    </dgm:pt>
    <dgm:pt modelId="{2C6BD01E-E277-AB4C-B461-B43B861A6C29}" type="pres">
      <dgm:prSet presAssocID="{46A48A00-A417-4E4F-B073-98755C6A0B90}" presName="connectorText" presStyleLbl="sibTrans2D1" presStyleIdx="0" presStyleCnt="5"/>
      <dgm:spPr/>
    </dgm:pt>
    <dgm:pt modelId="{BF5CF430-D2B1-604F-9246-C9A5020D00BF}" type="pres">
      <dgm:prSet presAssocID="{98F1633F-5B28-4440-A5C4-B25FCB776D8F}" presName="node" presStyleLbl="node1" presStyleIdx="1" presStyleCnt="5" custRadScaleRad="107516" custRadScaleInc="108911">
        <dgm:presLayoutVars>
          <dgm:bulletEnabled val="1"/>
        </dgm:presLayoutVars>
      </dgm:prSet>
      <dgm:spPr/>
    </dgm:pt>
    <dgm:pt modelId="{0A9604DE-92C9-3745-A0A1-8B86F10B654F}" type="pres">
      <dgm:prSet presAssocID="{B8617943-7C84-8B45-9D07-EC32C57437A2}" presName="sibTrans" presStyleLbl="sibTrans2D1" presStyleIdx="1" presStyleCnt="5" custLinFactNeighborX="15056" custLinFactNeighborY="62613"/>
      <dgm:spPr/>
    </dgm:pt>
    <dgm:pt modelId="{2C9899BA-1B3E-6C4C-9200-62204D8F4720}" type="pres">
      <dgm:prSet presAssocID="{B8617943-7C84-8B45-9D07-EC32C57437A2}" presName="connectorText" presStyleLbl="sibTrans2D1" presStyleIdx="1" presStyleCnt="5"/>
      <dgm:spPr/>
    </dgm:pt>
    <dgm:pt modelId="{5D04DD8E-8100-9B48-A5E7-669B1C6E1A83}" type="pres">
      <dgm:prSet presAssocID="{A33DBB85-3ED4-EB4E-A969-178E99953553}" presName="node" presStyleLbl="node1" presStyleIdx="2" presStyleCnt="5" custRadScaleRad="275203" custRadScaleInc="-169097">
        <dgm:presLayoutVars>
          <dgm:bulletEnabled val="1"/>
        </dgm:presLayoutVars>
      </dgm:prSet>
      <dgm:spPr/>
    </dgm:pt>
    <dgm:pt modelId="{8CA4A88F-F07E-7747-AD8A-236E210D2DBD}" type="pres">
      <dgm:prSet presAssocID="{C30B4C5C-12E2-2C4F-972D-AFA500790F4B}" presName="sibTrans" presStyleLbl="sibTrans2D1" presStyleIdx="2" presStyleCnt="5" custFlipVert="1" custFlipHor="1" custScaleX="1638" custScaleY="27327" custLinFactY="173877" custLinFactNeighborX="3562" custLinFactNeighborY="200000"/>
      <dgm:spPr/>
    </dgm:pt>
    <dgm:pt modelId="{21D413DA-48B8-2B47-960B-17A4690653C3}" type="pres">
      <dgm:prSet presAssocID="{C30B4C5C-12E2-2C4F-972D-AFA500790F4B}" presName="connectorText" presStyleLbl="sibTrans2D1" presStyleIdx="2" presStyleCnt="5"/>
      <dgm:spPr/>
    </dgm:pt>
    <dgm:pt modelId="{871E4B1C-D8A3-4947-A0D4-14105312CFA2}" type="pres">
      <dgm:prSet presAssocID="{F5E7324E-F07E-9A41-B102-892095F6999E}" presName="node" presStyleLbl="node1" presStyleIdx="3" presStyleCnt="5" custScaleX="124328" custRadScaleRad="204100" custRadScaleInc="94080">
        <dgm:presLayoutVars>
          <dgm:bulletEnabled val="1"/>
        </dgm:presLayoutVars>
      </dgm:prSet>
      <dgm:spPr/>
    </dgm:pt>
    <dgm:pt modelId="{2351AF41-EED0-1941-9848-B17C8F81D16F}" type="pres">
      <dgm:prSet presAssocID="{6F0221A4-4FAE-F64E-BBED-01F4AD7870A9}" presName="sibTrans" presStyleLbl="sibTrans2D1" presStyleIdx="3" presStyleCnt="5" custScaleX="156180"/>
      <dgm:spPr/>
    </dgm:pt>
    <dgm:pt modelId="{5024EC08-1C82-9E42-A83A-F47409755E5A}" type="pres">
      <dgm:prSet presAssocID="{6F0221A4-4FAE-F64E-BBED-01F4AD7870A9}" presName="connectorText" presStyleLbl="sibTrans2D1" presStyleIdx="3" presStyleCnt="5"/>
      <dgm:spPr/>
    </dgm:pt>
    <dgm:pt modelId="{E57B0E82-7091-AF4F-BD57-69A758095731}" type="pres">
      <dgm:prSet presAssocID="{3273F57F-CB31-FE4E-B00C-4A86DD206D6D}" presName="node" presStyleLbl="node1" presStyleIdx="4" presStyleCnt="5" custRadScaleRad="170169" custRadScaleInc="18763">
        <dgm:presLayoutVars>
          <dgm:bulletEnabled val="1"/>
        </dgm:presLayoutVars>
      </dgm:prSet>
      <dgm:spPr/>
    </dgm:pt>
    <dgm:pt modelId="{9302E4F6-1F19-EE44-A951-BADEF4B853D3}" type="pres">
      <dgm:prSet presAssocID="{9AFA9A77-DB27-EE42-B7B2-94C57177E18B}" presName="sibTrans" presStyleLbl="sibTrans2D1" presStyleIdx="4" presStyleCnt="5" custScaleX="157860" custLinFactNeighborX="-4037" custLinFactNeighborY="-13854"/>
      <dgm:spPr/>
    </dgm:pt>
    <dgm:pt modelId="{34BE383D-B423-D046-81DF-F79291C6ED58}" type="pres">
      <dgm:prSet presAssocID="{9AFA9A77-DB27-EE42-B7B2-94C57177E18B}" presName="connectorText" presStyleLbl="sibTrans2D1" presStyleIdx="4" presStyleCnt="5"/>
      <dgm:spPr/>
    </dgm:pt>
  </dgm:ptLst>
  <dgm:cxnLst>
    <dgm:cxn modelId="{B7427C11-BBA5-814C-9A6F-6534DFCEF602}" type="presOf" srcId="{98F1633F-5B28-4440-A5C4-B25FCB776D8F}" destId="{BF5CF430-D2B1-604F-9246-C9A5020D00BF}" srcOrd="0" destOrd="0" presId="urn:microsoft.com/office/officeart/2005/8/layout/cycle2"/>
    <dgm:cxn modelId="{3ADF191F-9B0D-364D-AF72-9E77E34A161B}" type="presOf" srcId="{B8617943-7C84-8B45-9D07-EC32C57437A2}" destId="{0A9604DE-92C9-3745-A0A1-8B86F10B654F}" srcOrd="0" destOrd="0" presId="urn:microsoft.com/office/officeart/2005/8/layout/cycle2"/>
    <dgm:cxn modelId="{E15B9138-4760-A644-8B9E-2405A0A35600}" type="presOf" srcId="{9AFA9A77-DB27-EE42-B7B2-94C57177E18B}" destId="{34BE383D-B423-D046-81DF-F79291C6ED58}" srcOrd="1" destOrd="0" presId="urn:microsoft.com/office/officeart/2005/8/layout/cycle2"/>
    <dgm:cxn modelId="{4F5ECF5E-4550-3F44-A6B0-6D14C84B6D23}" type="presOf" srcId="{3273F57F-CB31-FE4E-B00C-4A86DD206D6D}" destId="{E57B0E82-7091-AF4F-BD57-69A758095731}" srcOrd="0" destOrd="0" presId="urn:microsoft.com/office/officeart/2005/8/layout/cycle2"/>
    <dgm:cxn modelId="{B961166A-6718-BC49-8E12-FC6F3BEB16E6}" type="presOf" srcId="{46A48A00-A417-4E4F-B073-98755C6A0B90}" destId="{1E038B9D-AFCD-5947-8B51-9CA42B217B17}" srcOrd="0" destOrd="0" presId="urn:microsoft.com/office/officeart/2005/8/layout/cycle2"/>
    <dgm:cxn modelId="{DC017D6F-8FD3-6948-A625-E7205347FFC2}" srcId="{4103F07D-86D1-964E-95E1-464B248C16A9}" destId="{F5E7324E-F07E-9A41-B102-892095F6999E}" srcOrd="3" destOrd="0" parTransId="{C4DCFB2E-1271-1E44-8BC5-E0FB3483B86C}" sibTransId="{6F0221A4-4FAE-F64E-BBED-01F4AD7870A9}"/>
    <dgm:cxn modelId="{C4B37978-2B0B-7241-BCF9-1D49789E5B30}" type="presOf" srcId="{F5E7324E-F07E-9A41-B102-892095F6999E}" destId="{871E4B1C-D8A3-4947-A0D4-14105312CFA2}" srcOrd="0" destOrd="0" presId="urn:microsoft.com/office/officeart/2005/8/layout/cycle2"/>
    <dgm:cxn modelId="{5B62A078-F4DB-B74E-ADCA-CF6E186E57F8}" type="presOf" srcId="{A33DBB85-3ED4-EB4E-A969-178E99953553}" destId="{5D04DD8E-8100-9B48-A5E7-669B1C6E1A83}" srcOrd="0" destOrd="0" presId="urn:microsoft.com/office/officeart/2005/8/layout/cycle2"/>
    <dgm:cxn modelId="{58E83479-E8A9-5543-9088-888C6600E4ED}" type="presOf" srcId="{B8617943-7C84-8B45-9D07-EC32C57437A2}" destId="{2C9899BA-1B3E-6C4C-9200-62204D8F4720}" srcOrd="1" destOrd="0" presId="urn:microsoft.com/office/officeart/2005/8/layout/cycle2"/>
    <dgm:cxn modelId="{D645A779-8121-7747-856B-F3C2C259226C}" type="presOf" srcId="{6F0221A4-4FAE-F64E-BBED-01F4AD7870A9}" destId="{2351AF41-EED0-1941-9848-B17C8F81D16F}" srcOrd="0" destOrd="0" presId="urn:microsoft.com/office/officeart/2005/8/layout/cycle2"/>
    <dgm:cxn modelId="{A1959F84-313E-9E46-B47E-CDC7F1C8AF8B}" type="presOf" srcId="{C30B4C5C-12E2-2C4F-972D-AFA500790F4B}" destId="{8CA4A88F-F07E-7747-AD8A-236E210D2DBD}" srcOrd="0" destOrd="0" presId="urn:microsoft.com/office/officeart/2005/8/layout/cycle2"/>
    <dgm:cxn modelId="{3D52AD91-EFC7-B841-9C4B-DF6FCE6C8D56}" srcId="{4103F07D-86D1-964E-95E1-464B248C16A9}" destId="{A33DBB85-3ED4-EB4E-A969-178E99953553}" srcOrd="2" destOrd="0" parTransId="{762A456A-0495-B049-A203-FB1848000D62}" sibTransId="{C30B4C5C-12E2-2C4F-972D-AFA500790F4B}"/>
    <dgm:cxn modelId="{767CC696-6B97-A24F-A0A2-9BE408FF38DD}" type="presOf" srcId="{4103F07D-86D1-964E-95E1-464B248C16A9}" destId="{F0C13E9C-DB66-0B4B-9BDC-D2CD2AD61D42}" srcOrd="0" destOrd="0" presId="urn:microsoft.com/office/officeart/2005/8/layout/cycle2"/>
    <dgm:cxn modelId="{DF80D799-3C1E-9043-BB0A-499517082DE2}" type="presOf" srcId="{064C9BE6-671C-874F-A9A2-41BF8A2FEB18}" destId="{CB2E6488-829B-874C-A852-AE47A1D0C7E0}" srcOrd="0" destOrd="0" presId="urn:microsoft.com/office/officeart/2005/8/layout/cycle2"/>
    <dgm:cxn modelId="{5FE16B9E-F035-A847-8569-4C6BBED1AD78}" srcId="{4103F07D-86D1-964E-95E1-464B248C16A9}" destId="{98F1633F-5B28-4440-A5C4-B25FCB776D8F}" srcOrd="1" destOrd="0" parTransId="{80EFA6C4-D690-6A44-9C34-99A562B58957}" sibTransId="{B8617943-7C84-8B45-9D07-EC32C57437A2}"/>
    <dgm:cxn modelId="{47F862BD-EE4C-654C-9FE5-85C29743042E}" srcId="{4103F07D-86D1-964E-95E1-464B248C16A9}" destId="{064C9BE6-671C-874F-A9A2-41BF8A2FEB18}" srcOrd="0" destOrd="0" parTransId="{905D5554-2B9C-264D-88CD-58CF02BB9479}" sibTransId="{46A48A00-A417-4E4F-B073-98755C6A0B90}"/>
    <dgm:cxn modelId="{1593A4C4-9B7D-2640-AB76-081DB2C1B9E5}" type="presOf" srcId="{6F0221A4-4FAE-F64E-BBED-01F4AD7870A9}" destId="{5024EC08-1C82-9E42-A83A-F47409755E5A}" srcOrd="1" destOrd="0" presId="urn:microsoft.com/office/officeart/2005/8/layout/cycle2"/>
    <dgm:cxn modelId="{DBD0B3DF-8571-0F48-9B12-826A1EF643E9}" type="presOf" srcId="{9AFA9A77-DB27-EE42-B7B2-94C57177E18B}" destId="{9302E4F6-1F19-EE44-A951-BADEF4B853D3}" srcOrd="0" destOrd="0" presId="urn:microsoft.com/office/officeart/2005/8/layout/cycle2"/>
    <dgm:cxn modelId="{35D38CF3-5F42-0443-B95E-6D466EE0F2C3}" type="presOf" srcId="{46A48A00-A417-4E4F-B073-98755C6A0B90}" destId="{2C6BD01E-E277-AB4C-B461-B43B861A6C29}" srcOrd="1" destOrd="0" presId="urn:microsoft.com/office/officeart/2005/8/layout/cycle2"/>
    <dgm:cxn modelId="{F1665DF8-37B6-D242-8D4D-E8A4064FED89}" srcId="{4103F07D-86D1-964E-95E1-464B248C16A9}" destId="{3273F57F-CB31-FE4E-B00C-4A86DD206D6D}" srcOrd="4" destOrd="0" parTransId="{A74AB9F2-BDBC-AD4F-9A5D-14F1D9CA48B7}" sibTransId="{9AFA9A77-DB27-EE42-B7B2-94C57177E18B}"/>
    <dgm:cxn modelId="{D01AC7F8-E0C6-B648-9C19-4BD45E80319C}" type="presOf" srcId="{C30B4C5C-12E2-2C4F-972D-AFA500790F4B}" destId="{21D413DA-48B8-2B47-960B-17A4690653C3}" srcOrd="1" destOrd="0" presId="urn:microsoft.com/office/officeart/2005/8/layout/cycle2"/>
    <dgm:cxn modelId="{337D26EE-7663-5E49-8FB8-B06B641EFE8B}" type="presParOf" srcId="{F0C13E9C-DB66-0B4B-9BDC-D2CD2AD61D42}" destId="{CB2E6488-829B-874C-A852-AE47A1D0C7E0}" srcOrd="0" destOrd="0" presId="urn:microsoft.com/office/officeart/2005/8/layout/cycle2"/>
    <dgm:cxn modelId="{911C6F4F-7AA5-3047-A3E7-1542E11E04F5}" type="presParOf" srcId="{F0C13E9C-DB66-0B4B-9BDC-D2CD2AD61D42}" destId="{1E038B9D-AFCD-5947-8B51-9CA42B217B17}" srcOrd="1" destOrd="0" presId="urn:microsoft.com/office/officeart/2005/8/layout/cycle2"/>
    <dgm:cxn modelId="{0798F766-411A-BC43-B7EE-E77F8D8A011A}" type="presParOf" srcId="{1E038B9D-AFCD-5947-8B51-9CA42B217B17}" destId="{2C6BD01E-E277-AB4C-B461-B43B861A6C29}" srcOrd="0" destOrd="0" presId="urn:microsoft.com/office/officeart/2005/8/layout/cycle2"/>
    <dgm:cxn modelId="{1FF9B623-6B2C-7842-BC05-3C93FA47DE5E}" type="presParOf" srcId="{F0C13E9C-DB66-0B4B-9BDC-D2CD2AD61D42}" destId="{BF5CF430-D2B1-604F-9246-C9A5020D00BF}" srcOrd="2" destOrd="0" presId="urn:microsoft.com/office/officeart/2005/8/layout/cycle2"/>
    <dgm:cxn modelId="{3C4E5DDA-F18F-8E4D-B9F7-D757B6E334D7}" type="presParOf" srcId="{F0C13E9C-DB66-0B4B-9BDC-D2CD2AD61D42}" destId="{0A9604DE-92C9-3745-A0A1-8B86F10B654F}" srcOrd="3" destOrd="0" presId="urn:microsoft.com/office/officeart/2005/8/layout/cycle2"/>
    <dgm:cxn modelId="{579085CA-A2E1-5F4B-B258-1A1FB398B981}" type="presParOf" srcId="{0A9604DE-92C9-3745-A0A1-8B86F10B654F}" destId="{2C9899BA-1B3E-6C4C-9200-62204D8F4720}" srcOrd="0" destOrd="0" presId="urn:microsoft.com/office/officeart/2005/8/layout/cycle2"/>
    <dgm:cxn modelId="{9DA21438-4BDE-EE4E-8CF4-20C13B7E8973}" type="presParOf" srcId="{F0C13E9C-DB66-0B4B-9BDC-D2CD2AD61D42}" destId="{5D04DD8E-8100-9B48-A5E7-669B1C6E1A83}" srcOrd="4" destOrd="0" presId="urn:microsoft.com/office/officeart/2005/8/layout/cycle2"/>
    <dgm:cxn modelId="{C8C6B05B-9F59-CB4F-9B3D-9F952B9F123C}" type="presParOf" srcId="{F0C13E9C-DB66-0B4B-9BDC-D2CD2AD61D42}" destId="{8CA4A88F-F07E-7747-AD8A-236E210D2DBD}" srcOrd="5" destOrd="0" presId="urn:microsoft.com/office/officeart/2005/8/layout/cycle2"/>
    <dgm:cxn modelId="{2B10D623-F8EA-5F48-BB84-48F34B299444}" type="presParOf" srcId="{8CA4A88F-F07E-7747-AD8A-236E210D2DBD}" destId="{21D413DA-48B8-2B47-960B-17A4690653C3}" srcOrd="0" destOrd="0" presId="urn:microsoft.com/office/officeart/2005/8/layout/cycle2"/>
    <dgm:cxn modelId="{907528FE-EB40-0B4A-950E-C2864C0721B2}" type="presParOf" srcId="{F0C13E9C-DB66-0B4B-9BDC-D2CD2AD61D42}" destId="{871E4B1C-D8A3-4947-A0D4-14105312CFA2}" srcOrd="6" destOrd="0" presId="urn:microsoft.com/office/officeart/2005/8/layout/cycle2"/>
    <dgm:cxn modelId="{E78D9DE0-B9AC-8E49-AF9A-C6DBD8575C72}" type="presParOf" srcId="{F0C13E9C-DB66-0B4B-9BDC-D2CD2AD61D42}" destId="{2351AF41-EED0-1941-9848-B17C8F81D16F}" srcOrd="7" destOrd="0" presId="urn:microsoft.com/office/officeart/2005/8/layout/cycle2"/>
    <dgm:cxn modelId="{69F3C539-2755-934C-9C91-E927F448B397}" type="presParOf" srcId="{2351AF41-EED0-1941-9848-B17C8F81D16F}" destId="{5024EC08-1C82-9E42-A83A-F47409755E5A}" srcOrd="0" destOrd="0" presId="urn:microsoft.com/office/officeart/2005/8/layout/cycle2"/>
    <dgm:cxn modelId="{2327D31F-8BA1-5341-8CF9-6ED40D12476A}" type="presParOf" srcId="{F0C13E9C-DB66-0B4B-9BDC-D2CD2AD61D42}" destId="{E57B0E82-7091-AF4F-BD57-69A758095731}" srcOrd="8" destOrd="0" presId="urn:microsoft.com/office/officeart/2005/8/layout/cycle2"/>
    <dgm:cxn modelId="{A1431C57-140A-F746-9E29-8FC34F5F832A}" type="presParOf" srcId="{F0C13E9C-DB66-0B4B-9BDC-D2CD2AD61D42}" destId="{9302E4F6-1F19-EE44-A951-BADEF4B853D3}" srcOrd="9" destOrd="0" presId="urn:microsoft.com/office/officeart/2005/8/layout/cycle2"/>
    <dgm:cxn modelId="{C7880338-E087-8447-9CB6-B7E486E5EDFF}" type="presParOf" srcId="{9302E4F6-1F19-EE44-A951-BADEF4B853D3}" destId="{34BE383D-B423-D046-81DF-F79291C6ED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E6488-829B-874C-A852-AE47A1D0C7E0}">
      <dsp:nvSpPr>
        <dsp:cNvPr id="0" name=""/>
        <dsp:cNvSpPr/>
      </dsp:nvSpPr>
      <dsp:spPr>
        <a:xfrm>
          <a:off x="5293219" y="539138"/>
          <a:ext cx="1524135" cy="1524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</a:t>
          </a:r>
          <a:r>
            <a:rPr lang="en-US" sz="3400" kern="1200" baseline="30000" dirty="0"/>
            <a:t>nd</a:t>
          </a:r>
          <a:r>
            <a:rPr lang="en-US" sz="3400" kern="1200" dirty="0"/>
            <a:t> Year</a:t>
          </a:r>
        </a:p>
      </dsp:txBody>
      <dsp:txXfrm>
        <a:off x="5516423" y="762342"/>
        <a:ext cx="1077727" cy="1077727"/>
      </dsp:txXfrm>
    </dsp:sp>
    <dsp:sp modelId="{1E038B9D-AFCD-5947-8B51-9CA42B217B17}">
      <dsp:nvSpPr>
        <dsp:cNvPr id="0" name=""/>
        <dsp:cNvSpPr/>
      </dsp:nvSpPr>
      <dsp:spPr>
        <a:xfrm rot="3458476">
          <a:off x="6268015" y="2115619"/>
          <a:ext cx="932509" cy="514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303877" y="2153321"/>
        <a:ext cx="778191" cy="308637"/>
      </dsp:txXfrm>
    </dsp:sp>
    <dsp:sp modelId="{BF5CF430-D2B1-604F-9246-C9A5020D00BF}">
      <dsp:nvSpPr>
        <dsp:cNvPr id="0" name=""/>
        <dsp:cNvSpPr/>
      </dsp:nvSpPr>
      <dsp:spPr>
        <a:xfrm>
          <a:off x="6667955" y="2708827"/>
          <a:ext cx="1524135" cy="1524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Final Year</a:t>
          </a:r>
        </a:p>
      </dsp:txBody>
      <dsp:txXfrm>
        <a:off x="6891159" y="2932031"/>
        <a:ext cx="1077727" cy="1077727"/>
      </dsp:txXfrm>
    </dsp:sp>
    <dsp:sp modelId="{0A9604DE-92C9-3745-A0A1-8B86F10B654F}">
      <dsp:nvSpPr>
        <dsp:cNvPr id="0" name=""/>
        <dsp:cNvSpPr/>
      </dsp:nvSpPr>
      <dsp:spPr>
        <a:xfrm rot="19986088">
          <a:off x="8498194" y="2846293"/>
          <a:ext cx="832643" cy="514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506542" y="2984080"/>
        <a:ext cx="678325" cy="308637"/>
      </dsp:txXfrm>
    </dsp:sp>
    <dsp:sp modelId="{5D04DD8E-8100-9B48-A5E7-669B1C6E1A83}">
      <dsp:nvSpPr>
        <dsp:cNvPr id="0" name=""/>
        <dsp:cNvSpPr/>
      </dsp:nvSpPr>
      <dsp:spPr>
        <a:xfrm>
          <a:off x="9428248" y="1308539"/>
          <a:ext cx="1524135" cy="1524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Grad!</a:t>
          </a:r>
        </a:p>
      </dsp:txBody>
      <dsp:txXfrm>
        <a:off x="9651452" y="1531743"/>
        <a:ext cx="1077727" cy="1077727"/>
      </dsp:txXfrm>
    </dsp:sp>
    <dsp:sp modelId="{8CA4A88F-F07E-7747-AD8A-236E210D2DBD}">
      <dsp:nvSpPr>
        <dsp:cNvPr id="0" name=""/>
        <dsp:cNvSpPr/>
      </dsp:nvSpPr>
      <dsp:spPr>
        <a:xfrm rot="9996600" flipH="1" flipV="1">
          <a:off x="6252746" y="4885055"/>
          <a:ext cx="60680" cy="1405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6252993" y="4915277"/>
        <a:ext cx="42476" cy="84340"/>
      </dsp:txXfrm>
    </dsp:sp>
    <dsp:sp modelId="{871E4B1C-D8A3-4947-A0D4-14105312CFA2}">
      <dsp:nvSpPr>
        <dsp:cNvPr id="0" name=""/>
        <dsp:cNvSpPr/>
      </dsp:nvSpPr>
      <dsp:spPr>
        <a:xfrm>
          <a:off x="793337" y="3319940"/>
          <a:ext cx="1894927" cy="1524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New Student</a:t>
          </a:r>
        </a:p>
      </dsp:txBody>
      <dsp:txXfrm>
        <a:off x="1070843" y="3543144"/>
        <a:ext cx="1339915" cy="1077727"/>
      </dsp:txXfrm>
    </dsp:sp>
    <dsp:sp modelId="{2351AF41-EED0-1941-9848-B17C8F81D16F}">
      <dsp:nvSpPr>
        <dsp:cNvPr id="0" name=""/>
        <dsp:cNvSpPr/>
      </dsp:nvSpPr>
      <dsp:spPr>
        <a:xfrm rot="17081474">
          <a:off x="1552778" y="2460571"/>
          <a:ext cx="1091401" cy="514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610369" y="2638086"/>
        <a:ext cx="937083" cy="308637"/>
      </dsp:txXfrm>
    </dsp:sp>
    <dsp:sp modelId="{E57B0E82-7091-AF4F-BD57-69A758095731}">
      <dsp:nvSpPr>
        <dsp:cNvPr id="0" name=""/>
        <dsp:cNvSpPr/>
      </dsp:nvSpPr>
      <dsp:spPr>
        <a:xfrm>
          <a:off x="1701888" y="561716"/>
          <a:ext cx="1524135" cy="1524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First Year</a:t>
          </a:r>
        </a:p>
      </dsp:txBody>
      <dsp:txXfrm>
        <a:off x="1925092" y="784920"/>
        <a:ext cx="1077727" cy="1077727"/>
      </dsp:txXfrm>
    </dsp:sp>
    <dsp:sp modelId="{9302E4F6-1F19-EE44-A951-BADEF4B853D3}">
      <dsp:nvSpPr>
        <dsp:cNvPr id="0" name=""/>
        <dsp:cNvSpPr/>
      </dsp:nvSpPr>
      <dsp:spPr>
        <a:xfrm rot="21578388">
          <a:off x="3319584" y="984227"/>
          <a:ext cx="1729594" cy="514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319586" y="1087591"/>
        <a:ext cx="1575276" cy="308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0.0944</cdr:x>
      <cdr:y>0.91127</cdr:y>
    </cdr:from>
    <cdr:to>
      <cdr:x>0.4275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51792" y="2380592"/>
          <a:ext cx="1947041" cy="231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0.28455</cdr:x>
      <cdr:y>0.8992</cdr:y>
    </cdr:from>
    <cdr:to>
      <cdr:x>0.49493</cdr:x>
      <cdr:y>1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1663261" y="2349062"/>
          <a:ext cx="1229711" cy="263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number of students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3078D-B3CD-B74F-85B0-FEE9FD0DB07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F8D28-B07D-AD43-A730-736A58B51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4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BDA54-6796-064A-8942-591238299C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9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1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3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433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92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12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</a:endParaRPr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897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05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65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22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0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0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/>
        </p:nvSpPr>
        <p:spPr>
          <a:xfrm rot="13885380">
            <a:off x="2790214" y="1080125"/>
            <a:ext cx="4786120" cy="4163542"/>
          </a:xfrm>
          <a:prstGeom prst="rtTriangle">
            <a:avLst/>
          </a:prstGeom>
          <a:solidFill>
            <a:srgbClr val="20542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80605">
            <a:off x="2176351" y="213977"/>
            <a:ext cx="3979147" cy="7868047"/>
          </a:xfrm>
          <a:prstGeom prst="rect">
            <a:avLst/>
          </a:prstGeom>
        </p:spPr>
      </p:pic>
      <p:sp>
        <p:nvSpPr>
          <p:cNvPr id="15" name="Right Triangle 14"/>
          <p:cNvSpPr/>
          <p:nvPr/>
        </p:nvSpPr>
        <p:spPr>
          <a:xfrm rot="13661003" flipH="1" flipV="1">
            <a:off x="9703271" y="1017781"/>
            <a:ext cx="5064079" cy="4692751"/>
          </a:xfrm>
          <a:prstGeom prst="rtTriangle">
            <a:avLst/>
          </a:prstGeom>
          <a:solidFill>
            <a:srgbClr val="205421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7081" y="-26950"/>
            <a:ext cx="8208917" cy="591466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18" name="Right Triangle 17"/>
          <p:cNvSpPr/>
          <p:nvPr/>
        </p:nvSpPr>
        <p:spPr>
          <a:xfrm rot="19058162" flipH="1" flipV="1">
            <a:off x="4755984" y="3040160"/>
            <a:ext cx="6318380" cy="5765675"/>
          </a:xfrm>
          <a:prstGeom prst="rtTriangle">
            <a:avLst/>
          </a:prstGeom>
          <a:solidFill>
            <a:srgbClr val="205421"/>
          </a:solidFill>
          <a:ln>
            <a:solidFill>
              <a:schemeClr val="accent1">
                <a:shade val="50000"/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8990601">
            <a:off x="4875089" y="-2922658"/>
            <a:ext cx="6157670" cy="5817686"/>
          </a:xfrm>
          <a:prstGeom prst="rtTriangle">
            <a:avLst/>
          </a:prstGeom>
          <a:solidFill>
            <a:srgbClr val="205421"/>
          </a:solidFill>
          <a:ln>
            <a:solidFill>
              <a:schemeClr val="accent1">
                <a:shade val="5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2655" y="5119799"/>
            <a:ext cx="418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othic720 Lt BT" panose="020C0403020203020204" pitchFamily="34" charset="0"/>
              </a:rPr>
              <a:t>December 3, 2020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2655" y="1865622"/>
            <a:ext cx="476762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New Position </a:t>
            </a:r>
          </a:p>
          <a:p>
            <a:r>
              <a:rPr lang="en-US" sz="4000" b="1" dirty="0">
                <a:ln/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Proposal:</a:t>
            </a:r>
          </a:p>
          <a:p>
            <a:r>
              <a:rPr lang="en-US" sz="4000" b="1" cap="none" spc="0" dirty="0">
                <a:ln/>
                <a:solidFill>
                  <a:schemeClr val="bg1"/>
                </a:solidFill>
                <a:effectLst/>
                <a:latin typeface="Chalkboard" charset="0"/>
                <a:ea typeface="Chalkboard" charset="0"/>
                <a:cs typeface="Chalkboard" charset="0"/>
              </a:rPr>
              <a:t>Transfer Success Coordinator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0" y="333960"/>
            <a:ext cx="3225118" cy="754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980">
            <a:off x="8276039" y="1806739"/>
            <a:ext cx="3672880" cy="2065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6"/>
          <a:stretch/>
        </p:blipFill>
        <p:spPr>
          <a:xfrm rot="-720000">
            <a:off x="4988983" y="2041780"/>
            <a:ext cx="3880627" cy="1698977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86490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71" y="177006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187" y="1728856"/>
            <a:ext cx="593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are your questions?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1" y="2855736"/>
            <a:ext cx="3630021" cy="2722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298" y="1678828"/>
            <a:ext cx="2811347" cy="4041311"/>
          </a:xfrm>
          <a:prstGeom prst="rect">
            <a:avLst/>
          </a:prstGeom>
          <a:ln w="952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1755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7006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75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What is the need?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5567" y="1549182"/>
            <a:ext cx="10515600" cy="46403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In order to graduate from Canada and to transfer to a four-year institution, students, particularly first-generation, minoritized students, need: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AutoNum type="arabicParenR"/>
            </a:pPr>
            <a:r>
              <a:rPr lang="en-US" dirty="0"/>
              <a:t>Exposure to STEM professionals and opportunities to explore STEM professions in order to formulate academic and career goals</a:t>
            </a:r>
          </a:p>
          <a:p>
            <a:pPr marL="914400" lvl="1" indent="-457200">
              <a:buAutoNum type="arabicParenR"/>
            </a:pPr>
            <a:r>
              <a:rPr lang="en-US" dirty="0"/>
              <a:t>Exposure, guidance and encouragement to explore and apply to numerous four-year university options and find the best fit for their lives and goals</a:t>
            </a:r>
          </a:p>
          <a:p>
            <a:pPr marL="914400" lvl="1" indent="-457200">
              <a:buAutoNum type="arabicParenR"/>
            </a:pPr>
            <a:r>
              <a:rPr lang="en-US" dirty="0"/>
              <a:t>Consistent, intrusive mentoring to guide students through the transfer application process</a:t>
            </a:r>
          </a:p>
          <a:p>
            <a:pPr marL="914400" lvl="1" indent="-457200">
              <a:buAutoNum type="arabicParenR"/>
            </a:pPr>
            <a:r>
              <a:rPr lang="en-US" dirty="0"/>
              <a:t>A warm hand-off to a four-year university as well as follow-up to ensure successful transition from Canada to the four-year university</a:t>
            </a:r>
          </a:p>
          <a:p>
            <a:pPr marL="914400" lvl="1" indent="-457200">
              <a:buAutoNum type="arabicParenR"/>
            </a:pPr>
            <a:endParaRPr lang="en-US" dirty="0"/>
          </a:p>
          <a:p>
            <a:pPr marL="914400" lvl="1" indent="-457200">
              <a:buAutoNum type="arabicParenR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7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28600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STEM Transfer Success Coordinator Duties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178" y="1750512"/>
            <a:ext cx="11023503" cy="4622800"/>
          </a:xfrm>
        </p:spPr>
        <p:txBody>
          <a:bodyPr>
            <a:normAutofit/>
          </a:bodyPr>
          <a:lstStyle/>
          <a:p>
            <a:r>
              <a:rPr lang="en-US" dirty="0"/>
              <a:t>Major duties of this position include:</a:t>
            </a:r>
          </a:p>
          <a:p>
            <a:pPr lvl="1"/>
            <a:r>
              <a:rPr lang="en-US" sz="3200" dirty="0"/>
              <a:t>Organizing and leading STEM-focused university visits </a:t>
            </a:r>
          </a:p>
          <a:p>
            <a:pPr lvl="1"/>
            <a:r>
              <a:rPr lang="en-US" sz="3200" dirty="0"/>
              <a:t>Identifying transferring students and intrusively guiding them through the application process</a:t>
            </a:r>
          </a:p>
          <a:p>
            <a:pPr lvl="1"/>
            <a:r>
              <a:rPr lang="en-US" sz="3200" dirty="0"/>
              <a:t>Providing transferring students with a “warm handoff” at the four-year university</a:t>
            </a:r>
          </a:p>
          <a:p>
            <a:pPr lvl="1"/>
            <a:r>
              <a:rPr lang="en-US" sz="3200" dirty="0"/>
              <a:t>Coordinating a speaker series each semester which brings local STEM professionals onto campus.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3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28600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STEM Transfer Success Specialist – Transfer Cohort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D671287-2424-452A-8A57-D39F27C42C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263413"/>
              </p:ext>
            </p:extLst>
          </p:nvPr>
        </p:nvGraphicFramePr>
        <p:xfrm>
          <a:off x="487363" y="1751012"/>
          <a:ext cx="11023600" cy="31554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9361">
                  <a:extLst>
                    <a:ext uri="{9D8B030D-6E8A-4147-A177-3AD203B41FA5}">
                      <a16:colId xmlns:a16="http://schemas.microsoft.com/office/drawing/2014/main" val="3949536515"/>
                    </a:ext>
                  </a:extLst>
                </a:gridCol>
                <a:gridCol w="2245489">
                  <a:extLst>
                    <a:ext uri="{9D8B030D-6E8A-4147-A177-3AD203B41FA5}">
                      <a16:colId xmlns:a16="http://schemas.microsoft.com/office/drawing/2014/main" val="1759110127"/>
                    </a:ext>
                  </a:extLst>
                </a:gridCol>
                <a:gridCol w="2118167">
                  <a:extLst>
                    <a:ext uri="{9D8B030D-6E8A-4147-A177-3AD203B41FA5}">
                      <a16:colId xmlns:a16="http://schemas.microsoft.com/office/drawing/2014/main" val="3935374357"/>
                    </a:ext>
                  </a:extLst>
                </a:gridCol>
                <a:gridCol w="2540583">
                  <a:extLst>
                    <a:ext uri="{9D8B030D-6E8A-4147-A177-3AD203B41FA5}">
                      <a16:colId xmlns:a16="http://schemas.microsoft.com/office/drawing/2014/main" val="2462050351"/>
                    </a:ext>
                  </a:extLst>
                </a:gridCol>
              </a:tblGrid>
              <a:tr h="838994">
                <a:tc>
                  <a:txBody>
                    <a:bodyPr/>
                    <a:lstStyle/>
                    <a:p>
                      <a:r>
                        <a:rPr lang="en-US" sz="28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679649"/>
                  </a:ext>
                </a:extLst>
              </a:tr>
              <a:tr h="838994">
                <a:tc>
                  <a:txBody>
                    <a:bodyPr/>
                    <a:lstStyle/>
                    <a:p>
                      <a:r>
                        <a:rPr lang="en-US" sz="2800" dirty="0"/>
                        <a:t>Number of Students Applying in 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67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499034"/>
                  </a:ext>
                </a:extLst>
              </a:tr>
              <a:tr h="838994">
                <a:tc>
                  <a:txBody>
                    <a:bodyPr/>
                    <a:lstStyle/>
                    <a:p>
                      <a:r>
                        <a:rPr lang="en-US" sz="2800" dirty="0"/>
                        <a:t>Number of Confirmed Transfers for the following fall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25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00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-66261" y="5460167"/>
            <a:ext cx="12192000" cy="1504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9618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STEM Speaker Series Works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178" y="1887826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charset="0"/>
              <a:buChar char="•"/>
            </a:pPr>
            <a:endParaRPr lang="en-US" sz="3600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D1CE91E-16DF-4B03-BC4F-0A63DACA9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387483"/>
              </p:ext>
            </p:extLst>
          </p:nvPr>
        </p:nvGraphicFramePr>
        <p:xfrm>
          <a:off x="838200" y="2205326"/>
          <a:ext cx="10515600" cy="2545819"/>
        </p:xfrm>
        <a:graphic>
          <a:graphicData uri="http://schemas.openxmlformats.org/drawingml/2006/table">
            <a:tbl>
              <a:tblPr firstRow="1" firstCol="1" bandRow="1"/>
              <a:tblGrid>
                <a:gridCol w="8706735">
                  <a:extLst>
                    <a:ext uri="{9D8B030D-6E8A-4147-A177-3AD203B41FA5}">
                      <a16:colId xmlns:a16="http://schemas.microsoft.com/office/drawing/2014/main" val="2524493040"/>
                    </a:ext>
                  </a:extLst>
                </a:gridCol>
                <a:gridCol w="1808865">
                  <a:extLst>
                    <a:ext uri="{9D8B030D-6E8A-4147-A177-3AD203B41FA5}">
                      <a16:colId xmlns:a16="http://schemas.microsoft.com/office/drawing/2014/main" val="1559440621"/>
                    </a:ext>
                  </a:extLst>
                </a:gridCol>
              </a:tblGrid>
              <a:tr h="832753">
                <a:tc>
                  <a:txBody>
                    <a:bodyPr/>
                    <a:lstStyle/>
                    <a:p>
                      <a:pPr marL="285750" marR="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800" dirty="0">
                        <a:solidFill>
                          <a:srgbClr val="32394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response </a:t>
                      </a:r>
                      <a:endParaRPr lang="en-US" sz="1800">
                        <a:solidFill>
                          <a:srgbClr val="32394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2019</a:t>
                      </a:r>
                      <a:endParaRPr lang="en-US" sz="1800">
                        <a:solidFill>
                          <a:srgbClr val="32394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992904"/>
                  </a:ext>
                </a:extLst>
              </a:tr>
              <a:tr h="507270">
                <a:tc>
                  <a:txBody>
                    <a:bodyPr/>
                    <a:lstStyle/>
                    <a:p>
                      <a:pPr marL="0" marR="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speaker has inspired me to devote the time and energy necessary to succeed in my classes.  </a:t>
                      </a:r>
                      <a:endParaRPr lang="en-US" sz="1800">
                        <a:solidFill>
                          <a:srgbClr val="32394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en-US" sz="1800">
                        <a:solidFill>
                          <a:srgbClr val="32394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824275"/>
                  </a:ext>
                </a:extLst>
              </a:tr>
              <a:tr h="582213">
                <a:tc>
                  <a:txBody>
                    <a:bodyPr/>
                    <a:lstStyle/>
                    <a:p>
                      <a:pPr marL="0" marR="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Listening to this speaker made it easier for me to envision myself as a professional in my chosen field</a:t>
                      </a:r>
                      <a:endParaRPr lang="en-US" sz="1800" dirty="0">
                        <a:solidFill>
                          <a:srgbClr val="32394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en-US" sz="1800" dirty="0">
                        <a:solidFill>
                          <a:srgbClr val="32394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493510"/>
                  </a:ext>
                </a:extLst>
              </a:tr>
              <a:tr h="582213">
                <a:tc>
                  <a:txBody>
                    <a:bodyPr/>
                    <a:lstStyle/>
                    <a:p>
                      <a:pPr marL="0" marR="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speaker’s presentation provided me with concrete tips and/or study skills that I feel I can apply to my coursework.</a:t>
                      </a:r>
                      <a:endParaRPr lang="en-US" sz="1800">
                        <a:solidFill>
                          <a:srgbClr val="32394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en-US" sz="1800" dirty="0">
                        <a:solidFill>
                          <a:srgbClr val="32394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7191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441E0B-A8E5-457E-8D29-41A77293A73C}"/>
              </a:ext>
            </a:extLst>
          </p:cNvPr>
          <p:cNvSpPr txBox="1"/>
          <p:nvPr/>
        </p:nvSpPr>
        <p:spPr>
          <a:xfrm>
            <a:off x="1736035" y="5215644"/>
            <a:ext cx="595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Likert scale with 1=disagree strongly, up to 4=agree strongly).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7C129-6D2B-45C7-A1AE-AF476C6C209B}"/>
              </a:ext>
            </a:extLst>
          </p:cNvPr>
          <p:cNvSpPr txBox="1"/>
          <p:nvPr/>
        </p:nvSpPr>
        <p:spPr>
          <a:xfrm>
            <a:off x="291548" y="1518494"/>
            <a:ext cx="1154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average values of student survey responses indicated that students were motivated by these speakers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51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28600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Speaker Series Works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66D1E14-8032-4B2D-8136-5CD4EF62B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513444"/>
              </p:ext>
            </p:extLst>
          </p:nvPr>
        </p:nvGraphicFramePr>
        <p:xfrm>
          <a:off x="1417983" y="1722782"/>
          <a:ext cx="8865703" cy="377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269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580" y="177006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Transfer Success Coordinator guides cohorts of transfer-bound students from first-year to transfer </a:t>
            </a:r>
            <a:endParaRPr lang="en-US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63515260"/>
              </p:ext>
            </p:extLst>
          </p:nvPr>
        </p:nvGraphicFramePr>
        <p:xfrm>
          <a:off x="198783" y="1502569"/>
          <a:ext cx="10952384" cy="505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127" y="3992565"/>
            <a:ext cx="209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Selects interest Area</a:t>
            </a:r>
          </a:p>
          <a:p>
            <a:r>
              <a:rPr lang="en-US" dirty="0"/>
              <a:t>Enrolls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323" y="1373048"/>
            <a:ext cx="1542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Speaker Series</a:t>
            </a:r>
          </a:p>
          <a:p>
            <a:r>
              <a:rPr lang="en-US" dirty="0"/>
              <a:t>College Visits</a:t>
            </a:r>
          </a:p>
          <a:p>
            <a:r>
              <a:rPr lang="en-US" dirty="0"/>
              <a:t>SEPS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8072" y="5192478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Workshops</a:t>
            </a:r>
          </a:p>
          <a:p>
            <a:r>
              <a:rPr lang="en-US" dirty="0"/>
              <a:t>Cohort Reminders</a:t>
            </a:r>
          </a:p>
          <a:p>
            <a:r>
              <a:rPr lang="en-US" dirty="0"/>
              <a:t>Recent Grad Panel</a:t>
            </a:r>
          </a:p>
          <a:p>
            <a:r>
              <a:rPr lang="en-US" dirty="0"/>
              <a:t>College Visits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35163" y="3069235"/>
            <a:ext cx="1524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 Prep </a:t>
            </a:r>
          </a:p>
          <a:p>
            <a:r>
              <a:rPr lang="en-US" dirty="0"/>
              <a:t>Workshop (June)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85891" y="3622188"/>
            <a:ext cx="2008647" cy="1131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84673" y="3731448"/>
            <a:ext cx="1809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Transfer </a:t>
            </a:r>
          </a:p>
          <a:p>
            <a:r>
              <a:rPr lang="en-US" sz="2800" dirty="0"/>
              <a:t>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553" y="1500216"/>
            <a:ext cx="1542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COLTS-CON</a:t>
            </a:r>
          </a:p>
          <a:p>
            <a:r>
              <a:rPr lang="en-US" dirty="0"/>
              <a:t>Speaker Series</a:t>
            </a:r>
          </a:p>
          <a:p>
            <a:r>
              <a:rPr lang="en-US" dirty="0"/>
              <a:t>College Visits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D9A37-F495-4A2E-B736-0D6ADB9933DC}"/>
              </a:ext>
            </a:extLst>
          </p:cNvPr>
          <p:cNvSpPr txBox="1"/>
          <p:nvPr/>
        </p:nvSpPr>
        <p:spPr>
          <a:xfrm>
            <a:off x="9087102" y="1834221"/>
            <a:ext cx="2077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Celebration</a:t>
            </a:r>
          </a:p>
          <a:p>
            <a:r>
              <a:rPr lang="en-US" dirty="0"/>
              <a:t>Warm Hand-Off</a:t>
            </a:r>
          </a:p>
          <a:p>
            <a:r>
              <a:rPr lang="en-US" dirty="0"/>
              <a:t>Summer Follow Up</a:t>
            </a:r>
          </a:p>
        </p:txBody>
      </p:sp>
    </p:spTree>
    <p:extLst>
      <p:ext uri="{BB962C8B-B14F-4D97-AF65-F5344CB8AC3E}">
        <p14:creationId xmlns:p14="http://schemas.microsoft.com/office/powerpoint/2010/main" val="11037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580" y="177006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Future Applications of the Transfer Success Coordinator Position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4E4614-FE7A-4D76-BB45-202D569A5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Career Exploration is a central component of the Interest Area Success Team work in Guided Pathways</a:t>
            </a:r>
          </a:p>
          <a:p>
            <a:pPr lvl="1"/>
            <a:r>
              <a:rPr lang="en-US" dirty="0"/>
              <a:t>STEM Speaker Series can be expanded to include speakers from all interest areas</a:t>
            </a:r>
          </a:p>
          <a:p>
            <a:pPr lvl="1"/>
            <a:r>
              <a:rPr lang="en-US" dirty="0"/>
              <a:t>An all-college Speaker Series effort can help to build the alumni network as well as strengthen relationships with local companies </a:t>
            </a:r>
          </a:p>
          <a:p>
            <a:r>
              <a:rPr lang="en-US" dirty="0"/>
              <a:t>The Transfer Success Coordinator’s Boots-on-the-Ground Approach can:</a:t>
            </a:r>
          </a:p>
          <a:p>
            <a:pPr lvl="1"/>
            <a:r>
              <a:rPr lang="en-US" dirty="0"/>
              <a:t>Identify transferring students across the college and intrusively connect them to Transfer Center resources</a:t>
            </a:r>
          </a:p>
          <a:p>
            <a:pPr lvl="1"/>
            <a:r>
              <a:rPr lang="en-US" dirty="0"/>
              <a:t>Ensure that all students with a goal to transfer are able to explore and consider multiple transfer universities to find the best fit for their academic and career goals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9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580" y="177006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Happens if the Transfer Success Coordinator position is not funded?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4E4614-FE7A-4D76-BB45-202D569A5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 Center Provides High-Quality Services to Students, but lacks the ability to be intrusive</a:t>
            </a:r>
          </a:p>
          <a:p>
            <a:pPr lvl="1"/>
            <a:r>
              <a:rPr lang="en-US" dirty="0"/>
              <a:t>Many students are at risk of not connecting with the Transfer Center and applying to transfer without expert guidance and support</a:t>
            </a:r>
          </a:p>
          <a:p>
            <a:pPr lvl="1"/>
            <a:r>
              <a:rPr lang="en-US" dirty="0"/>
              <a:t>Students may successfully be accepted to schools, but not actually attend in the fall</a:t>
            </a:r>
          </a:p>
          <a:p>
            <a:r>
              <a:rPr lang="en-US" dirty="0"/>
              <a:t>Students May Choose Majors without Knowing the Career Options the Major Presents:</a:t>
            </a:r>
          </a:p>
          <a:p>
            <a:pPr lvl="1"/>
            <a:r>
              <a:rPr lang="en-US" dirty="0"/>
              <a:t>Students risk following an academic track that may not lead to a fulfilling career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04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4">
    <a:dk1>
      <a:sysClr val="windowText" lastClr="000000"/>
    </a:dk1>
    <a:lt1>
      <a:sysClr val="window" lastClr="FFFFFF"/>
    </a:lt1>
    <a:dk2>
      <a:srgbClr val="212630"/>
    </a:dk2>
    <a:lt2>
      <a:srgbClr val="F6F6F7"/>
    </a:lt2>
    <a:accent1>
      <a:srgbClr val="6CA800"/>
    </a:accent1>
    <a:accent2>
      <a:srgbClr val="E4D238"/>
    </a:accent2>
    <a:accent3>
      <a:srgbClr val="36C0CA"/>
    </a:accent3>
    <a:accent4>
      <a:srgbClr val="E25D52"/>
    </a:accent4>
    <a:accent5>
      <a:srgbClr val="E8993C"/>
    </a:accent5>
    <a:accent6>
      <a:srgbClr val="91669C"/>
    </a:accent6>
    <a:hlink>
      <a:srgbClr val="36C0CA"/>
    </a:hlink>
    <a:folHlink>
      <a:srgbClr val="91669C"/>
    </a:folHlink>
  </a:clrScheme>
  <a:fontScheme name="Times New Roman">
    <a:maj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_x0020_order xmlns="3ef34d0a-8423-441b-af20-2cc5796dc53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21F5E56EF014D8A21CE2D8630187E" ma:contentTypeVersion="13" ma:contentTypeDescription="Create a new document." ma:contentTypeScope="" ma:versionID="74adc7fa546dc10a28238bafb788be64">
  <xsd:schema xmlns:xsd="http://www.w3.org/2001/XMLSchema" xmlns:xs="http://www.w3.org/2001/XMLSchema" xmlns:p="http://schemas.microsoft.com/office/2006/metadata/properties" xmlns:ns2="3ef34d0a-8423-441b-af20-2cc5796dc538" xmlns:ns3="bcc384a7-17fd-4509-92ca-c69341870f8d" targetNamespace="http://schemas.microsoft.com/office/2006/metadata/properties" ma:root="true" ma:fieldsID="e30398012d179db0c7d0e887503ed5ab" ns2:_="" ns3:_="">
    <xsd:import namespace="3ef34d0a-8423-441b-af20-2cc5796dc538"/>
    <xsd:import namespace="bcc384a7-17fd-4509-92ca-c69341870f8d"/>
    <xsd:element name="properties">
      <xsd:complexType>
        <xsd:sequence>
          <xsd:element name="documentManagement">
            <xsd:complexType>
              <xsd:all>
                <xsd:element ref="ns2:Folder_x0020_orde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34d0a-8423-441b-af20-2cc5796dc538" elementFormDefault="qualified">
    <xsd:import namespace="http://schemas.microsoft.com/office/2006/documentManagement/types"/>
    <xsd:import namespace="http://schemas.microsoft.com/office/infopath/2007/PartnerControls"/>
    <xsd:element name="Folder_x0020_order" ma:index="8" nillable="true" ma:displayName="Folder order" ma:description="used to order folders in grant lists" ma:internalName="Folder_x0020_order">
      <xsd:simpleType>
        <xsd:restriction base="dms:Number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384a7-17fd-4509-92ca-c69341870f8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5033B4-A7C9-4C06-8F8A-8F7FEA2A942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3ef34d0a-8423-441b-af20-2cc5796dc53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cc384a7-17fd-4509-92ca-c69341870f8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BBEA69-7021-4588-ADE9-2C0D795E0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f34d0a-8423-441b-af20-2cc5796dc538"/>
    <ds:schemaRef ds:uri="bcc384a7-17fd-4509-92ca-c69341870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6A3ABD-AA58-4B8D-AD82-EFAE219707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597</Words>
  <Application>Microsoft Office PowerPoint</Application>
  <PresentationFormat>Widescreen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Chalkboard</vt:lpstr>
      <vt:lpstr>Franklin Gothic Demi</vt:lpstr>
      <vt:lpstr>Gothic720 Lt BT</vt:lpstr>
      <vt:lpstr>Source Sans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Rhodes, Carol</dc:creator>
  <cp:lastModifiedBy>Morin, Georganne</cp:lastModifiedBy>
  <cp:revision>32</cp:revision>
  <dcterms:created xsi:type="dcterms:W3CDTF">2019-10-30T05:33:06Z</dcterms:created>
  <dcterms:modified xsi:type="dcterms:W3CDTF">2020-12-04T17:41:51Z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0x01010068721F5E56EF014D8A21CE2D8630187E</vt:lpwstr>
  </property>
</Properties>
</file>