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332" r:id="rId6"/>
    <p:sldId id="343" r:id="rId7"/>
    <p:sldId id="333" r:id="rId8"/>
    <p:sldId id="339" r:id="rId9"/>
    <p:sldId id="335" r:id="rId10"/>
    <p:sldId id="338" r:id="rId11"/>
    <p:sldId id="341" r:id="rId12"/>
    <p:sldId id="330" r:id="rId13"/>
    <p:sldId id="329" r:id="rId14"/>
    <p:sldId id="336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33"/>
    <a:srgbClr val="FFCC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54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200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olerariackna\Desktop\ca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olerariackna\Desktop\ca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olerariackna\Desktop\Position%20Proposal%20Data\Position%20Request%20Dat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Sheet1!$B$12</c:f>
              <c:strCache>
                <c:ptCount val="1"/>
                <c:pt idx="0">
                  <c:v># of financial aid applications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Sheet1!$A$13:$A$17</c:f>
              <c:strCache>
                <c:ptCount val="5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</c:strCache>
            </c:strRef>
          </c:cat>
          <c:val>
            <c:numRef>
              <c:f>Sheet1!$B$13:$B$17</c:f>
              <c:numCache>
                <c:formatCode>General</c:formatCode>
                <c:ptCount val="5"/>
                <c:pt idx="0">
                  <c:v>3551</c:v>
                </c:pt>
                <c:pt idx="1">
                  <c:v>3571</c:v>
                </c:pt>
                <c:pt idx="2">
                  <c:v>3431</c:v>
                </c:pt>
                <c:pt idx="3">
                  <c:v>3006</c:v>
                </c:pt>
                <c:pt idx="4">
                  <c:v>2904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FA-42DB-9DBC-0FED4B3E016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670514576"/>
        <c:axId val="1536660496"/>
      </c:barChart>
      <c:catAx>
        <c:axId val="16705145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6660496"/>
        <c:crosses val="autoZero"/>
        <c:auto val="1"/>
        <c:lblAlgn val="ctr"/>
        <c:lblOffset val="100"/>
        <c:noMultiLvlLbl val="0"/>
      </c:catAx>
      <c:valAx>
        <c:axId val="15366604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051457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Five-Year</a:t>
            </a:r>
            <a:r>
              <a:rPr lang="en-US" baseline="0" dirty="0"/>
              <a:t> </a:t>
            </a:r>
            <a:r>
              <a:rPr lang="en-US" dirty="0"/>
              <a:t>Verification Take</a:t>
            </a:r>
            <a:r>
              <a:rPr lang="en-US" baseline="0" dirty="0"/>
              <a:t> Rate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general!$J$8</c:f>
              <c:strCache>
                <c:ptCount val="1"/>
                <c:pt idx="0">
                  <c:v>2015-2016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general!$K$7</c:f>
              <c:strCache>
                <c:ptCount val="1"/>
                <c:pt idx="0">
                  <c:v>% of students with incomplete files</c:v>
                </c:pt>
              </c:strCache>
            </c:strRef>
          </c:cat>
          <c:val>
            <c:numRef>
              <c:f>general!$K$8</c:f>
              <c:numCache>
                <c:formatCode>0%</c:formatCode>
                <c:ptCount val="1"/>
                <c:pt idx="0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60-4523-8E61-F872C4576290}"/>
            </c:ext>
          </c:extLst>
        </c:ser>
        <c:ser>
          <c:idx val="1"/>
          <c:order val="1"/>
          <c:tx>
            <c:strRef>
              <c:f>general!$J$9</c:f>
              <c:strCache>
                <c:ptCount val="1"/>
                <c:pt idx="0">
                  <c:v>2016-2017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general!$K$7</c:f>
              <c:strCache>
                <c:ptCount val="1"/>
                <c:pt idx="0">
                  <c:v>% of students with incomplete files</c:v>
                </c:pt>
              </c:strCache>
            </c:strRef>
          </c:cat>
          <c:val>
            <c:numRef>
              <c:f>general!$K$9</c:f>
              <c:numCache>
                <c:formatCode>0%</c:formatCode>
                <c:ptCount val="1"/>
                <c:pt idx="0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60-4523-8E61-F872C4576290}"/>
            </c:ext>
          </c:extLst>
        </c:ser>
        <c:ser>
          <c:idx val="2"/>
          <c:order val="2"/>
          <c:tx>
            <c:strRef>
              <c:f>general!$J$10</c:f>
              <c:strCache>
                <c:ptCount val="1"/>
                <c:pt idx="0">
                  <c:v>2017-2018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general!$K$7</c:f>
              <c:strCache>
                <c:ptCount val="1"/>
                <c:pt idx="0">
                  <c:v>% of students with incomplete files</c:v>
                </c:pt>
              </c:strCache>
            </c:strRef>
          </c:cat>
          <c:val>
            <c:numRef>
              <c:f>general!$K$10</c:f>
              <c:numCache>
                <c:formatCode>0%</c:formatCode>
                <c:ptCount val="1"/>
                <c:pt idx="0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60-4523-8E61-F872C4576290}"/>
            </c:ext>
          </c:extLst>
        </c:ser>
        <c:ser>
          <c:idx val="3"/>
          <c:order val="3"/>
          <c:tx>
            <c:strRef>
              <c:f>general!$J$11</c:f>
              <c:strCache>
                <c:ptCount val="1"/>
                <c:pt idx="0">
                  <c:v>2018-2019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general!$K$7</c:f>
              <c:strCache>
                <c:ptCount val="1"/>
                <c:pt idx="0">
                  <c:v>% of students with incomplete files</c:v>
                </c:pt>
              </c:strCache>
            </c:strRef>
          </c:cat>
          <c:val>
            <c:numRef>
              <c:f>general!$K$11</c:f>
              <c:numCache>
                <c:formatCode>0%</c:formatCode>
                <c:ptCount val="1"/>
                <c:pt idx="0">
                  <c:v>0.47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360-4523-8E61-F872C4576290}"/>
            </c:ext>
          </c:extLst>
        </c:ser>
        <c:ser>
          <c:idx val="4"/>
          <c:order val="4"/>
          <c:tx>
            <c:strRef>
              <c:f>general!$J$12</c:f>
              <c:strCache>
                <c:ptCount val="1"/>
                <c:pt idx="0">
                  <c:v>2019-2020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general!$K$7</c:f>
              <c:strCache>
                <c:ptCount val="1"/>
                <c:pt idx="0">
                  <c:v>% of students with incomplete files</c:v>
                </c:pt>
              </c:strCache>
            </c:strRef>
          </c:cat>
          <c:val>
            <c:numRef>
              <c:f>general!$K$12</c:f>
              <c:numCache>
                <c:formatCode>0%</c:formatCode>
                <c:ptCount val="1"/>
                <c:pt idx="0">
                  <c:v>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360-4523-8E61-F872C45762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75905088"/>
        <c:axId val="1534555552"/>
      </c:barChart>
      <c:catAx>
        <c:axId val="1575905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4555552"/>
        <c:crosses val="autoZero"/>
        <c:auto val="1"/>
        <c:lblAlgn val="ctr"/>
        <c:lblOffset val="100"/>
        <c:noMultiLvlLbl val="0"/>
      </c:catAx>
      <c:valAx>
        <c:axId val="1534555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590508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Adobe Devanagari" panose="02040503050201020203" pitchFamily="18" charset="0"/>
              </a:defRPr>
            </a:pPr>
            <a:r>
              <a:rPr lang="en-US" dirty="0"/>
              <a:t>Total Aid Disbursed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Adobe Devanagari" panose="02040503050201020203" pitchFamily="18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'Compiled Data'!$B$18</c:f>
              <c:strCache>
                <c:ptCount val="1"/>
                <c:pt idx="0">
                  <c:v>Total Disbursed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'Compiled Data'!$A$19:$A$23</c:f>
              <c:strCache>
                <c:ptCount val="5"/>
                <c:pt idx="0">
                  <c:v>2015-2016</c:v>
                </c:pt>
                <c:pt idx="1">
                  <c:v>2016-2017</c:v>
                </c:pt>
                <c:pt idx="2">
                  <c:v>2017-2018</c:v>
                </c:pt>
                <c:pt idx="3">
                  <c:v>2018-2019</c:v>
                </c:pt>
                <c:pt idx="4">
                  <c:v>2019-2020</c:v>
                </c:pt>
              </c:strCache>
            </c:strRef>
          </c:cat>
          <c:val>
            <c:numRef>
              <c:f>'Compiled Data'!$B$19:$B$23</c:f>
              <c:numCache>
                <c:formatCode>#,##0</c:formatCode>
                <c:ptCount val="5"/>
                <c:pt idx="0">
                  <c:v>1952</c:v>
                </c:pt>
                <c:pt idx="1">
                  <c:v>1920</c:v>
                </c:pt>
                <c:pt idx="2">
                  <c:v>1814</c:v>
                </c:pt>
                <c:pt idx="3">
                  <c:v>1731</c:v>
                </c:pt>
                <c:pt idx="4">
                  <c:v>2692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C4-45F6-9C67-762EAEB6D0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20471248"/>
        <c:axId val="1524046048"/>
      </c:barChart>
      <c:catAx>
        <c:axId val="1520471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Adobe Devanagari" panose="02040503050201020203" pitchFamily="18" charset="0"/>
              </a:defRPr>
            </a:pPr>
            <a:endParaRPr lang="en-US"/>
          </a:p>
        </c:txPr>
        <c:crossAx val="1524046048"/>
        <c:crosses val="autoZero"/>
        <c:auto val="1"/>
        <c:lblAlgn val="ctr"/>
        <c:lblOffset val="100"/>
        <c:noMultiLvlLbl val="0"/>
      </c:catAx>
      <c:valAx>
        <c:axId val="1524046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Adobe Devanagari" panose="02040503050201020203" pitchFamily="18" charset="0"/>
              </a:defRPr>
            </a:pPr>
            <a:endParaRPr lang="en-US"/>
          </a:p>
        </c:txPr>
        <c:crossAx val="15204712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Adobe Devanagari" panose="02040503050201020203" pitchFamily="18" charset="0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+mj-lt"/>
          <a:cs typeface="Adobe Devanagari" panose="02040503050201020203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0912C5E-5ECA-4B7C-8FF5-B46AC71EF330}" type="datetimeFigureOut">
              <a:rPr lang="en-US" smtClean="0"/>
              <a:t>12/4/20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450ECB3-A3F7-4337-9F98-DFD14FAD1F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772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AEC6874-87D3-4708-86B1-114C1FEE74C4}" type="datetimeFigureOut">
              <a:rPr lang="en-US" smtClean="0"/>
              <a:t>12/4/20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B90EF27-1900-472B-B1D5-4FBEA20026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257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0EF27-1900-472B-B1D5-4FBEA200263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9231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0EF27-1900-472B-B1D5-4FBEA200263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62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0EF27-1900-472B-B1D5-4FBEA200263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575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0EF27-1900-472B-B1D5-4FBEA200263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405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0EF27-1900-472B-B1D5-4FBEA200263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514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0EF27-1900-472B-B1D5-4FBEA200263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41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0EF27-1900-472B-B1D5-4FBEA200263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4852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0EF27-1900-472B-B1D5-4FBEA200263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1002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0EF27-1900-472B-B1D5-4FBEA200263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0071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0EF27-1900-472B-B1D5-4FBEA200263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58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12/4/20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227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12/4/20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77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12/4/20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770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12/4/20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12/4/20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18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12/4/20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79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12/4/20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38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12/4/20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11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12/4/20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33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12/4/20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264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12/4/20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32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341C4-3268-4241-9C56-054F2F7015E6}" type="datetimeFigureOut">
              <a:rPr lang="en-US" smtClean="0"/>
              <a:t>12/4/20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FE41E-F334-4083-80DF-E3288B8CA3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32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6352" y="4602347"/>
            <a:ext cx="112521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500" b="1" dirty="0">
                <a:latin typeface="Garamond" panose="02020404030301010803" pitchFamily="18" charset="0"/>
              </a:rPr>
              <a:t>Position: </a:t>
            </a:r>
            <a:r>
              <a:rPr lang="en-US" sz="4400" b="1" dirty="0">
                <a:latin typeface="Garamond" panose="02020404030301010803" pitchFamily="18" charset="0"/>
              </a:rPr>
              <a:t>FA Program Services Coordinator</a:t>
            </a:r>
            <a:r>
              <a:rPr lang="en-US" sz="6000" b="1" dirty="0">
                <a:latin typeface="Garamond" panose="02020404030301010803" pitchFamily="18" charset="0"/>
              </a:rPr>
              <a:t> </a:t>
            </a:r>
            <a:endParaRPr lang="en-US" sz="5500" b="1" dirty="0">
              <a:latin typeface="Garamond" panose="02020404030301010803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FA1314-8F33-4955-BE2C-917B786340CE}"/>
              </a:ext>
            </a:extLst>
          </p:cNvPr>
          <p:cNvSpPr/>
          <p:nvPr/>
        </p:nvSpPr>
        <p:spPr>
          <a:xfrm rot="5400000">
            <a:off x="-3086129" y="3081031"/>
            <a:ext cx="6863099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427F1B6-B5E8-443C-B43C-D19FEB5E0FCE}"/>
              </a:ext>
            </a:extLst>
          </p:cNvPr>
          <p:cNvSpPr/>
          <p:nvPr/>
        </p:nvSpPr>
        <p:spPr>
          <a:xfrm rot="5400000">
            <a:off x="-2254053" y="3908923"/>
            <a:ext cx="5786981" cy="102734"/>
          </a:xfrm>
          <a:prstGeom prst="rect">
            <a:avLst/>
          </a:prstGeom>
          <a:solidFill>
            <a:srgbClr val="FFCC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" dirty="0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8C3CA36-8AC6-47B4-9365-B3EC4FBFB9A1}"/>
              </a:ext>
            </a:extLst>
          </p:cNvPr>
          <p:cNvSpPr/>
          <p:nvPr/>
        </p:nvSpPr>
        <p:spPr>
          <a:xfrm rot="16200000" flipH="1">
            <a:off x="-548626" y="539379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839DBB2-6311-461A-8BB6-3B89C2E078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6989" y="340584"/>
            <a:ext cx="4428504" cy="198896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ED26B12-0F61-4F71-BA2F-2AC9680C93C9}"/>
              </a:ext>
            </a:extLst>
          </p:cNvPr>
          <p:cNvSpPr txBox="1"/>
          <p:nvPr/>
        </p:nvSpPr>
        <p:spPr>
          <a:xfrm>
            <a:off x="796352" y="5574641"/>
            <a:ext cx="1125219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solidFill>
                  <a:schemeClr val="accent6">
                    <a:lumMod val="50000"/>
                  </a:schemeClr>
                </a:solidFill>
                <a:latin typeface="Franklin Gothic Book" panose="020B0503020102020204" pitchFamily="34" charset="0"/>
              </a:rPr>
              <a:t>Requested by: Financial Aid Department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432A39-691F-4E1E-872A-4E05A021166B}"/>
              </a:ext>
            </a:extLst>
          </p:cNvPr>
          <p:cNvSpPr txBox="1"/>
          <p:nvPr/>
        </p:nvSpPr>
        <p:spPr>
          <a:xfrm>
            <a:off x="690805" y="2850743"/>
            <a:ext cx="11252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pc="6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Program Review</a:t>
            </a:r>
          </a:p>
          <a:p>
            <a:pPr algn="ctr"/>
            <a:r>
              <a:rPr lang="en-US" sz="2400" b="1" spc="6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Position Request Presentation </a:t>
            </a:r>
          </a:p>
        </p:txBody>
      </p:sp>
    </p:spTree>
    <p:extLst>
      <p:ext uri="{BB962C8B-B14F-4D97-AF65-F5344CB8AC3E}">
        <p14:creationId xmlns:p14="http://schemas.microsoft.com/office/powerpoint/2010/main" val="1988831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704" y="323024"/>
            <a:ext cx="10515600" cy="528108"/>
          </a:xfrm>
        </p:spPr>
        <p:txBody>
          <a:bodyPr>
            <a:noAutofit/>
          </a:bodyPr>
          <a:lstStyle/>
          <a:p>
            <a:pPr algn="ctr"/>
            <a:r>
              <a:rPr lang="en-US" sz="3400" b="1" dirty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Impact of COVID-19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704" y="945543"/>
            <a:ext cx="10724592" cy="5104738"/>
          </a:xfrm>
        </p:spPr>
        <p:txBody>
          <a:bodyPr>
            <a:normAutofit fontScale="92500" lnSpcReduction="20000"/>
          </a:bodyPr>
          <a:lstStyle/>
          <a:p>
            <a:pPr lvl="1">
              <a:lnSpc>
                <a:spcPct val="110000"/>
              </a:lnSpc>
            </a:pPr>
            <a:r>
              <a:rPr lang="en-US" dirty="0">
                <a:latin typeface="Times" pitchFamily="2" charset="0"/>
              </a:rPr>
              <a:t>Federal and State changes</a:t>
            </a:r>
          </a:p>
          <a:p>
            <a:pPr lvl="2">
              <a:lnSpc>
                <a:spcPct val="110000"/>
              </a:lnSpc>
            </a:pPr>
            <a:r>
              <a:rPr lang="en-US" dirty="0">
                <a:latin typeface="Times" pitchFamily="2" charset="0"/>
              </a:rPr>
              <a:t>Processes:</a:t>
            </a:r>
          </a:p>
          <a:p>
            <a:pPr lvl="3">
              <a:lnSpc>
                <a:spcPct val="110000"/>
              </a:lnSpc>
            </a:pPr>
            <a:r>
              <a:rPr lang="en-US" sz="2000" dirty="0">
                <a:latin typeface="Times" pitchFamily="2" charset="0"/>
              </a:rPr>
              <a:t>Return of Title IV</a:t>
            </a:r>
          </a:p>
          <a:p>
            <a:pPr lvl="3">
              <a:lnSpc>
                <a:spcPct val="110000"/>
              </a:lnSpc>
            </a:pPr>
            <a:r>
              <a:rPr lang="en-US" sz="2000" dirty="0">
                <a:latin typeface="Times" pitchFamily="2" charset="0"/>
              </a:rPr>
              <a:t>Satisfactory Academic Progress</a:t>
            </a:r>
          </a:p>
          <a:p>
            <a:pPr lvl="3">
              <a:lnSpc>
                <a:spcPct val="110000"/>
              </a:lnSpc>
            </a:pPr>
            <a:r>
              <a:rPr lang="en-US" sz="2000" dirty="0">
                <a:latin typeface="Times" pitchFamily="2" charset="0"/>
              </a:rPr>
              <a:t>Homelessness</a:t>
            </a:r>
            <a:r>
              <a:rPr lang="en-US" dirty="0">
                <a:latin typeface="Times" pitchFamily="2" charset="0"/>
              </a:rPr>
              <a:t>	</a:t>
            </a:r>
          </a:p>
          <a:p>
            <a:pPr lvl="2">
              <a:lnSpc>
                <a:spcPct val="110000"/>
              </a:lnSpc>
            </a:pPr>
            <a:r>
              <a:rPr lang="en-US" dirty="0">
                <a:latin typeface="Times" pitchFamily="2" charset="0"/>
              </a:rPr>
              <a:t>Additional aid:</a:t>
            </a:r>
          </a:p>
          <a:p>
            <a:pPr lvl="3">
              <a:lnSpc>
                <a:spcPct val="110000"/>
              </a:lnSpc>
            </a:pPr>
            <a:r>
              <a:rPr lang="en-US" sz="2000" dirty="0">
                <a:latin typeface="Times" pitchFamily="2" charset="0"/>
              </a:rPr>
              <a:t>CARES</a:t>
            </a:r>
          </a:p>
          <a:p>
            <a:pPr lvl="3">
              <a:lnSpc>
                <a:spcPct val="110000"/>
              </a:lnSpc>
            </a:pPr>
            <a:r>
              <a:rPr lang="en-US" sz="2000" dirty="0">
                <a:latin typeface="Times" pitchFamily="2" charset="0"/>
              </a:rPr>
              <a:t>MSI</a:t>
            </a:r>
          </a:p>
          <a:p>
            <a:pPr lvl="3">
              <a:lnSpc>
                <a:spcPct val="110000"/>
              </a:lnSpc>
            </a:pPr>
            <a:r>
              <a:rPr lang="en-US" sz="2000" dirty="0">
                <a:latin typeface="Times" pitchFamily="2" charset="0"/>
              </a:rPr>
              <a:t>State Disaster Relief Funds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Times" pitchFamily="2" charset="0"/>
              </a:rPr>
              <a:t>Zoom Drop-In Hours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Times" pitchFamily="2" charset="0"/>
              </a:rPr>
              <a:t>One-on-One and group online application assistance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Times" pitchFamily="2" charset="0"/>
              </a:rPr>
              <a:t>Students submit their required documentation multiple times.</a:t>
            </a:r>
          </a:p>
          <a:p>
            <a:pPr lvl="2">
              <a:lnSpc>
                <a:spcPct val="110000"/>
              </a:lnSpc>
            </a:pPr>
            <a:r>
              <a:rPr lang="en-US" dirty="0">
                <a:latin typeface="Times" pitchFamily="2" charset="0"/>
              </a:rPr>
              <a:t>Incomplete</a:t>
            </a:r>
          </a:p>
          <a:p>
            <a:pPr lvl="2">
              <a:lnSpc>
                <a:spcPct val="110000"/>
              </a:lnSpc>
            </a:pPr>
            <a:r>
              <a:rPr lang="en-US" dirty="0">
                <a:latin typeface="Times" pitchFamily="2" charset="0"/>
              </a:rPr>
              <a:t>Incorrect</a:t>
            </a:r>
          </a:p>
          <a:p>
            <a:pPr lvl="2">
              <a:lnSpc>
                <a:spcPct val="110000"/>
              </a:lnSpc>
            </a:pPr>
            <a:r>
              <a:rPr lang="en-US" dirty="0">
                <a:latin typeface="Times" pitchFamily="2" charset="0"/>
              </a:rPr>
              <a:t>Complicated and unfamiliar process (Drop Box and FormStack)</a:t>
            </a:r>
          </a:p>
          <a:p>
            <a:pPr marL="0" indent="0">
              <a:buNone/>
            </a:pPr>
            <a:endParaRPr lang="en-US" sz="24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2400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en-US" sz="1600" dirty="0">
              <a:latin typeface="Franklin Gothic Book" panose="020B0503020102020204" pitchFamily="34" charset="0"/>
            </a:endParaRP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E1500E-AA5E-4B4B-9617-770B6DB66C06}"/>
              </a:ext>
            </a:extLst>
          </p:cNvPr>
          <p:cNvSpPr/>
          <p:nvPr/>
        </p:nvSpPr>
        <p:spPr>
          <a:xfrm>
            <a:off x="0" y="6139589"/>
            <a:ext cx="12192000" cy="718412"/>
          </a:xfrm>
          <a:prstGeom prst="rect">
            <a:avLst/>
          </a:prstGeom>
          <a:solidFill>
            <a:srgbClr val="006633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5AB7C25-52AB-4112-B306-CE6B913F7A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522" y="6225730"/>
            <a:ext cx="1117460" cy="50188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663F740-D72D-4EF5-A232-42E82E89F334}"/>
              </a:ext>
            </a:extLst>
          </p:cNvPr>
          <p:cNvSpPr/>
          <p:nvPr/>
        </p:nvSpPr>
        <p:spPr>
          <a:xfrm>
            <a:off x="0" y="6063615"/>
            <a:ext cx="12192000" cy="759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829524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704" y="323024"/>
            <a:ext cx="10515600" cy="528108"/>
          </a:xfrm>
        </p:spPr>
        <p:txBody>
          <a:bodyPr>
            <a:noAutofit/>
          </a:bodyPr>
          <a:lstStyle/>
          <a:p>
            <a:pPr algn="ctr"/>
            <a:r>
              <a:rPr lang="en-US" sz="3400" b="1" dirty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If filled…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704" y="1271367"/>
            <a:ext cx="10724592" cy="4778913"/>
          </a:xfrm>
        </p:spPr>
        <p:txBody>
          <a:bodyPr>
            <a:normAutofit/>
          </a:bodyPr>
          <a:lstStyle/>
          <a:p>
            <a:r>
              <a:rPr lang="en-US" dirty="0">
                <a:latin typeface="Times" pitchFamily="2" charset="0"/>
              </a:rPr>
              <a:t>Help our marginalized students and communities by providing more financial aid outreach and in-reach activities</a:t>
            </a:r>
          </a:p>
          <a:p>
            <a:r>
              <a:rPr lang="en-US" dirty="0">
                <a:latin typeface="Times" pitchFamily="2" charset="0"/>
              </a:rPr>
              <a:t>Effectively support high need students in a holistic manner</a:t>
            </a:r>
          </a:p>
          <a:p>
            <a:r>
              <a:rPr lang="en-US" dirty="0">
                <a:latin typeface="Times" pitchFamily="2" charset="0"/>
              </a:rPr>
              <a:t>Less student complaints</a:t>
            </a:r>
          </a:p>
          <a:p>
            <a:r>
              <a:rPr lang="en-US" dirty="0">
                <a:latin typeface="Times" pitchFamily="2" charset="0"/>
              </a:rPr>
              <a:t>Help More students complete their FA files</a:t>
            </a:r>
          </a:p>
          <a:p>
            <a:r>
              <a:rPr lang="en-US" dirty="0">
                <a:latin typeface="Times" pitchFamily="2" charset="0"/>
              </a:rPr>
              <a:t>More scholarship offerings </a:t>
            </a:r>
          </a:p>
          <a:p>
            <a:r>
              <a:rPr lang="en-US" dirty="0">
                <a:latin typeface="Times" pitchFamily="2" charset="0"/>
              </a:rPr>
              <a:t>Strengthen our relationship with donors</a:t>
            </a:r>
          </a:p>
          <a:p>
            <a:r>
              <a:rPr lang="en-US" dirty="0">
                <a:latin typeface="Times" pitchFamily="2" charset="0"/>
              </a:rPr>
              <a:t>Directly address student inequities</a:t>
            </a:r>
          </a:p>
          <a:p>
            <a:pPr marL="0" indent="0">
              <a:buNone/>
            </a:pPr>
            <a:endParaRPr lang="en-US" dirty="0">
              <a:latin typeface="Times" pitchFamily="2" charset="0"/>
            </a:endParaRPr>
          </a:p>
          <a:p>
            <a:pPr marL="0" indent="0">
              <a:buNone/>
            </a:pPr>
            <a:endParaRPr lang="en-US" sz="2400" dirty="0">
              <a:latin typeface="Franklin Gothic Book" panose="020B0503020102020204" pitchFamily="34" charset="0"/>
            </a:endParaRP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E1500E-AA5E-4B4B-9617-770B6DB66C06}"/>
              </a:ext>
            </a:extLst>
          </p:cNvPr>
          <p:cNvSpPr/>
          <p:nvPr/>
        </p:nvSpPr>
        <p:spPr>
          <a:xfrm>
            <a:off x="0" y="6139589"/>
            <a:ext cx="12192000" cy="718412"/>
          </a:xfrm>
          <a:prstGeom prst="rect">
            <a:avLst/>
          </a:prstGeom>
          <a:solidFill>
            <a:srgbClr val="006633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5AB7C25-52AB-4112-B306-CE6B913F7A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522" y="6225730"/>
            <a:ext cx="1117460" cy="50188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663F740-D72D-4EF5-A232-42E82E89F334}"/>
              </a:ext>
            </a:extLst>
          </p:cNvPr>
          <p:cNvSpPr/>
          <p:nvPr/>
        </p:nvSpPr>
        <p:spPr>
          <a:xfrm>
            <a:off x="0" y="6063615"/>
            <a:ext cx="12192000" cy="759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23976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704" y="323024"/>
            <a:ext cx="10515600" cy="528108"/>
          </a:xfrm>
        </p:spPr>
        <p:txBody>
          <a:bodyPr>
            <a:noAutofit/>
          </a:bodyPr>
          <a:lstStyle/>
          <a:p>
            <a:pPr algn="ctr"/>
            <a:r>
              <a:rPr lang="en-US" sz="3400" b="1" dirty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Request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704" y="1271367"/>
            <a:ext cx="10724592" cy="4778913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dirty="0">
                <a:latin typeface="Times" pitchFamily="2" charset="0"/>
              </a:rPr>
              <a:t>Permanent Full-Time Financial Aid Program Services Coordinator will…</a:t>
            </a:r>
          </a:p>
          <a:p>
            <a:pPr marL="228600" lvl="1" indent="0">
              <a:spcBef>
                <a:spcPts val="600"/>
              </a:spcBef>
              <a:buNone/>
            </a:pPr>
            <a:endParaRPr lang="en-US" sz="2800" dirty="0">
              <a:latin typeface="Times" pitchFamily="2" charset="0"/>
            </a:endParaRPr>
          </a:p>
          <a:p>
            <a:pPr lvl="1" indent="-457200">
              <a:spcBef>
                <a:spcPts val="600"/>
              </a:spcBef>
            </a:pPr>
            <a:r>
              <a:rPr lang="en-US" sz="2800" dirty="0">
                <a:latin typeface="Times" pitchFamily="2" charset="0"/>
              </a:rPr>
              <a:t>Support special programs/case manage</a:t>
            </a:r>
          </a:p>
          <a:p>
            <a:pPr lvl="1" indent="-457200">
              <a:spcBef>
                <a:spcPts val="600"/>
              </a:spcBef>
            </a:pPr>
            <a:r>
              <a:rPr lang="en-US" sz="2800" dirty="0">
                <a:latin typeface="Times" pitchFamily="2" charset="0"/>
              </a:rPr>
              <a:t>Expand Access and Completion</a:t>
            </a:r>
            <a:endParaRPr lang="en-US" sz="2800" dirty="0">
              <a:solidFill>
                <a:schemeClr val="accent1"/>
              </a:solidFill>
              <a:latin typeface="Times" pitchFamily="2" charset="0"/>
            </a:endParaRPr>
          </a:p>
          <a:p>
            <a:pPr lvl="1" indent="-457200">
              <a:spcBef>
                <a:spcPts val="600"/>
              </a:spcBef>
            </a:pPr>
            <a:r>
              <a:rPr lang="en-US" sz="2800" dirty="0">
                <a:latin typeface="Times" pitchFamily="2" charset="0"/>
              </a:rPr>
              <a:t>Realign and balance complex work</a:t>
            </a:r>
            <a:endParaRPr lang="en-US" sz="2800" dirty="0">
              <a:solidFill>
                <a:srgbClr val="FF0000"/>
              </a:solidFill>
              <a:latin typeface="Times" pitchFamily="2" charset="0"/>
            </a:endParaRPr>
          </a:p>
          <a:p>
            <a:pPr lvl="1" indent="-457200">
              <a:spcBef>
                <a:spcPts val="600"/>
              </a:spcBef>
            </a:pPr>
            <a:r>
              <a:rPr lang="en-US" sz="2800" dirty="0">
                <a:latin typeface="Times" pitchFamily="2" charset="0"/>
              </a:rPr>
              <a:t>Coordinate the Scholarship Program</a:t>
            </a:r>
          </a:p>
          <a:p>
            <a:pPr lvl="1" indent="-457200">
              <a:spcBef>
                <a:spcPts val="600"/>
              </a:spcBef>
            </a:pPr>
            <a:r>
              <a:rPr lang="en-US" sz="2800" dirty="0">
                <a:latin typeface="Times" pitchFamily="2" charset="0"/>
              </a:rPr>
              <a:t>Maintain website and social media</a:t>
            </a:r>
            <a:endParaRPr lang="en-US" sz="2800" dirty="0">
              <a:solidFill>
                <a:srgbClr val="FF0000"/>
              </a:solidFill>
              <a:latin typeface="Times" pitchFamily="2" charset="0"/>
            </a:endParaRP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E1500E-AA5E-4B4B-9617-770B6DB66C06}"/>
              </a:ext>
            </a:extLst>
          </p:cNvPr>
          <p:cNvSpPr/>
          <p:nvPr/>
        </p:nvSpPr>
        <p:spPr>
          <a:xfrm>
            <a:off x="0" y="6139589"/>
            <a:ext cx="12192000" cy="718412"/>
          </a:xfrm>
          <a:prstGeom prst="rect">
            <a:avLst/>
          </a:prstGeom>
          <a:solidFill>
            <a:srgbClr val="006633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5AB7C25-52AB-4112-B306-CE6B913F7A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522" y="6225730"/>
            <a:ext cx="1117460" cy="50188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663F740-D72D-4EF5-A232-42E82E89F334}"/>
              </a:ext>
            </a:extLst>
          </p:cNvPr>
          <p:cNvSpPr/>
          <p:nvPr/>
        </p:nvSpPr>
        <p:spPr>
          <a:xfrm>
            <a:off x="0" y="6063615"/>
            <a:ext cx="12192000" cy="759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5416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704" y="323024"/>
            <a:ext cx="10515600" cy="528108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Align staffing with Skyline and CSM</a:t>
            </a:r>
            <a:endParaRPr lang="en-US" sz="3200" b="1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43137"/>
                  </a:srgbClr>
                </a:outerShdw>
              </a:effectLst>
              <a:latin typeface="Franklin Gothic Book" panose="020B0503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704" y="1271367"/>
            <a:ext cx="10724592" cy="477891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  <a:latin typeface="Times" pitchFamily="2" charset="0"/>
              </a:rPr>
              <a:t>College of San Mateo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latin typeface="Times" pitchFamily="2" charset="0"/>
              </a:rPr>
              <a:t> </a:t>
            </a:r>
            <a:r>
              <a:rPr lang="en-US" sz="2000" dirty="0">
                <a:latin typeface="Times" pitchFamily="2" charset="0"/>
              </a:rPr>
              <a:t>Financial Aid Director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Times" pitchFamily="2" charset="0"/>
              </a:rPr>
              <a:t> Program Services Coordinator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Times" pitchFamily="2" charset="0"/>
              </a:rPr>
              <a:t> Financial Aid technicians </a:t>
            </a:r>
            <a:endParaRPr lang="en-US" dirty="0">
              <a:latin typeface="Times" pitchFamily="2" charset="0"/>
            </a:endParaRPr>
          </a:p>
          <a:p>
            <a:r>
              <a:rPr lang="en-US" dirty="0">
                <a:solidFill>
                  <a:srgbClr val="C00000"/>
                </a:solidFill>
                <a:latin typeface="Times" pitchFamily="2" charset="0"/>
              </a:rPr>
              <a:t>Skyline College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latin typeface="Times" pitchFamily="2" charset="0"/>
              </a:rPr>
              <a:t> </a:t>
            </a:r>
            <a:r>
              <a:rPr lang="en-US" sz="2000" dirty="0">
                <a:latin typeface="Times" pitchFamily="2" charset="0"/>
              </a:rPr>
              <a:t>Financial Aid Director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Times" pitchFamily="2" charset="0"/>
              </a:rPr>
              <a:t> Program Services Coordinator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Times" pitchFamily="2" charset="0"/>
              </a:rPr>
              <a:t> Financial Aid technicians </a:t>
            </a:r>
            <a:endParaRPr lang="en-US" dirty="0">
              <a:latin typeface="Times" pitchFamily="2" charset="0"/>
            </a:endParaRPr>
          </a:p>
          <a:p>
            <a:r>
              <a:rPr lang="en-US" dirty="0">
                <a:solidFill>
                  <a:srgbClr val="006633"/>
                </a:solidFill>
                <a:latin typeface="Times" pitchFamily="2" charset="0"/>
              </a:rPr>
              <a:t>Cañada College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Times" pitchFamily="2" charset="0"/>
              </a:rPr>
              <a:t> Financial Aid Director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Times" pitchFamily="2" charset="0"/>
              </a:rPr>
              <a:t> Financial Aid technicians </a:t>
            </a:r>
          </a:p>
          <a:p>
            <a:pPr marL="0" indent="0">
              <a:buNone/>
            </a:pPr>
            <a:endParaRPr lang="en-US" sz="2400" dirty="0">
              <a:latin typeface="Franklin Gothic Book" panose="020B0503020102020204" pitchFamily="34" charset="0"/>
            </a:endParaRP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E1500E-AA5E-4B4B-9617-770B6DB66C06}"/>
              </a:ext>
            </a:extLst>
          </p:cNvPr>
          <p:cNvSpPr/>
          <p:nvPr/>
        </p:nvSpPr>
        <p:spPr>
          <a:xfrm>
            <a:off x="0" y="6139589"/>
            <a:ext cx="12192000" cy="718412"/>
          </a:xfrm>
          <a:prstGeom prst="rect">
            <a:avLst/>
          </a:prstGeom>
          <a:solidFill>
            <a:srgbClr val="006633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5AB7C25-52AB-4112-B306-CE6B913F7A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522" y="6225730"/>
            <a:ext cx="1117460" cy="50188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663F740-D72D-4EF5-A232-42E82E89F334}"/>
              </a:ext>
            </a:extLst>
          </p:cNvPr>
          <p:cNvSpPr/>
          <p:nvPr/>
        </p:nvSpPr>
        <p:spPr>
          <a:xfrm>
            <a:off x="0" y="6063615"/>
            <a:ext cx="12192000" cy="759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74835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704" y="323024"/>
            <a:ext cx="10515600" cy="528108"/>
          </a:xfrm>
        </p:spPr>
        <p:txBody>
          <a:bodyPr>
            <a:noAutofit/>
          </a:bodyPr>
          <a:lstStyle/>
          <a:p>
            <a:pPr algn="ctr"/>
            <a:r>
              <a:rPr lang="en-US" sz="3400" b="1" dirty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Support Special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704" y="1271367"/>
            <a:ext cx="10724592" cy="4778913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" pitchFamily="2" charset="0"/>
              </a:rPr>
              <a:t>Promise Scholars Program</a:t>
            </a:r>
          </a:p>
          <a:p>
            <a:r>
              <a:rPr lang="en-US" sz="3200" dirty="0">
                <a:latin typeface="Times" pitchFamily="2" charset="0"/>
              </a:rPr>
              <a:t>Homeless Students</a:t>
            </a:r>
          </a:p>
          <a:p>
            <a:r>
              <a:rPr lang="en-US" sz="3200" dirty="0">
                <a:latin typeface="Times" pitchFamily="2" charset="0"/>
              </a:rPr>
              <a:t>Foster Youth</a:t>
            </a:r>
          </a:p>
          <a:p>
            <a:r>
              <a:rPr lang="en-US" sz="3200" dirty="0">
                <a:latin typeface="Times" pitchFamily="2" charset="0"/>
              </a:rPr>
              <a:t>Dream Center</a:t>
            </a:r>
          </a:p>
          <a:p>
            <a:r>
              <a:rPr lang="en-US" sz="3200" dirty="0">
                <a:latin typeface="Times" pitchFamily="2" charset="0"/>
              </a:rPr>
              <a:t>Veterans</a:t>
            </a:r>
          </a:p>
          <a:p>
            <a:r>
              <a:rPr lang="en-US" sz="3200" dirty="0">
                <a:latin typeface="Times" pitchFamily="2" charset="0"/>
              </a:rPr>
              <a:t>SMCCC Foundation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E1500E-AA5E-4B4B-9617-770B6DB66C06}"/>
              </a:ext>
            </a:extLst>
          </p:cNvPr>
          <p:cNvSpPr/>
          <p:nvPr/>
        </p:nvSpPr>
        <p:spPr>
          <a:xfrm>
            <a:off x="0" y="6139589"/>
            <a:ext cx="12192000" cy="718412"/>
          </a:xfrm>
          <a:prstGeom prst="rect">
            <a:avLst/>
          </a:prstGeom>
          <a:solidFill>
            <a:srgbClr val="006633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5AB7C25-52AB-4112-B306-CE6B913F7A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522" y="6225730"/>
            <a:ext cx="1117460" cy="50188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663F740-D72D-4EF5-A232-42E82E89F334}"/>
              </a:ext>
            </a:extLst>
          </p:cNvPr>
          <p:cNvSpPr/>
          <p:nvPr/>
        </p:nvSpPr>
        <p:spPr>
          <a:xfrm>
            <a:off x="0" y="6063615"/>
            <a:ext cx="12192000" cy="759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41889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704" y="323024"/>
            <a:ext cx="10515600" cy="528108"/>
          </a:xfrm>
        </p:spPr>
        <p:txBody>
          <a:bodyPr>
            <a:noAutofit/>
          </a:bodyPr>
          <a:lstStyle/>
          <a:p>
            <a:pPr algn="ctr"/>
            <a:r>
              <a:rPr lang="en-US" sz="3400" b="1" dirty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Decrease in Financial Aid Applications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E1500E-AA5E-4B4B-9617-770B6DB66C06}"/>
              </a:ext>
            </a:extLst>
          </p:cNvPr>
          <p:cNvSpPr/>
          <p:nvPr/>
        </p:nvSpPr>
        <p:spPr>
          <a:xfrm>
            <a:off x="0" y="6139589"/>
            <a:ext cx="12192000" cy="718412"/>
          </a:xfrm>
          <a:prstGeom prst="rect">
            <a:avLst/>
          </a:prstGeom>
          <a:solidFill>
            <a:srgbClr val="006633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5AB7C25-52AB-4112-B306-CE6B913F7A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522" y="6225730"/>
            <a:ext cx="1117460" cy="50188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663F740-D72D-4EF5-A232-42E82E89F334}"/>
              </a:ext>
            </a:extLst>
          </p:cNvPr>
          <p:cNvSpPr/>
          <p:nvPr/>
        </p:nvSpPr>
        <p:spPr>
          <a:xfrm>
            <a:off x="0" y="6063615"/>
            <a:ext cx="12192000" cy="759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9EE8BD47-CACB-4B1E-BED9-C1E78963A6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5019428"/>
              </p:ext>
            </p:extLst>
          </p:nvPr>
        </p:nvGraphicFramePr>
        <p:xfrm>
          <a:off x="1273629" y="1315616"/>
          <a:ext cx="10058400" cy="4534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98745667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704" y="323024"/>
            <a:ext cx="10515600" cy="528108"/>
          </a:xfrm>
        </p:spPr>
        <p:txBody>
          <a:bodyPr>
            <a:noAutofit/>
          </a:bodyPr>
          <a:lstStyle/>
          <a:p>
            <a:pPr algn="ctr"/>
            <a:r>
              <a:rPr lang="en-US" sz="3400" b="1" dirty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Expand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704" y="1271367"/>
            <a:ext cx="10724592" cy="4778913"/>
          </a:xfrm>
        </p:spPr>
        <p:txBody>
          <a:bodyPr>
            <a:normAutofit/>
          </a:bodyPr>
          <a:lstStyle/>
          <a:p>
            <a:r>
              <a:rPr lang="en-US" dirty="0">
                <a:latin typeface="Times" pitchFamily="2" charset="0"/>
              </a:rPr>
              <a:t>Off-Campus outreach</a:t>
            </a:r>
          </a:p>
          <a:p>
            <a:pPr lvl="1"/>
            <a:r>
              <a:rPr lang="en-US" dirty="0">
                <a:latin typeface="Times" pitchFamily="2" charset="0"/>
              </a:rPr>
              <a:t>Coordinate intentional campaigns to expand our outreach efforts to the community</a:t>
            </a:r>
          </a:p>
          <a:p>
            <a:pPr lvl="1"/>
            <a:r>
              <a:rPr lang="en-US" dirty="0">
                <a:latin typeface="Times" pitchFamily="2" charset="0"/>
              </a:rPr>
              <a:t>Train staff for hands-on workshops and presentations</a:t>
            </a:r>
            <a:endParaRPr lang="en-US" dirty="0">
              <a:solidFill>
                <a:srgbClr val="FF0000"/>
              </a:solidFill>
              <a:latin typeface="Times" pitchFamily="2" charset="0"/>
            </a:endParaRPr>
          </a:p>
          <a:p>
            <a:pPr lvl="1"/>
            <a:r>
              <a:rPr lang="en-US" dirty="0">
                <a:latin typeface="Times" pitchFamily="2" charset="0"/>
              </a:rPr>
              <a:t>Collaborate strategically with the Outreach Department to strengthen our relationship in the community</a:t>
            </a:r>
          </a:p>
          <a:p>
            <a:pPr lvl="1"/>
            <a:r>
              <a:rPr lang="en-US" dirty="0">
                <a:latin typeface="Times" pitchFamily="2" charset="0"/>
              </a:rPr>
              <a:t>Align our outreach efforts with our sister colleges</a:t>
            </a:r>
          </a:p>
          <a:p>
            <a:pPr lvl="2"/>
            <a:r>
              <a:rPr lang="en-US" dirty="0">
                <a:latin typeface="Times" pitchFamily="2" charset="0"/>
              </a:rPr>
              <a:t>CSM-hosts large application workshops for the community and students</a:t>
            </a:r>
          </a:p>
          <a:p>
            <a:pPr lvl="2"/>
            <a:r>
              <a:rPr lang="en-US" dirty="0">
                <a:latin typeface="Times" pitchFamily="2" charset="0"/>
              </a:rPr>
              <a:t>Skyline-developed a financial aid YouTube channel</a:t>
            </a:r>
          </a:p>
          <a:p>
            <a:pPr lvl="2"/>
            <a:r>
              <a:rPr lang="en-US" dirty="0">
                <a:latin typeface="Times" pitchFamily="2" charset="0"/>
              </a:rPr>
              <a:t>Both campuses offer remote application lab hours to assist students</a:t>
            </a:r>
            <a:endParaRPr lang="en-US" dirty="0">
              <a:solidFill>
                <a:srgbClr val="FF0000"/>
              </a:solidFill>
              <a:latin typeface="Times" pitchFamily="2" charset="0"/>
            </a:endParaRP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E1500E-AA5E-4B4B-9617-770B6DB66C06}"/>
              </a:ext>
            </a:extLst>
          </p:cNvPr>
          <p:cNvSpPr/>
          <p:nvPr/>
        </p:nvSpPr>
        <p:spPr>
          <a:xfrm>
            <a:off x="0" y="6139589"/>
            <a:ext cx="12192000" cy="718412"/>
          </a:xfrm>
          <a:prstGeom prst="rect">
            <a:avLst/>
          </a:prstGeom>
          <a:solidFill>
            <a:srgbClr val="006633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5AB7C25-52AB-4112-B306-CE6B913F7A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522" y="6225730"/>
            <a:ext cx="1117460" cy="50188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663F740-D72D-4EF5-A232-42E82E89F334}"/>
              </a:ext>
            </a:extLst>
          </p:cNvPr>
          <p:cNvSpPr/>
          <p:nvPr/>
        </p:nvSpPr>
        <p:spPr>
          <a:xfrm>
            <a:off x="0" y="6063615"/>
            <a:ext cx="12192000" cy="759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640920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704" y="323024"/>
            <a:ext cx="10515600" cy="528108"/>
          </a:xfrm>
        </p:spPr>
        <p:txBody>
          <a:bodyPr>
            <a:noAutofit/>
          </a:bodyPr>
          <a:lstStyle/>
          <a:p>
            <a:pPr algn="ctr"/>
            <a:r>
              <a:rPr lang="en-US" sz="3400" b="1" dirty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Impact on Marginalized students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E1500E-AA5E-4B4B-9617-770B6DB66C06}"/>
              </a:ext>
            </a:extLst>
          </p:cNvPr>
          <p:cNvSpPr/>
          <p:nvPr/>
        </p:nvSpPr>
        <p:spPr>
          <a:xfrm>
            <a:off x="0" y="6139589"/>
            <a:ext cx="12192000" cy="718412"/>
          </a:xfrm>
          <a:prstGeom prst="rect">
            <a:avLst/>
          </a:prstGeom>
          <a:solidFill>
            <a:srgbClr val="006633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5AB7C25-52AB-4112-B306-CE6B913F7A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522" y="6225730"/>
            <a:ext cx="1117460" cy="50188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663F740-D72D-4EF5-A232-42E82E89F334}"/>
              </a:ext>
            </a:extLst>
          </p:cNvPr>
          <p:cNvSpPr/>
          <p:nvPr/>
        </p:nvSpPr>
        <p:spPr>
          <a:xfrm>
            <a:off x="0" y="6063615"/>
            <a:ext cx="12192000" cy="759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0C8DB05E-4BFB-4511-9073-7298FBA209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6465301"/>
              </p:ext>
            </p:extLst>
          </p:nvPr>
        </p:nvGraphicFramePr>
        <p:xfrm>
          <a:off x="2272004" y="1013867"/>
          <a:ext cx="8402216" cy="4981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07320352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704" y="323024"/>
            <a:ext cx="10515600" cy="528108"/>
          </a:xfrm>
        </p:spPr>
        <p:txBody>
          <a:bodyPr>
            <a:noAutofit/>
          </a:bodyPr>
          <a:lstStyle/>
          <a:p>
            <a:pPr algn="ctr"/>
            <a:r>
              <a:rPr lang="en-US" sz="3400" b="1" dirty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Expand Completion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E1500E-AA5E-4B4B-9617-770B6DB66C06}"/>
              </a:ext>
            </a:extLst>
          </p:cNvPr>
          <p:cNvSpPr/>
          <p:nvPr/>
        </p:nvSpPr>
        <p:spPr>
          <a:xfrm>
            <a:off x="0" y="6139589"/>
            <a:ext cx="12192000" cy="718412"/>
          </a:xfrm>
          <a:prstGeom prst="rect">
            <a:avLst/>
          </a:prstGeom>
          <a:solidFill>
            <a:srgbClr val="006633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5AB7C25-52AB-4112-B306-CE6B913F7A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522" y="6225730"/>
            <a:ext cx="1117460" cy="50188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663F740-D72D-4EF5-A232-42E82E89F334}"/>
              </a:ext>
            </a:extLst>
          </p:cNvPr>
          <p:cNvSpPr/>
          <p:nvPr/>
        </p:nvSpPr>
        <p:spPr>
          <a:xfrm>
            <a:off x="0" y="6063615"/>
            <a:ext cx="12192000" cy="759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06C39E7-D735-4E6A-BF07-EE56F0A86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5531"/>
            <a:ext cx="10515600" cy="5171432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>
                <a:latin typeface="Times" pitchFamily="2" charset="0"/>
              </a:rPr>
              <a:t>Follow up with incomplete/not awarded students</a:t>
            </a:r>
          </a:p>
          <a:p>
            <a:r>
              <a:rPr lang="en-US" dirty="0">
                <a:latin typeface="Times" pitchFamily="2" charset="0"/>
              </a:rPr>
              <a:t>Support retention efforts</a:t>
            </a:r>
            <a:br>
              <a:rPr lang="en-US" dirty="0">
                <a:latin typeface="Times" pitchFamily="2" charset="0"/>
              </a:rPr>
            </a:br>
            <a:r>
              <a:rPr lang="en-US" dirty="0">
                <a:latin typeface="Times" pitchFamily="2" charset="0"/>
              </a:rPr>
              <a:t>Promise, EOPS, CARE, CalWORKs &amp; FFYSI, TRiO, DRC, etc.</a:t>
            </a:r>
          </a:p>
          <a:p>
            <a:r>
              <a:rPr lang="en-US" dirty="0">
                <a:latin typeface="Times" pitchFamily="2" charset="0"/>
              </a:rPr>
              <a:t>Case manage high need, SAP, other at-risk groups</a:t>
            </a:r>
          </a:p>
          <a:p>
            <a:r>
              <a:rPr lang="en-US" dirty="0">
                <a:latin typeface="Times" pitchFamily="2" charset="0"/>
              </a:rPr>
              <a:t>Schedule and conduct multiple workshops, such as</a:t>
            </a:r>
            <a:br>
              <a:rPr lang="en-US" dirty="0">
                <a:latin typeface="Times" pitchFamily="2" charset="0"/>
              </a:rPr>
            </a:br>
            <a:r>
              <a:rPr lang="en-US" dirty="0">
                <a:latin typeface="Times" pitchFamily="2" charset="0"/>
              </a:rPr>
              <a:t>FAFSA, CADAA, Scholarships and tailored content </a:t>
            </a:r>
            <a:br>
              <a:rPr lang="en-US" dirty="0">
                <a:latin typeface="Times" pitchFamily="2" charset="0"/>
              </a:rPr>
            </a:br>
            <a:r>
              <a:rPr lang="en-US" dirty="0">
                <a:latin typeface="Times" pitchFamily="2" charset="0"/>
              </a:rPr>
              <a:t>for special populations, student events, etc.</a:t>
            </a:r>
          </a:p>
        </p:txBody>
      </p:sp>
    </p:spTree>
    <p:extLst>
      <p:ext uri="{BB962C8B-B14F-4D97-AF65-F5344CB8AC3E}">
        <p14:creationId xmlns:p14="http://schemas.microsoft.com/office/powerpoint/2010/main" val="645933961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F518A3A-ECE0-42A2-BD7B-43096BD7B6FA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704" y="323024"/>
            <a:ext cx="10515600" cy="528108"/>
          </a:xfrm>
        </p:spPr>
        <p:txBody>
          <a:bodyPr>
            <a:noAutofit/>
          </a:bodyPr>
          <a:lstStyle/>
          <a:p>
            <a:pPr algn="ctr"/>
            <a:r>
              <a:rPr lang="en-US" sz="3400" b="1" dirty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43137"/>
                    </a:srgbClr>
                  </a:outerShdw>
                </a:effectLst>
                <a:latin typeface="Franklin Gothic Book" panose="020B0503020102020204" pitchFamily="34" charset="0"/>
              </a:rPr>
              <a:t>Increase Workload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29C5912D-DD36-465B-BD92-BB0220505875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E1500E-AA5E-4B4B-9617-770B6DB66C06}"/>
              </a:ext>
            </a:extLst>
          </p:cNvPr>
          <p:cNvSpPr/>
          <p:nvPr/>
        </p:nvSpPr>
        <p:spPr>
          <a:xfrm>
            <a:off x="0" y="6139589"/>
            <a:ext cx="12192000" cy="718412"/>
          </a:xfrm>
          <a:prstGeom prst="rect">
            <a:avLst/>
          </a:prstGeom>
          <a:solidFill>
            <a:srgbClr val="006633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5AB7C25-52AB-4112-B306-CE6B913F7A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5522" y="6225730"/>
            <a:ext cx="1117460" cy="50188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E663F740-D72D-4EF5-A232-42E82E89F334}"/>
              </a:ext>
            </a:extLst>
          </p:cNvPr>
          <p:cNvSpPr/>
          <p:nvPr/>
        </p:nvSpPr>
        <p:spPr>
          <a:xfrm>
            <a:off x="0" y="6063615"/>
            <a:ext cx="12192000" cy="759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A24BA59B-45D6-4029-AA91-A2758F4D4F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0155137"/>
              </p:ext>
            </p:extLst>
          </p:nvPr>
        </p:nvGraphicFramePr>
        <p:xfrm>
          <a:off x="-97971" y="1032452"/>
          <a:ext cx="7184570" cy="4268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63CDCCF-114E-4CB0-A4B7-24BD21F004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611449"/>
              </p:ext>
            </p:extLst>
          </p:nvPr>
        </p:nvGraphicFramePr>
        <p:xfrm>
          <a:off x="7361205" y="1133224"/>
          <a:ext cx="4178300" cy="2079876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977900">
                  <a:extLst>
                    <a:ext uri="{9D8B030D-6E8A-4147-A177-3AD203B41FA5}">
                      <a16:colId xmlns:a16="http://schemas.microsoft.com/office/drawing/2014/main" val="1660653095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2719104897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287401461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1038908279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3241844747"/>
                    </a:ext>
                  </a:extLst>
                </a:gridCol>
              </a:tblGrid>
              <a:tr h="3466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Academic Year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Federal Aid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State Aid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Institutional Aid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Total Disbursed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630584441"/>
                  </a:ext>
                </a:extLst>
              </a:tr>
              <a:tr h="3466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2015-2016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1,370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301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1,952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3125585153"/>
                  </a:ext>
                </a:extLst>
              </a:tr>
              <a:tr h="3466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2016-2017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1,224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1,920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298499099"/>
                  </a:ext>
                </a:extLst>
              </a:tr>
              <a:tr h="3466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2017-2018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1,134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382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298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1,814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2113007143"/>
                  </a:ext>
                </a:extLst>
              </a:tr>
              <a:tr h="3466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2018-2019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1,129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1,731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1201903189"/>
                  </a:ext>
                </a:extLst>
              </a:tr>
              <a:tr h="3466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2019-2020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1,753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366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573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2,692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" marR="3810" marT="3810" marB="0" anchor="b"/>
                </a:tc>
                <a:extLst>
                  <a:ext uri="{0D108BD9-81ED-4DB2-BD59-A6C34878D82A}">
                    <a16:rowId xmlns:a16="http://schemas.microsoft.com/office/drawing/2014/main" val="3709709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37787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3" ma:contentTypeDescription="Create a new document." ma:contentTypeScope="" ma:versionID="618bc19bae1ae606cfd6804c8e2176d6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e0599e1f8396ab867dd6a01ab5d3ef8a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34AC158-FAD3-4281-B80C-A8853E20B6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9A8300-276E-4320-9B6B-E5FB4CDB98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4BAF11E-4C8F-46A5-BA0A-B8FEFFC25CF1}">
  <ds:schemaRefs>
    <ds:schemaRef ds:uri="http://purl.org/dc/elements/1.1/"/>
    <ds:schemaRef ds:uri="http://purl.org/dc/dcmitype/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2bc55ecc-363e-43e9-bfac-4ba2e86f45ee"/>
    <ds:schemaRef ds:uri="http://schemas.microsoft.com/office/2006/metadata/properties"/>
    <ds:schemaRef ds:uri="bb5bbb0b-6c89-44d7-be61-0adfe653f98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11455</TotalTime>
  <Words>420</Words>
  <Application>Microsoft Macintosh PowerPoint</Application>
  <PresentationFormat>Widescreen</PresentationFormat>
  <Paragraphs>117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Franklin Gothic Book</vt:lpstr>
      <vt:lpstr>Garamond</vt:lpstr>
      <vt:lpstr>Times</vt:lpstr>
      <vt:lpstr>Office Theme</vt:lpstr>
      <vt:lpstr>PowerPoint Presentation</vt:lpstr>
      <vt:lpstr>Request</vt:lpstr>
      <vt:lpstr>Align staffing with Skyline and CSM</vt:lpstr>
      <vt:lpstr>Support Special Programs</vt:lpstr>
      <vt:lpstr>Decrease in Financial Aid Applications</vt:lpstr>
      <vt:lpstr>Expand Access</vt:lpstr>
      <vt:lpstr>Impact on Marginalized students</vt:lpstr>
      <vt:lpstr>Expand Completion</vt:lpstr>
      <vt:lpstr>Increase Workload</vt:lpstr>
      <vt:lpstr>Impact of COVID-19</vt:lpstr>
      <vt:lpstr>If filled…</vt:lpstr>
    </vt:vector>
  </TitlesOfParts>
  <Company>SMCCD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Rodriguez, Megan</dc:creator>
  <cp:lastModifiedBy>Bennani, Wissem</cp:lastModifiedBy>
  <cp:revision>224</cp:revision>
  <cp:lastPrinted>2016-06-13T15:20:29Z</cp:lastPrinted>
  <dcterms:created xsi:type="dcterms:W3CDTF">2015-08-26T22:52:00Z</dcterms:created>
  <dcterms:modified xsi:type="dcterms:W3CDTF">2020-12-04T20:30:07Z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