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7" r:id="rId5"/>
    <p:sldId id="258" r:id="rId6"/>
    <p:sldId id="259" r:id="rId7"/>
    <p:sldId id="269" r:id="rId8"/>
    <p:sldId id="270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/>
    <p:restoredTop sz="70840"/>
  </p:normalViewPr>
  <p:slideViewPr>
    <p:cSldViewPr snapToGrid="0" snapToObjects="1">
      <p:cViewPr varScale="1">
        <p:scale>
          <a:sx n="58" d="100"/>
          <a:sy n="58" d="100"/>
        </p:scale>
        <p:origin x="1618" y="4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3078D-B3CD-B74F-85B0-FEE9FD0DB07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F8D28-B07D-AD43-A730-736A58B51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44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BDA54-6796-064A-8942-591238299C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59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dirty="0"/>
          </a:p>
        </p:txBody>
      </p:sp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438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4331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7923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1221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endParaRPr dirty="0"/>
          </a:p>
        </p:txBody>
      </p:sp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11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0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1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4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0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9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0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6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4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48EC4-0E3D-A041-BFF7-19FEDF439BA5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2D083-157E-9F4F-8BA9-E1B0B38D0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4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Triangle 15"/>
          <p:cNvSpPr/>
          <p:nvPr/>
        </p:nvSpPr>
        <p:spPr>
          <a:xfrm rot="13885380">
            <a:off x="2790214" y="1080125"/>
            <a:ext cx="4786120" cy="4163542"/>
          </a:xfrm>
          <a:prstGeom prst="rtTriangle">
            <a:avLst/>
          </a:prstGeom>
          <a:solidFill>
            <a:srgbClr val="205421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80605">
            <a:off x="2176351" y="213977"/>
            <a:ext cx="3979147" cy="7868047"/>
          </a:xfrm>
          <a:prstGeom prst="rect">
            <a:avLst/>
          </a:prstGeom>
        </p:spPr>
      </p:pic>
      <p:sp>
        <p:nvSpPr>
          <p:cNvPr id="15" name="Right Triangle 14"/>
          <p:cNvSpPr/>
          <p:nvPr/>
        </p:nvSpPr>
        <p:spPr>
          <a:xfrm rot="13661003" flipH="1" flipV="1">
            <a:off x="9703271" y="1017781"/>
            <a:ext cx="5064079" cy="4692751"/>
          </a:xfrm>
          <a:prstGeom prst="rtTriangle">
            <a:avLst/>
          </a:prstGeom>
          <a:solidFill>
            <a:srgbClr val="205421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5914662"/>
            <a:ext cx="12192000" cy="943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37081" y="-26950"/>
            <a:ext cx="8208917" cy="5914661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45" y="6119374"/>
            <a:ext cx="2172191" cy="50787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933" y="6071627"/>
            <a:ext cx="1079535" cy="484849"/>
          </a:xfrm>
          <a:prstGeom prst="rect">
            <a:avLst/>
          </a:prstGeom>
        </p:spPr>
      </p:pic>
      <p:sp>
        <p:nvSpPr>
          <p:cNvPr id="18" name="Right Triangle 17"/>
          <p:cNvSpPr/>
          <p:nvPr/>
        </p:nvSpPr>
        <p:spPr>
          <a:xfrm rot="19058162" flipH="1" flipV="1">
            <a:off x="4755984" y="3040160"/>
            <a:ext cx="6318380" cy="5765675"/>
          </a:xfrm>
          <a:prstGeom prst="rtTriangle">
            <a:avLst/>
          </a:prstGeom>
          <a:solidFill>
            <a:srgbClr val="205421"/>
          </a:solidFill>
          <a:ln>
            <a:solidFill>
              <a:schemeClr val="accent1">
                <a:shade val="50000"/>
                <a:alpha val="4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340697" y="6071627"/>
            <a:ext cx="45719" cy="603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18990601">
            <a:off x="4875089" y="-2922658"/>
            <a:ext cx="6157670" cy="5817686"/>
          </a:xfrm>
          <a:prstGeom prst="rtTriangle">
            <a:avLst/>
          </a:prstGeom>
          <a:solidFill>
            <a:srgbClr val="205421"/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2655" y="5119799"/>
            <a:ext cx="4188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othic720 Lt BT" panose="020C0403020203020204" pitchFamily="34" charset="0"/>
              </a:rPr>
              <a:t>December 3, 2020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2655" y="1865622"/>
            <a:ext cx="476762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dirty="0">
                <a:ln/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New Position </a:t>
            </a:r>
          </a:p>
          <a:p>
            <a:r>
              <a:rPr lang="en-US" sz="4000" b="1" dirty="0">
                <a:ln/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Proposal:</a:t>
            </a:r>
          </a:p>
          <a:p>
            <a:r>
              <a:rPr lang="en-US" sz="4000" b="1" cap="none" spc="0" dirty="0">
                <a:ln/>
                <a:solidFill>
                  <a:schemeClr val="bg1"/>
                </a:solidFill>
                <a:effectLst/>
                <a:latin typeface="Chalkboard" charset="0"/>
                <a:ea typeface="Chalkboard" charset="0"/>
                <a:cs typeface="Chalkboard" charset="0"/>
              </a:rPr>
              <a:t>Peer Mentor Coordinator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60" y="333960"/>
            <a:ext cx="3225118" cy="7540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79980">
            <a:off x="8276039" y="1806739"/>
            <a:ext cx="3672880" cy="2065995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36"/>
          <a:stretch/>
        </p:blipFill>
        <p:spPr>
          <a:xfrm rot="-720000">
            <a:off x="4988983" y="2041780"/>
            <a:ext cx="3880627" cy="1698977"/>
          </a:xfrm>
          <a:prstGeom prst="rect">
            <a:avLst/>
          </a:prstGeom>
          <a:solidFill>
            <a:srgbClr val="FFFFFF">
              <a:shade val="85000"/>
            </a:srgbClr>
          </a:solidFill>
          <a:effectLst>
            <a:outerShdw blurRad="50800" dist="50800" dir="5400000" algn="ctr" rotWithShape="0">
              <a:srgbClr val="000000">
                <a:alpha val="30000"/>
              </a:srgbClr>
            </a:outerShdw>
          </a:effectLst>
          <a:scene3d>
            <a:camera prst="orthographicFront"/>
            <a:lightRig rig="threePt" dir="t"/>
          </a:scene3d>
          <a:sp3d>
            <a:bevelT w="25400" h="19050"/>
          </a:sp3d>
        </p:spPr>
      </p:pic>
    </p:spTree>
    <p:extLst>
      <p:ext uri="{BB962C8B-B14F-4D97-AF65-F5344CB8AC3E}">
        <p14:creationId xmlns:p14="http://schemas.microsoft.com/office/powerpoint/2010/main" val="186490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/>
          <p:nvPr/>
        </p:nvSpPr>
        <p:spPr>
          <a:xfrm>
            <a:off x="487178" y="47625"/>
            <a:ext cx="1066398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1" i="0" u="none" strike="noStrike" cap="none" dirty="0">
                <a:solidFill>
                  <a:schemeClr val="lt1"/>
                </a:solidFill>
                <a:latin typeface="Franklin Gothic Demi" panose="020B0703020102020204" pitchFamily="34" charset="0"/>
                <a:ea typeface="Source Sans Pro"/>
                <a:cs typeface="Source Sans Pro"/>
                <a:sym typeface="Source Sans Pro"/>
              </a:rPr>
              <a:t> </a:t>
            </a:r>
            <a:endParaRPr sz="4600" b="1" i="0" u="none" strike="noStrike" cap="none" dirty="0">
              <a:solidFill>
                <a:schemeClr val="lt1"/>
              </a:solidFill>
              <a:latin typeface="Franklin Gothic Demi" panose="020B0703020102020204" pitchFamily="34" charset="0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65" name="Google Shape;65;p9"/>
          <p:cNvPicPr preferRelativeResize="0"/>
          <p:nvPr/>
        </p:nvPicPr>
        <p:blipFill rotWithShape="1">
          <a:blip r:embed="rId3">
            <a:alphaModFix/>
          </a:blip>
          <a:srcRect b="17413"/>
          <a:stretch/>
        </p:blipFill>
        <p:spPr>
          <a:xfrm>
            <a:off x="0" y="5023779"/>
            <a:ext cx="12192000" cy="1864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45" y="6119374"/>
            <a:ext cx="2172191" cy="5078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77006"/>
            <a:ext cx="11353800" cy="10668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75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76200" contourW="6350">
            <a:bevelB prst="convex"/>
            <a:extrusionClr>
              <a:schemeClr val="accent4">
                <a:lumMod val="60000"/>
                <a:lumOff val="40000"/>
              </a:schemeClr>
            </a:extrusionClr>
            <a:contourClr>
              <a:schemeClr val="accent4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FF00"/>
                </a:solidFill>
              </a:rPr>
              <a:t>What is the need?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1372" y="1253555"/>
            <a:ext cx="10515600" cy="4640372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Peer mentors will play a pivotal role in the Interest Areas/Success Teams to :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AutoNum type="arabicParenR"/>
            </a:pPr>
            <a:r>
              <a:rPr lang="en-US" b="1" dirty="0"/>
              <a:t>Connect students to resources: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  <a:r>
              <a:rPr lang="en-US" i="1" dirty="0"/>
              <a:t>“If I myself had not been peer mentored, I would not have 				known where to go and which resources to use.”  </a:t>
            </a:r>
            <a:r>
              <a:rPr lang="en-US" dirty="0"/>
              <a:t> 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AutoNum type="arabicParenR" startAt="2"/>
            </a:pPr>
            <a:r>
              <a:rPr lang="en-US" b="1" dirty="0"/>
              <a:t>Support the work of the counselors and retention specialists:</a:t>
            </a:r>
          </a:p>
          <a:p>
            <a:pPr marL="457200" lvl="1" indent="0">
              <a:buNone/>
            </a:pPr>
            <a:r>
              <a:rPr lang="en-US" dirty="0"/>
              <a:t>		“…</a:t>
            </a:r>
            <a:r>
              <a:rPr lang="en-US" i="1" dirty="0"/>
              <a:t>I’m like the motivational friend who checks in with them and asks 			how they are doing, if they need anything.”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US" i="1" dirty="0"/>
              <a:t>		“I also have accompanied mentees to an event or experience.  It 				helps if somebody there who has been here longer can take you [the 			mentee] physically from point a to point b.”</a:t>
            </a:r>
            <a:endParaRPr lang="en-US" dirty="0"/>
          </a:p>
          <a:p>
            <a:pPr marL="914400" lvl="1" indent="-457200">
              <a:buAutoNum type="arabicParenR"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37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/>
          <p:nvPr/>
        </p:nvSpPr>
        <p:spPr>
          <a:xfrm>
            <a:off x="487178" y="47625"/>
            <a:ext cx="1066398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1" i="0" u="none" strike="noStrike" cap="none" dirty="0">
                <a:solidFill>
                  <a:schemeClr val="lt1"/>
                </a:solidFill>
                <a:latin typeface="Franklin Gothic Demi" panose="020B0703020102020204" pitchFamily="34" charset="0"/>
                <a:ea typeface="Source Sans Pro"/>
                <a:cs typeface="Source Sans Pro"/>
                <a:sym typeface="Source Sans Pro"/>
              </a:rPr>
              <a:t> </a:t>
            </a:r>
            <a:endParaRPr sz="4600" b="1" i="0" u="none" strike="noStrike" cap="none" dirty="0">
              <a:solidFill>
                <a:schemeClr val="lt1"/>
              </a:solidFill>
              <a:latin typeface="Franklin Gothic Demi" panose="020B0703020102020204" pitchFamily="34" charset="0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65" name="Google Shape;65;p9"/>
          <p:cNvPicPr preferRelativeResize="0"/>
          <p:nvPr/>
        </p:nvPicPr>
        <p:blipFill rotWithShape="1">
          <a:blip r:embed="rId3">
            <a:alphaModFix/>
          </a:blip>
          <a:srcRect b="17413"/>
          <a:stretch/>
        </p:blipFill>
        <p:spPr>
          <a:xfrm>
            <a:off x="0" y="5023779"/>
            <a:ext cx="12192000" cy="1864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45" y="6119374"/>
            <a:ext cx="2172191" cy="5078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11353800" cy="10668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2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76200" contourW="6350">
            <a:bevelB prst="convex"/>
            <a:extrusionClr>
              <a:schemeClr val="accent4">
                <a:lumMod val="60000"/>
                <a:lumOff val="40000"/>
              </a:schemeClr>
            </a:extrusionClr>
            <a:contourClr>
              <a:schemeClr val="accent4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FF00"/>
                </a:solidFill>
              </a:rPr>
              <a:t>Peer Mentor Coordinator Duties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87178" y="1750512"/>
            <a:ext cx="11023503" cy="462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Major duties of this position include:</a:t>
            </a:r>
          </a:p>
          <a:p>
            <a:pPr lvl="1" fontAlgn="base"/>
            <a:r>
              <a:rPr lang="en-US" dirty="0"/>
              <a:t>Recruiting peer mentors (approximately 15 per semester)</a:t>
            </a:r>
          </a:p>
          <a:p>
            <a:pPr lvl="1" fontAlgn="base"/>
            <a:r>
              <a:rPr lang="en-US" dirty="0"/>
              <a:t>Screening and interviewing applicants</a:t>
            </a:r>
          </a:p>
          <a:p>
            <a:pPr lvl="1" fontAlgn="base"/>
            <a:r>
              <a:rPr lang="en-US" dirty="0"/>
              <a:t> Leading training sessions </a:t>
            </a:r>
          </a:p>
          <a:p>
            <a:pPr lvl="1" fontAlgn="base"/>
            <a:r>
              <a:rPr lang="en-US" dirty="0"/>
              <a:t>Providing leadership and mentorship for the peer mentors</a:t>
            </a:r>
          </a:p>
          <a:p>
            <a:pPr lvl="1" fontAlgn="base"/>
            <a:r>
              <a:rPr lang="en-US" dirty="0"/>
              <a:t>Supervising and evaluating peer mentors   </a:t>
            </a:r>
          </a:p>
          <a:p>
            <a:pPr lvl="1" fontAlgn="base"/>
            <a:r>
              <a:rPr lang="en-US" dirty="0"/>
              <a:t>Coordinating with faculty and staff to match students  </a:t>
            </a:r>
          </a:p>
          <a:p>
            <a:pPr lvl="1" fontAlgn="base"/>
            <a:r>
              <a:rPr lang="en-US" dirty="0"/>
              <a:t>Collecting and analyzing data for program improvement </a:t>
            </a:r>
          </a:p>
          <a:p>
            <a:pPr lvl="1" fontAlgn="base"/>
            <a:r>
              <a:rPr lang="en-US" dirty="0"/>
              <a:t>Coordinating with other programs on campus </a:t>
            </a:r>
          </a:p>
          <a:p>
            <a:pPr lvl="1" fontAlgn="base"/>
            <a:r>
              <a:rPr lang="en-US" dirty="0"/>
              <a:t>Administrative duties</a:t>
            </a:r>
          </a:p>
        </p:txBody>
      </p:sp>
    </p:spTree>
    <p:extLst>
      <p:ext uri="{BB962C8B-B14F-4D97-AF65-F5344CB8AC3E}">
        <p14:creationId xmlns:p14="http://schemas.microsoft.com/office/powerpoint/2010/main" val="143723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/>
          <p:nvPr/>
        </p:nvSpPr>
        <p:spPr>
          <a:xfrm>
            <a:off x="487178" y="47625"/>
            <a:ext cx="1066398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1" i="0" u="none" strike="noStrike" cap="none" dirty="0">
                <a:solidFill>
                  <a:schemeClr val="lt1"/>
                </a:solidFill>
                <a:latin typeface="Franklin Gothic Demi" panose="020B0703020102020204" pitchFamily="34" charset="0"/>
                <a:ea typeface="Source Sans Pro"/>
                <a:cs typeface="Source Sans Pro"/>
                <a:sym typeface="Source Sans Pro"/>
              </a:rPr>
              <a:t> </a:t>
            </a:r>
            <a:endParaRPr sz="4600" b="1" i="0" u="none" strike="noStrike" cap="none" dirty="0">
              <a:solidFill>
                <a:schemeClr val="lt1"/>
              </a:solidFill>
              <a:latin typeface="Franklin Gothic Demi" panose="020B0703020102020204" pitchFamily="34" charset="0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65" name="Google Shape;65;p9"/>
          <p:cNvPicPr preferRelativeResize="0"/>
          <p:nvPr/>
        </p:nvPicPr>
        <p:blipFill rotWithShape="1">
          <a:blip r:embed="rId3">
            <a:alphaModFix/>
          </a:blip>
          <a:srcRect b="17413"/>
          <a:stretch/>
        </p:blipFill>
        <p:spPr>
          <a:xfrm>
            <a:off x="0" y="5023779"/>
            <a:ext cx="12192000" cy="1864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45" y="6119374"/>
            <a:ext cx="2172191" cy="5078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11353800" cy="10668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2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76200" contourW="6350">
            <a:bevelB prst="convex"/>
            <a:extrusionClr>
              <a:schemeClr val="accent4">
                <a:lumMod val="60000"/>
                <a:lumOff val="40000"/>
              </a:schemeClr>
            </a:extrusionClr>
            <a:contourClr>
              <a:schemeClr val="accent4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FF00"/>
                </a:solidFill>
              </a:rPr>
              <a:t>Peer Mentor Training is Crucial to their Effectiveness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0A04FF-9F19-481B-A51D-8B0C1EE30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Online trainings</a:t>
            </a:r>
            <a:endParaRPr lang="en-US" dirty="0"/>
          </a:p>
          <a:p>
            <a:r>
              <a:rPr lang="en-US" dirty="0"/>
              <a:t>Not Anymore – Title IX training - (certified)</a:t>
            </a:r>
          </a:p>
          <a:p>
            <a:r>
              <a:rPr lang="en-US" dirty="0"/>
              <a:t>Growth Mindset</a:t>
            </a:r>
          </a:p>
          <a:p>
            <a:r>
              <a:rPr lang="en-US" dirty="0" err="1"/>
              <a:t>Kognito</a:t>
            </a:r>
            <a:r>
              <a:rPr lang="en-US" dirty="0"/>
              <a:t> – “At-Risk” and “Veterans”</a:t>
            </a:r>
          </a:p>
          <a:p>
            <a:endParaRPr lang="en-US" dirty="0"/>
          </a:p>
          <a:p>
            <a:r>
              <a:rPr lang="en-US" b="1" dirty="0"/>
              <a:t>In-person trainings</a:t>
            </a:r>
            <a:endParaRPr lang="en-US" dirty="0"/>
          </a:p>
          <a:p>
            <a:r>
              <a:rPr lang="en-US" dirty="0"/>
              <a:t>Workshop facilitation</a:t>
            </a:r>
          </a:p>
          <a:p>
            <a:r>
              <a:rPr lang="en-US" dirty="0"/>
              <a:t>FERPA &amp; Title IX (via district)</a:t>
            </a:r>
          </a:p>
          <a:p>
            <a:r>
              <a:rPr lang="en-US" dirty="0" err="1"/>
              <a:t>SafeZone</a:t>
            </a:r>
            <a:endParaRPr lang="en-US" dirty="0"/>
          </a:p>
          <a:p>
            <a:r>
              <a:rPr lang="en-US" dirty="0"/>
              <a:t>Communication and Customer Service</a:t>
            </a:r>
          </a:p>
          <a:p>
            <a:r>
              <a:rPr lang="en-US" dirty="0"/>
              <a:t>Recruitment and Outreach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0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/>
          <p:nvPr/>
        </p:nvSpPr>
        <p:spPr>
          <a:xfrm>
            <a:off x="487178" y="47625"/>
            <a:ext cx="1066398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1" i="0" u="none" strike="noStrike" cap="none" dirty="0">
                <a:solidFill>
                  <a:schemeClr val="lt1"/>
                </a:solidFill>
                <a:latin typeface="Franklin Gothic Demi" panose="020B0703020102020204" pitchFamily="34" charset="0"/>
                <a:ea typeface="Source Sans Pro"/>
                <a:cs typeface="Source Sans Pro"/>
                <a:sym typeface="Source Sans Pro"/>
              </a:rPr>
              <a:t> </a:t>
            </a:r>
            <a:endParaRPr sz="4600" b="1" i="0" u="none" strike="noStrike" cap="none" dirty="0">
              <a:solidFill>
                <a:schemeClr val="lt1"/>
              </a:solidFill>
              <a:latin typeface="Franklin Gothic Demi" panose="020B0703020102020204" pitchFamily="34" charset="0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65" name="Google Shape;65;p9"/>
          <p:cNvPicPr preferRelativeResize="0"/>
          <p:nvPr/>
        </p:nvPicPr>
        <p:blipFill rotWithShape="1">
          <a:blip r:embed="rId3">
            <a:alphaModFix/>
          </a:blip>
          <a:srcRect b="17413"/>
          <a:stretch/>
        </p:blipFill>
        <p:spPr>
          <a:xfrm>
            <a:off x="0" y="5023779"/>
            <a:ext cx="12192000" cy="1864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45" y="6119374"/>
            <a:ext cx="2172191" cy="5078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580" y="177006"/>
            <a:ext cx="11353800" cy="10668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2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76200" contourW="6350">
            <a:bevelB prst="convex"/>
            <a:extrusionClr>
              <a:schemeClr val="accent4">
                <a:lumMod val="60000"/>
                <a:lumOff val="40000"/>
              </a:schemeClr>
            </a:extrusionClr>
            <a:contourClr>
              <a:schemeClr val="accent4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What Happens if the Peer Mentor Coordinator position is not funded?</a:t>
            </a:r>
            <a:endParaRPr lang="en-US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4E4614-FE7A-4D76-BB45-202D569A5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Interest Areas/Success Teams may not have the capacity to adequately recruit, screen, hire, train, supervise and support their respective peer mentors</a:t>
            </a:r>
          </a:p>
          <a:p>
            <a:pPr lvl="1"/>
            <a:r>
              <a:rPr lang="en-US" dirty="0"/>
              <a:t>The work of the retention specialists/counselors to reach out to students who need support may be restricted</a:t>
            </a:r>
          </a:p>
          <a:p>
            <a:pPr lvl="1"/>
            <a:r>
              <a:rPr lang="en-US" dirty="0"/>
              <a:t>Peer mentors in the interest areas may not have the training and focus to fully address student needs, risking students needs falling through the cracks</a:t>
            </a:r>
          </a:p>
          <a:p>
            <a:r>
              <a:rPr lang="en-US" dirty="0"/>
              <a:t>Administrative tasks associated with hiring and supervising peer mentors will fall to someone else:</a:t>
            </a:r>
          </a:p>
          <a:p>
            <a:pPr lvl="1"/>
            <a:r>
              <a:rPr lang="en-US" dirty="0"/>
              <a:t>Division Assistants in the Interest Areas</a:t>
            </a:r>
          </a:p>
          <a:p>
            <a:pPr lvl="1"/>
            <a:r>
              <a:rPr lang="en-US" dirty="0"/>
              <a:t>Staff in the Business Office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804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/>
          <p:nvPr/>
        </p:nvSpPr>
        <p:spPr>
          <a:xfrm>
            <a:off x="487178" y="47625"/>
            <a:ext cx="1066398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1" i="0" u="none" strike="noStrike" cap="none" dirty="0">
                <a:solidFill>
                  <a:schemeClr val="lt1"/>
                </a:solidFill>
                <a:latin typeface="Franklin Gothic Demi" panose="020B0703020102020204" pitchFamily="34" charset="0"/>
                <a:ea typeface="Source Sans Pro"/>
                <a:cs typeface="Source Sans Pro"/>
                <a:sym typeface="Source Sans Pro"/>
              </a:rPr>
              <a:t> </a:t>
            </a:r>
            <a:endParaRPr sz="4600" b="1" i="0" u="none" strike="noStrike" cap="none" dirty="0">
              <a:solidFill>
                <a:schemeClr val="lt1"/>
              </a:solidFill>
              <a:latin typeface="Franklin Gothic Demi" panose="020B0703020102020204" pitchFamily="34" charset="0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65" name="Google Shape;65;p9"/>
          <p:cNvPicPr preferRelativeResize="0"/>
          <p:nvPr/>
        </p:nvPicPr>
        <p:blipFill rotWithShape="1">
          <a:blip r:embed="rId3">
            <a:alphaModFix/>
          </a:blip>
          <a:srcRect b="17413"/>
          <a:stretch/>
        </p:blipFill>
        <p:spPr>
          <a:xfrm>
            <a:off x="0" y="5023779"/>
            <a:ext cx="12192000" cy="1864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45" y="6119374"/>
            <a:ext cx="2172191" cy="5078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071" y="177006"/>
            <a:ext cx="11353800" cy="10668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2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76200" contourW="6350">
            <a:bevelB prst="convex"/>
            <a:extrusionClr>
              <a:schemeClr val="accent4">
                <a:lumMod val="60000"/>
                <a:lumOff val="40000"/>
              </a:schemeClr>
            </a:extrusionClr>
            <a:contourClr>
              <a:schemeClr val="accent4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Thank you!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8187" y="1728856"/>
            <a:ext cx="5934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are your questions?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D4A7E3-73D9-4115-9353-04A43E55B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4350" y="2661396"/>
            <a:ext cx="4392977" cy="3294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55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721F5E56EF014D8A21CE2D8630187E" ma:contentTypeVersion="13" ma:contentTypeDescription="Create a new document." ma:contentTypeScope="" ma:versionID="74adc7fa546dc10a28238bafb788be64">
  <xsd:schema xmlns:xsd="http://www.w3.org/2001/XMLSchema" xmlns:xs="http://www.w3.org/2001/XMLSchema" xmlns:p="http://schemas.microsoft.com/office/2006/metadata/properties" xmlns:ns2="3ef34d0a-8423-441b-af20-2cc5796dc538" xmlns:ns3="bcc384a7-17fd-4509-92ca-c69341870f8d" targetNamespace="http://schemas.microsoft.com/office/2006/metadata/properties" ma:root="true" ma:fieldsID="e30398012d179db0c7d0e887503ed5ab" ns2:_="" ns3:_="">
    <xsd:import namespace="3ef34d0a-8423-441b-af20-2cc5796dc538"/>
    <xsd:import namespace="bcc384a7-17fd-4509-92ca-c69341870f8d"/>
    <xsd:element name="properties">
      <xsd:complexType>
        <xsd:sequence>
          <xsd:element name="documentManagement">
            <xsd:complexType>
              <xsd:all>
                <xsd:element ref="ns2:Folder_x0020_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f34d0a-8423-441b-af20-2cc5796dc538" elementFormDefault="qualified">
    <xsd:import namespace="http://schemas.microsoft.com/office/2006/documentManagement/types"/>
    <xsd:import namespace="http://schemas.microsoft.com/office/infopath/2007/PartnerControls"/>
    <xsd:element name="Folder_x0020_order" ma:index="8" nillable="true" ma:displayName="Folder order" ma:description="used to order folders in grant lists" ma:internalName="Folder_x0020_order">
      <xsd:simpleType>
        <xsd:restriction base="dms:Number"/>
      </xsd:simpleType>
    </xsd:element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384a7-17fd-4509-92ca-c69341870f8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_x0020_order xmlns="3ef34d0a-8423-441b-af20-2cc5796dc538" xsi:nil="true"/>
  </documentManagement>
</p:properties>
</file>

<file path=customXml/itemProps1.xml><?xml version="1.0" encoding="utf-8"?>
<ds:datastoreItem xmlns:ds="http://schemas.openxmlformats.org/officeDocument/2006/customXml" ds:itemID="{A4BBEA69-7021-4588-ADE9-2C0D795E08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f34d0a-8423-441b-af20-2cc5796dc538"/>
    <ds:schemaRef ds:uri="bcc384a7-17fd-4509-92ca-c69341870f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6A3ABD-AA58-4B8D-AD82-EFAE219707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5033B4-A7C9-4C06-8F8A-8F7FEA2A9427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bcc384a7-17fd-4509-92ca-c69341870f8d"/>
    <ds:schemaRef ds:uri="http://www.w3.org/XML/1998/namespace"/>
    <ds:schemaRef ds:uri="http://schemas.microsoft.com/office/infopath/2007/PartnerControls"/>
    <ds:schemaRef ds:uri="http://purl.org/dc/terms/"/>
    <ds:schemaRef ds:uri="3ef34d0a-8423-441b-af20-2cc5796dc538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407</Words>
  <Application>Microsoft Office PowerPoint</Application>
  <PresentationFormat>Widescreen</PresentationFormat>
  <Paragraphs>55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Chalkboard</vt:lpstr>
      <vt:lpstr>Franklin Gothic Demi</vt:lpstr>
      <vt:lpstr>Gothic720 Lt BT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Rhodes, Carol</dc:creator>
  <cp:lastModifiedBy>Morin, Georganne</cp:lastModifiedBy>
  <cp:revision>36</cp:revision>
  <dcterms:created xsi:type="dcterms:W3CDTF">2019-10-30T05:33:06Z</dcterms:created>
  <dcterms:modified xsi:type="dcterms:W3CDTF">2020-12-04T17:37:09Z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0x01010068721F5E56EF014D8A21CE2D8630187E</vt:lpwstr>
  </property>
</Properties>
</file>