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19"/>
  </p:notesMasterIdLst>
  <p:sldIdLst>
    <p:sldId id="256" r:id="rId2"/>
    <p:sldId id="274" r:id="rId3"/>
    <p:sldId id="259" r:id="rId4"/>
    <p:sldId id="258" r:id="rId5"/>
    <p:sldId id="257" r:id="rId6"/>
    <p:sldId id="272" r:id="rId7"/>
    <p:sldId id="268" r:id="rId8"/>
    <p:sldId id="263" r:id="rId9"/>
    <p:sldId id="273" r:id="rId10"/>
    <p:sldId id="269" r:id="rId11"/>
    <p:sldId id="264" r:id="rId12"/>
    <p:sldId id="266" r:id="rId13"/>
    <p:sldId id="270" r:id="rId14"/>
    <p:sldId id="275" r:id="rId15"/>
    <p:sldId id="271" r:id="rId16"/>
    <p:sldId id="265" r:id="rId17"/>
    <p:sldId id="26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2667" autoAdjust="0"/>
  </p:normalViewPr>
  <p:slideViewPr>
    <p:cSldViewPr snapToGrid="0">
      <p:cViewPr varScale="1">
        <p:scale>
          <a:sx n="108" d="100"/>
          <a:sy n="108" d="100"/>
        </p:scale>
        <p:origin x="924" y="102"/>
      </p:cViewPr>
      <p:guideLst/>
    </p:cSldViewPr>
  </p:slideViewPr>
  <p:notesTextViewPr>
    <p:cViewPr>
      <p:scale>
        <a:sx n="3" d="2"/>
        <a:sy n="3" d="2"/>
      </p:scale>
      <p:origin x="0" y="0"/>
    </p:cViewPr>
  </p:notesTextViewPr>
  <p:notesViewPr>
    <p:cSldViewPr snapToGrid="0">
      <p:cViewPr varScale="1">
        <p:scale>
          <a:sx n="99" d="100"/>
          <a:sy n="99" d="100"/>
        </p:scale>
        <p:origin x="261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861AB6-836B-4706-9BA0-DF6DEAF78D05}" type="datetimeFigureOut">
              <a:rPr lang="en-US" smtClean="0"/>
              <a:t>12/3/2020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0A475C-19CA-469A-9586-53AFABC08F4B}" type="slidenum">
              <a:rPr lang="en-US" smtClean="0"/>
              <a:t>‹#›</a:t>
            </a:fld>
            <a:endParaRPr lang="en-US"/>
          </a:p>
        </p:txBody>
      </p:sp>
    </p:spTree>
    <p:extLst>
      <p:ext uri="{BB962C8B-B14F-4D97-AF65-F5344CB8AC3E}">
        <p14:creationId xmlns:p14="http://schemas.microsoft.com/office/powerpoint/2010/main" val="1087978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0A475C-19CA-469A-9586-53AFABC08F4B}" type="slidenum">
              <a:rPr lang="en-US" smtClean="0"/>
              <a:t>1</a:t>
            </a:fld>
            <a:endParaRPr lang="en-US"/>
          </a:p>
        </p:txBody>
      </p:sp>
    </p:spTree>
    <p:extLst>
      <p:ext uri="{BB962C8B-B14F-4D97-AF65-F5344CB8AC3E}">
        <p14:creationId xmlns:p14="http://schemas.microsoft.com/office/powerpoint/2010/main" val="4105824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EOPS just had their 50</a:t>
            </a:r>
            <a:r>
              <a:rPr lang="en-US" baseline="30000" dirty="0"/>
              <a:t>th</a:t>
            </a:r>
            <a:r>
              <a:rPr lang="en-US" dirty="0"/>
              <a:t> Anniversary last year and although we celebrate our students successes, we acknowledge that there is still so some much that needs to be done in order to address the inequities in higher education that effect our students.  Students</a:t>
            </a:r>
            <a:r>
              <a:rPr lang="en-US" baseline="0" dirty="0"/>
              <a:t> must be</a:t>
            </a:r>
            <a:endParaRPr lang="en-US" dirty="0"/>
          </a:p>
        </p:txBody>
      </p:sp>
      <p:sp>
        <p:nvSpPr>
          <p:cNvPr id="4" name="Slide Number Placeholder 3"/>
          <p:cNvSpPr>
            <a:spLocks noGrp="1"/>
          </p:cNvSpPr>
          <p:nvPr>
            <p:ph type="sldNum" sz="quarter" idx="10"/>
          </p:nvPr>
        </p:nvSpPr>
        <p:spPr/>
        <p:txBody>
          <a:bodyPr/>
          <a:lstStyle/>
          <a:p>
            <a:fld id="{410A475C-19CA-469A-9586-53AFABC08F4B}" type="slidenum">
              <a:rPr lang="en-US" smtClean="0"/>
              <a:t>3</a:t>
            </a:fld>
            <a:endParaRPr lang="en-US"/>
          </a:p>
        </p:txBody>
      </p:sp>
    </p:spTree>
    <p:extLst>
      <p:ext uri="{BB962C8B-B14F-4D97-AF65-F5344CB8AC3E}">
        <p14:creationId xmlns:p14="http://schemas.microsoft.com/office/powerpoint/2010/main" val="613908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semester we were booked out 2-3 weeks out and needed to increase our counseling appointment availability for the last month and half of the semester. </a:t>
            </a:r>
          </a:p>
        </p:txBody>
      </p:sp>
      <p:sp>
        <p:nvSpPr>
          <p:cNvPr id="4" name="Slide Number Placeholder 3"/>
          <p:cNvSpPr>
            <a:spLocks noGrp="1"/>
          </p:cNvSpPr>
          <p:nvPr>
            <p:ph type="sldNum" sz="quarter" idx="5"/>
          </p:nvPr>
        </p:nvSpPr>
        <p:spPr/>
        <p:txBody>
          <a:bodyPr/>
          <a:lstStyle/>
          <a:p>
            <a:fld id="{410A475C-19CA-469A-9586-53AFABC08F4B}" type="slidenum">
              <a:rPr lang="en-US" smtClean="0"/>
              <a:t>5</a:t>
            </a:fld>
            <a:endParaRPr lang="en-US"/>
          </a:p>
        </p:txBody>
      </p:sp>
    </p:spTree>
    <p:extLst>
      <p:ext uri="{BB962C8B-B14F-4D97-AF65-F5344CB8AC3E}">
        <p14:creationId xmlns:p14="http://schemas.microsoft.com/office/powerpoint/2010/main" val="355841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BOGW eligible and are required to take a minimum of 12 units (unless in DRC)</a:t>
            </a:r>
            <a:endParaRPr lang="en-US" dirty="0"/>
          </a:p>
        </p:txBody>
      </p:sp>
      <p:sp>
        <p:nvSpPr>
          <p:cNvPr id="4" name="Slide Number Placeholder 3"/>
          <p:cNvSpPr>
            <a:spLocks noGrp="1"/>
          </p:cNvSpPr>
          <p:nvPr>
            <p:ph type="sldNum" sz="quarter" idx="5"/>
          </p:nvPr>
        </p:nvSpPr>
        <p:spPr/>
        <p:txBody>
          <a:bodyPr/>
          <a:lstStyle/>
          <a:p>
            <a:fld id="{410A475C-19CA-469A-9586-53AFABC08F4B}" type="slidenum">
              <a:rPr lang="en-US" smtClean="0"/>
              <a:t>7</a:t>
            </a:fld>
            <a:endParaRPr lang="en-US"/>
          </a:p>
        </p:txBody>
      </p:sp>
    </p:spTree>
    <p:extLst>
      <p:ext uri="{BB962C8B-B14F-4D97-AF65-F5344CB8AC3E}">
        <p14:creationId xmlns:p14="http://schemas.microsoft.com/office/powerpoint/2010/main" val="2489897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year we had 355 nonduplicated count</a:t>
            </a:r>
          </a:p>
        </p:txBody>
      </p:sp>
      <p:sp>
        <p:nvSpPr>
          <p:cNvPr id="4" name="Slide Number Placeholder 3"/>
          <p:cNvSpPr>
            <a:spLocks noGrp="1"/>
          </p:cNvSpPr>
          <p:nvPr>
            <p:ph type="sldNum" sz="quarter" idx="5"/>
          </p:nvPr>
        </p:nvSpPr>
        <p:spPr/>
        <p:txBody>
          <a:bodyPr/>
          <a:lstStyle/>
          <a:p>
            <a:fld id="{410A475C-19CA-469A-9586-53AFABC08F4B}" type="slidenum">
              <a:rPr lang="en-US" smtClean="0"/>
              <a:t>8</a:t>
            </a:fld>
            <a:endParaRPr lang="en-US"/>
          </a:p>
        </p:txBody>
      </p:sp>
    </p:spTree>
    <p:extLst>
      <p:ext uri="{BB962C8B-B14F-4D97-AF65-F5344CB8AC3E}">
        <p14:creationId xmlns:p14="http://schemas.microsoft.com/office/powerpoint/2010/main" val="3196228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students completed our program SAO this last spring semester (Exit Survey and End of the Semester Survey) which ranked meeting with a counselor and other counseling related supports were rank as the most critical service EOPS offers.  </a:t>
            </a:r>
          </a:p>
        </p:txBody>
      </p:sp>
      <p:sp>
        <p:nvSpPr>
          <p:cNvPr id="4" name="Slide Number Placeholder 3"/>
          <p:cNvSpPr>
            <a:spLocks noGrp="1"/>
          </p:cNvSpPr>
          <p:nvPr>
            <p:ph type="sldNum" sz="quarter" idx="5"/>
          </p:nvPr>
        </p:nvSpPr>
        <p:spPr/>
        <p:txBody>
          <a:bodyPr/>
          <a:lstStyle/>
          <a:p>
            <a:fld id="{410A475C-19CA-469A-9586-53AFABC08F4B}" type="slidenum">
              <a:rPr lang="en-US" smtClean="0"/>
              <a:t>9</a:t>
            </a:fld>
            <a:endParaRPr lang="en-US"/>
          </a:p>
        </p:txBody>
      </p:sp>
    </p:spTree>
    <p:extLst>
      <p:ext uri="{BB962C8B-B14F-4D97-AF65-F5344CB8AC3E}">
        <p14:creationId xmlns:p14="http://schemas.microsoft.com/office/powerpoint/2010/main" val="2079345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are required to meet with an EOPS counselor 3 times a semester.  Due to that counselor are doing much more than just advising students on what classes to take……They build a </a:t>
            </a:r>
            <a:r>
              <a:rPr lang="en-US" dirty="0" err="1"/>
              <a:t>repore</a:t>
            </a:r>
            <a:r>
              <a:rPr lang="en-US" dirty="0"/>
              <a:t> with students that extends from their academics.  </a:t>
            </a:r>
          </a:p>
        </p:txBody>
      </p:sp>
      <p:sp>
        <p:nvSpPr>
          <p:cNvPr id="4" name="Slide Number Placeholder 3"/>
          <p:cNvSpPr>
            <a:spLocks noGrp="1"/>
          </p:cNvSpPr>
          <p:nvPr>
            <p:ph type="sldNum" sz="quarter" idx="5"/>
          </p:nvPr>
        </p:nvSpPr>
        <p:spPr/>
        <p:txBody>
          <a:bodyPr/>
          <a:lstStyle/>
          <a:p>
            <a:fld id="{410A475C-19CA-469A-9586-53AFABC08F4B}" type="slidenum">
              <a:rPr lang="en-US" smtClean="0"/>
              <a:t>12</a:t>
            </a:fld>
            <a:endParaRPr lang="en-US"/>
          </a:p>
        </p:txBody>
      </p:sp>
    </p:spTree>
    <p:extLst>
      <p:ext uri="{BB962C8B-B14F-4D97-AF65-F5344CB8AC3E}">
        <p14:creationId xmlns:p14="http://schemas.microsoft.com/office/powerpoint/2010/main" val="3600204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Counselors work with students not just on academic and career goals but on various challenges they face that effect their success in their course completion and retention (i.e. homelessness, working 2 jobs, etc.)  it’s common for students to come back and ask us letters of recommendations for employment and grad school.  Currently reaching out to students for our EOPS video project and all the students we are contacting are so overwhelming supportive to help us out with this project that will allow us to increase our outreach efforts.  We have also have seen an increase of students moving out of the area but still take classes online to finish their goals.  Therefore, we need to look more at how we will expand on our online counseling and </a:t>
            </a:r>
            <a:r>
              <a:rPr lang="en-US"/>
              <a:t>supportive services.</a:t>
            </a:r>
            <a:endParaRPr lang="en-US" dirty="0"/>
          </a:p>
        </p:txBody>
      </p:sp>
      <p:sp>
        <p:nvSpPr>
          <p:cNvPr id="4" name="Slide Number Placeholder 3"/>
          <p:cNvSpPr>
            <a:spLocks noGrp="1"/>
          </p:cNvSpPr>
          <p:nvPr>
            <p:ph type="sldNum" sz="quarter" idx="5"/>
          </p:nvPr>
        </p:nvSpPr>
        <p:spPr/>
        <p:txBody>
          <a:bodyPr/>
          <a:lstStyle/>
          <a:p>
            <a:fld id="{410A475C-19CA-469A-9586-53AFABC08F4B}" type="slidenum">
              <a:rPr lang="en-US" smtClean="0"/>
              <a:t>13</a:t>
            </a:fld>
            <a:endParaRPr lang="en-US"/>
          </a:p>
        </p:txBody>
      </p:sp>
    </p:spTree>
    <p:extLst>
      <p:ext uri="{BB962C8B-B14F-4D97-AF65-F5344CB8AC3E}">
        <p14:creationId xmlns:p14="http://schemas.microsoft.com/office/powerpoint/2010/main" val="3171249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B555FB-61CC-4119-8C07-7FF52620A776}"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96756-0839-46C4-91FE-98BA808D37BB}" type="slidenum">
              <a:rPr lang="en-US" smtClean="0"/>
              <a:t>‹#›</a:t>
            </a:fld>
            <a:endParaRPr lang="en-US"/>
          </a:p>
        </p:txBody>
      </p:sp>
    </p:spTree>
    <p:extLst>
      <p:ext uri="{BB962C8B-B14F-4D97-AF65-F5344CB8AC3E}">
        <p14:creationId xmlns:p14="http://schemas.microsoft.com/office/powerpoint/2010/main" val="1210180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B555FB-61CC-4119-8C07-7FF52620A776}"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96756-0839-46C4-91FE-98BA808D37BB}" type="slidenum">
              <a:rPr lang="en-US" smtClean="0"/>
              <a:t>‹#›</a:t>
            </a:fld>
            <a:endParaRPr lang="en-US"/>
          </a:p>
        </p:txBody>
      </p:sp>
    </p:spTree>
    <p:extLst>
      <p:ext uri="{BB962C8B-B14F-4D97-AF65-F5344CB8AC3E}">
        <p14:creationId xmlns:p14="http://schemas.microsoft.com/office/powerpoint/2010/main" val="334496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B555FB-61CC-4119-8C07-7FF52620A776}"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96756-0839-46C4-91FE-98BA808D37BB}"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72249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B555FB-61CC-4119-8C07-7FF52620A776}"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96756-0839-46C4-91FE-98BA808D37BB}" type="slidenum">
              <a:rPr lang="en-US" smtClean="0"/>
              <a:t>‹#›</a:t>
            </a:fld>
            <a:endParaRPr lang="en-US"/>
          </a:p>
        </p:txBody>
      </p:sp>
    </p:spTree>
    <p:extLst>
      <p:ext uri="{BB962C8B-B14F-4D97-AF65-F5344CB8AC3E}">
        <p14:creationId xmlns:p14="http://schemas.microsoft.com/office/powerpoint/2010/main" val="3684657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B555FB-61CC-4119-8C07-7FF52620A776}"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96756-0839-46C4-91FE-98BA808D37BB}"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96328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B555FB-61CC-4119-8C07-7FF52620A776}"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96756-0839-46C4-91FE-98BA808D37BB}" type="slidenum">
              <a:rPr lang="en-US" smtClean="0"/>
              <a:t>‹#›</a:t>
            </a:fld>
            <a:endParaRPr lang="en-US"/>
          </a:p>
        </p:txBody>
      </p:sp>
    </p:spTree>
    <p:extLst>
      <p:ext uri="{BB962C8B-B14F-4D97-AF65-F5344CB8AC3E}">
        <p14:creationId xmlns:p14="http://schemas.microsoft.com/office/powerpoint/2010/main" val="3450930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B555FB-61CC-4119-8C07-7FF52620A776}"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96756-0839-46C4-91FE-98BA808D37BB}" type="slidenum">
              <a:rPr lang="en-US" smtClean="0"/>
              <a:t>‹#›</a:t>
            </a:fld>
            <a:endParaRPr lang="en-US"/>
          </a:p>
        </p:txBody>
      </p:sp>
    </p:spTree>
    <p:extLst>
      <p:ext uri="{BB962C8B-B14F-4D97-AF65-F5344CB8AC3E}">
        <p14:creationId xmlns:p14="http://schemas.microsoft.com/office/powerpoint/2010/main" val="137860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B555FB-61CC-4119-8C07-7FF52620A776}"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96756-0839-46C4-91FE-98BA808D37BB}" type="slidenum">
              <a:rPr lang="en-US" smtClean="0"/>
              <a:t>‹#›</a:t>
            </a:fld>
            <a:endParaRPr lang="en-US"/>
          </a:p>
        </p:txBody>
      </p:sp>
    </p:spTree>
    <p:extLst>
      <p:ext uri="{BB962C8B-B14F-4D97-AF65-F5344CB8AC3E}">
        <p14:creationId xmlns:p14="http://schemas.microsoft.com/office/powerpoint/2010/main" val="1067081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B555FB-61CC-4119-8C07-7FF52620A776}"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96756-0839-46C4-91FE-98BA808D37BB}" type="slidenum">
              <a:rPr lang="en-US" smtClean="0"/>
              <a:t>‹#›</a:t>
            </a:fld>
            <a:endParaRPr lang="en-US"/>
          </a:p>
        </p:txBody>
      </p:sp>
    </p:spTree>
    <p:extLst>
      <p:ext uri="{BB962C8B-B14F-4D97-AF65-F5344CB8AC3E}">
        <p14:creationId xmlns:p14="http://schemas.microsoft.com/office/powerpoint/2010/main" val="1082860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B555FB-61CC-4119-8C07-7FF52620A776}"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96756-0839-46C4-91FE-98BA808D37BB}" type="slidenum">
              <a:rPr lang="en-US" smtClean="0"/>
              <a:t>‹#›</a:t>
            </a:fld>
            <a:endParaRPr lang="en-US"/>
          </a:p>
        </p:txBody>
      </p:sp>
    </p:spTree>
    <p:extLst>
      <p:ext uri="{BB962C8B-B14F-4D97-AF65-F5344CB8AC3E}">
        <p14:creationId xmlns:p14="http://schemas.microsoft.com/office/powerpoint/2010/main" val="64046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B555FB-61CC-4119-8C07-7FF52620A776}"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96756-0839-46C4-91FE-98BA808D37BB}" type="slidenum">
              <a:rPr lang="en-US" smtClean="0"/>
              <a:t>‹#›</a:t>
            </a:fld>
            <a:endParaRPr lang="en-US"/>
          </a:p>
        </p:txBody>
      </p:sp>
    </p:spTree>
    <p:extLst>
      <p:ext uri="{BB962C8B-B14F-4D97-AF65-F5344CB8AC3E}">
        <p14:creationId xmlns:p14="http://schemas.microsoft.com/office/powerpoint/2010/main" val="4078679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B555FB-61CC-4119-8C07-7FF52620A776}" type="datetimeFigureOut">
              <a:rPr lang="en-US" smtClean="0"/>
              <a:t>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796756-0839-46C4-91FE-98BA808D37BB}" type="slidenum">
              <a:rPr lang="en-US" smtClean="0"/>
              <a:t>‹#›</a:t>
            </a:fld>
            <a:endParaRPr lang="en-US"/>
          </a:p>
        </p:txBody>
      </p:sp>
    </p:spTree>
    <p:extLst>
      <p:ext uri="{BB962C8B-B14F-4D97-AF65-F5344CB8AC3E}">
        <p14:creationId xmlns:p14="http://schemas.microsoft.com/office/powerpoint/2010/main" val="2412375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B555FB-61CC-4119-8C07-7FF52620A776}" type="datetimeFigureOut">
              <a:rPr lang="en-US" smtClean="0"/>
              <a:t>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796756-0839-46C4-91FE-98BA808D37BB}" type="slidenum">
              <a:rPr lang="en-US" smtClean="0"/>
              <a:t>‹#›</a:t>
            </a:fld>
            <a:endParaRPr lang="en-US"/>
          </a:p>
        </p:txBody>
      </p:sp>
    </p:spTree>
    <p:extLst>
      <p:ext uri="{BB962C8B-B14F-4D97-AF65-F5344CB8AC3E}">
        <p14:creationId xmlns:p14="http://schemas.microsoft.com/office/powerpoint/2010/main" val="1725897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555FB-61CC-4119-8C07-7FF52620A776}" type="datetimeFigureOut">
              <a:rPr lang="en-US" smtClean="0"/>
              <a:t>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796756-0839-46C4-91FE-98BA808D37BB}" type="slidenum">
              <a:rPr lang="en-US" smtClean="0"/>
              <a:t>‹#›</a:t>
            </a:fld>
            <a:endParaRPr lang="en-US"/>
          </a:p>
        </p:txBody>
      </p:sp>
    </p:spTree>
    <p:extLst>
      <p:ext uri="{BB962C8B-B14F-4D97-AF65-F5344CB8AC3E}">
        <p14:creationId xmlns:p14="http://schemas.microsoft.com/office/powerpoint/2010/main" val="2878334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4B555FB-61CC-4119-8C07-7FF52620A776}"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96756-0839-46C4-91FE-98BA808D37BB}" type="slidenum">
              <a:rPr lang="en-US" smtClean="0"/>
              <a:t>‹#›</a:t>
            </a:fld>
            <a:endParaRPr lang="en-US"/>
          </a:p>
        </p:txBody>
      </p:sp>
    </p:spTree>
    <p:extLst>
      <p:ext uri="{BB962C8B-B14F-4D97-AF65-F5344CB8AC3E}">
        <p14:creationId xmlns:p14="http://schemas.microsoft.com/office/powerpoint/2010/main" val="2178179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B555FB-61CC-4119-8C07-7FF52620A776}"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96756-0839-46C4-91FE-98BA808D37BB}" type="slidenum">
              <a:rPr lang="en-US" smtClean="0"/>
              <a:t>‹#›</a:t>
            </a:fld>
            <a:endParaRPr lang="en-US"/>
          </a:p>
        </p:txBody>
      </p:sp>
    </p:spTree>
    <p:extLst>
      <p:ext uri="{BB962C8B-B14F-4D97-AF65-F5344CB8AC3E}">
        <p14:creationId xmlns:p14="http://schemas.microsoft.com/office/powerpoint/2010/main" val="1310556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cxnSp>
          <p:nvCxnSpPr>
            <p:cNvPr id="7" name="Straight Connector 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4B555FB-61CC-4119-8C07-7FF52620A776}" type="datetimeFigureOut">
              <a:rPr lang="en-US" smtClean="0"/>
              <a:t>12/3/2020</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57796756-0839-46C4-91FE-98BA808D37BB}" type="slidenum">
              <a:rPr lang="en-US" smtClean="0"/>
              <a:t>‹#›</a:t>
            </a:fld>
            <a:endParaRPr lang="en-US"/>
          </a:p>
        </p:txBody>
      </p:sp>
    </p:spTree>
    <p:extLst>
      <p:ext uri="{BB962C8B-B14F-4D97-AF65-F5344CB8AC3E}">
        <p14:creationId xmlns:p14="http://schemas.microsoft.com/office/powerpoint/2010/main" val="1073405507"/>
      </p:ext>
    </p:extLst>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tmp"/><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tmp"/><Relationship Id="rId5" Type="http://schemas.openxmlformats.org/officeDocument/2006/relationships/image" Target="../media/image10.tmp"/><Relationship Id="rId4" Type="http://schemas.openxmlformats.org/officeDocument/2006/relationships/image" Target="../media/image9.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1467" y="895619"/>
            <a:ext cx="6741885" cy="2323636"/>
          </a:xfrm>
        </p:spPr>
        <p:txBody>
          <a:bodyPr/>
          <a:lstStyle/>
          <a:p>
            <a:pPr algn="l"/>
            <a:r>
              <a:rPr lang="en-US" b="1" dirty="0">
                <a:solidFill>
                  <a:schemeClr val="tx1"/>
                </a:solidFill>
                <a:latin typeface="Century Gothic" panose="020B0502020202020204" pitchFamily="34" charset="0"/>
              </a:rPr>
              <a:t>EOPS </a:t>
            </a:r>
            <a:br>
              <a:rPr lang="en-US" b="1" dirty="0">
                <a:solidFill>
                  <a:schemeClr val="tx1"/>
                </a:solidFill>
                <a:latin typeface="Century Gothic" panose="020B0502020202020204" pitchFamily="34" charset="0"/>
              </a:rPr>
            </a:br>
            <a:r>
              <a:rPr lang="en-US" b="1" dirty="0">
                <a:solidFill>
                  <a:schemeClr val="tx1"/>
                </a:solidFill>
                <a:latin typeface="Century Gothic" panose="020B0502020202020204" pitchFamily="34" charset="0"/>
              </a:rPr>
              <a:t>FULL-TIME TENURE TRACK COUNSELOR</a:t>
            </a:r>
          </a:p>
        </p:txBody>
      </p:sp>
      <p:pic>
        <p:nvPicPr>
          <p:cNvPr id="8" name="Picture 7">
            <a:extLst>
              <a:ext uri="{FF2B5EF4-FFF2-40B4-BE49-F238E27FC236}">
                <a16:creationId xmlns:a16="http://schemas.microsoft.com/office/drawing/2014/main" id="{5E319728-748F-4EF6-A372-96DAEFC63D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624" y="5316021"/>
            <a:ext cx="4010139" cy="1378759"/>
          </a:xfrm>
          <a:prstGeom prst="rect">
            <a:avLst/>
          </a:prstGeom>
        </p:spPr>
      </p:pic>
      <p:pic>
        <p:nvPicPr>
          <p:cNvPr id="12" name="Picture 11">
            <a:extLst>
              <a:ext uri="{FF2B5EF4-FFF2-40B4-BE49-F238E27FC236}">
                <a16:creationId xmlns:a16="http://schemas.microsoft.com/office/drawing/2014/main" id="{23A590BF-30F8-418A-90F0-F6BBC72A55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76673">
            <a:off x="2728154" y="3546566"/>
            <a:ext cx="2203286" cy="1690716"/>
          </a:xfrm>
          <a:prstGeom prst="rect">
            <a:avLst/>
          </a:prstGeom>
        </p:spPr>
      </p:pic>
    </p:spTree>
    <p:extLst>
      <p:ext uri="{BB962C8B-B14F-4D97-AF65-F5344CB8AC3E}">
        <p14:creationId xmlns:p14="http://schemas.microsoft.com/office/powerpoint/2010/main" val="2179671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4390571"/>
            <a:ext cx="6415314" cy="182880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5400" b="1" dirty="0">
                <a:solidFill>
                  <a:schemeClr val="tx1"/>
                </a:solidFill>
                <a:latin typeface="Century Gothic" panose="020B0502020202020204" pitchFamily="34" charset="0"/>
              </a:rPr>
              <a:t>Expand programming </a:t>
            </a:r>
          </a:p>
        </p:txBody>
      </p:sp>
      <p:pic>
        <p:nvPicPr>
          <p:cNvPr id="5" name="Picture 4"/>
          <p:cNvPicPr>
            <a:picLocks noChangeAspect="1"/>
          </p:cNvPicPr>
          <p:nvPr/>
        </p:nvPicPr>
        <p:blipFill>
          <a:blip r:embed="rId2"/>
          <a:stretch>
            <a:fillRect/>
          </a:stretch>
        </p:blipFill>
        <p:spPr>
          <a:xfrm>
            <a:off x="747485" y="387789"/>
            <a:ext cx="5503066" cy="3667627"/>
          </a:xfrm>
          <a:prstGeom prst="rect">
            <a:avLst/>
          </a:prstGeom>
        </p:spPr>
      </p:pic>
      <p:pic>
        <p:nvPicPr>
          <p:cNvPr id="3" name="Picture 2">
            <a:extLst>
              <a:ext uri="{FF2B5EF4-FFF2-40B4-BE49-F238E27FC236}">
                <a16:creationId xmlns:a16="http://schemas.microsoft.com/office/drawing/2014/main" id="{15C07AF1-E7CD-4432-9E09-5A0A5D5851CF}"/>
              </a:ext>
            </a:extLst>
          </p:cNvPr>
          <p:cNvPicPr>
            <a:picLocks noChangeAspect="1"/>
          </p:cNvPicPr>
          <p:nvPr/>
        </p:nvPicPr>
        <p:blipFill>
          <a:blip r:embed="rId3"/>
          <a:stretch>
            <a:fillRect/>
          </a:stretch>
        </p:blipFill>
        <p:spPr>
          <a:xfrm>
            <a:off x="5126388" y="5480185"/>
            <a:ext cx="4017612" cy="1377815"/>
          </a:xfrm>
          <a:prstGeom prst="rect">
            <a:avLst/>
          </a:prstGeom>
        </p:spPr>
      </p:pic>
    </p:spTree>
    <p:extLst>
      <p:ext uri="{BB962C8B-B14F-4D97-AF65-F5344CB8AC3E}">
        <p14:creationId xmlns:p14="http://schemas.microsoft.com/office/powerpoint/2010/main" val="2823191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928" y="1741971"/>
            <a:ext cx="8139447" cy="2772229"/>
          </a:xfrm>
        </p:spPr>
        <p:txBody>
          <a:bodyPr>
            <a:noAutofit/>
          </a:bodyPr>
          <a:lstStyle/>
          <a:p>
            <a:pPr algn="ctr"/>
            <a:r>
              <a:rPr lang="en-US" sz="8100" b="1" dirty="0">
                <a:solidFill>
                  <a:schemeClr val="tx1"/>
                </a:solidFill>
                <a:latin typeface="Century Gothic" panose="020B0502020202020204" pitchFamily="34" charset="0"/>
              </a:rPr>
              <a:t>Comprehensive Counseling</a:t>
            </a:r>
          </a:p>
        </p:txBody>
      </p:sp>
      <p:pic>
        <p:nvPicPr>
          <p:cNvPr id="4" name="Picture 3">
            <a:extLst>
              <a:ext uri="{FF2B5EF4-FFF2-40B4-BE49-F238E27FC236}">
                <a16:creationId xmlns:a16="http://schemas.microsoft.com/office/drawing/2014/main" id="{C915F80E-FA25-46FF-9D5E-A8DC9EDFBA5F}"/>
              </a:ext>
            </a:extLst>
          </p:cNvPr>
          <p:cNvPicPr>
            <a:picLocks noChangeAspect="1"/>
          </p:cNvPicPr>
          <p:nvPr/>
        </p:nvPicPr>
        <p:blipFill>
          <a:blip r:embed="rId2"/>
          <a:stretch>
            <a:fillRect/>
          </a:stretch>
        </p:blipFill>
        <p:spPr>
          <a:xfrm>
            <a:off x="4953854" y="5296006"/>
            <a:ext cx="4017612" cy="1377815"/>
          </a:xfrm>
          <a:prstGeom prst="rect">
            <a:avLst/>
          </a:prstGeom>
        </p:spPr>
      </p:pic>
    </p:spTree>
    <p:extLst>
      <p:ext uri="{BB962C8B-B14F-4D97-AF65-F5344CB8AC3E}">
        <p14:creationId xmlns:p14="http://schemas.microsoft.com/office/powerpoint/2010/main" val="3275434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096382" y="4806818"/>
            <a:ext cx="1981200" cy="18288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effectLst>
                  <a:outerShdw blurRad="38100" dist="38100" dir="2700000" algn="tl">
                    <a:srgbClr val="000000">
                      <a:alpha val="43137"/>
                    </a:srgbClr>
                  </a:outerShdw>
                </a:effectLst>
                <a:latin typeface="Century Gothic" pitchFamily="34" charset="0"/>
              </a:rPr>
              <a:t>Dreamers</a:t>
            </a:r>
          </a:p>
        </p:txBody>
      </p:sp>
      <p:sp>
        <p:nvSpPr>
          <p:cNvPr id="12" name="Oval 11"/>
          <p:cNvSpPr/>
          <p:nvPr/>
        </p:nvSpPr>
        <p:spPr>
          <a:xfrm>
            <a:off x="5629282" y="4865295"/>
            <a:ext cx="1981469" cy="1812332"/>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effectLst>
                  <a:outerShdw blurRad="38100" dist="38100" dir="2700000" algn="tl">
                    <a:srgbClr val="000000">
                      <a:alpha val="43137"/>
                    </a:srgbClr>
                  </a:outerShdw>
                </a:effectLst>
                <a:latin typeface="Century Gothic" pitchFamily="34" charset="0"/>
              </a:rPr>
              <a:t>Personal</a:t>
            </a:r>
          </a:p>
        </p:txBody>
      </p:sp>
      <p:sp>
        <p:nvSpPr>
          <p:cNvPr id="13" name="Oval 12"/>
          <p:cNvSpPr/>
          <p:nvPr/>
        </p:nvSpPr>
        <p:spPr>
          <a:xfrm>
            <a:off x="3342889" y="4957429"/>
            <a:ext cx="1943100" cy="18288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effectLst>
                  <a:outerShdw blurRad="38100" dist="38100" dir="2700000" algn="tl">
                    <a:srgbClr val="000000">
                      <a:alpha val="43137"/>
                    </a:srgbClr>
                  </a:outerShdw>
                </a:effectLst>
                <a:latin typeface="Century Gothic" pitchFamily="34" charset="0"/>
              </a:rPr>
              <a:t>Goal setting</a:t>
            </a:r>
          </a:p>
        </p:txBody>
      </p:sp>
      <p:sp>
        <p:nvSpPr>
          <p:cNvPr id="14" name="Oval 13"/>
          <p:cNvSpPr/>
          <p:nvPr/>
        </p:nvSpPr>
        <p:spPr>
          <a:xfrm>
            <a:off x="6620017" y="2835208"/>
            <a:ext cx="1905000" cy="18288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latin typeface="Century Gothic" pitchFamily="34" charset="0"/>
              </a:rPr>
              <a:t>Career</a:t>
            </a:r>
          </a:p>
        </p:txBody>
      </p:sp>
      <p:sp>
        <p:nvSpPr>
          <p:cNvPr id="15" name="Oval 14"/>
          <p:cNvSpPr/>
          <p:nvPr/>
        </p:nvSpPr>
        <p:spPr>
          <a:xfrm>
            <a:off x="181982" y="3015305"/>
            <a:ext cx="1828800" cy="1828800"/>
          </a:xfrm>
          <a:prstGeom prst="ellipse">
            <a:avLst/>
          </a:prstGeom>
          <a:solidFill>
            <a:srgbClr val="F622F6"/>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effectLst>
                  <a:outerShdw blurRad="38100" dist="38100" dir="2700000" algn="tl">
                    <a:srgbClr val="000000">
                      <a:alpha val="43137"/>
                    </a:srgbClr>
                  </a:outerShdw>
                </a:effectLst>
                <a:latin typeface="Century Gothic" pitchFamily="34" charset="0"/>
              </a:rPr>
              <a:t>Foster Youth</a:t>
            </a:r>
          </a:p>
        </p:txBody>
      </p:sp>
      <p:sp>
        <p:nvSpPr>
          <p:cNvPr id="17" name="Oval 16"/>
          <p:cNvSpPr/>
          <p:nvPr/>
        </p:nvSpPr>
        <p:spPr>
          <a:xfrm>
            <a:off x="409937" y="1082976"/>
            <a:ext cx="1828800" cy="1828800"/>
          </a:xfrm>
          <a:prstGeom prst="ellipse">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effectLst>
                  <a:outerShdw blurRad="38100" dist="38100" dir="2700000" algn="tl">
                    <a:srgbClr val="000000">
                      <a:alpha val="43137"/>
                    </a:srgbClr>
                  </a:outerShdw>
                </a:effectLst>
                <a:latin typeface="Century Gothic" pitchFamily="34" charset="0"/>
              </a:rPr>
              <a:t>Financial</a:t>
            </a:r>
          </a:p>
        </p:txBody>
      </p:sp>
      <p:sp>
        <p:nvSpPr>
          <p:cNvPr id="2" name="TextBox 1"/>
          <p:cNvSpPr txBox="1"/>
          <p:nvPr/>
        </p:nvSpPr>
        <p:spPr>
          <a:xfrm>
            <a:off x="1908695" y="2432601"/>
            <a:ext cx="4811487" cy="1938992"/>
          </a:xfrm>
          <a:prstGeom prst="rect">
            <a:avLst/>
          </a:prstGeom>
          <a:noFill/>
        </p:spPr>
        <p:txBody>
          <a:bodyPr wrap="square" rtlCol="0">
            <a:spAutoFit/>
          </a:bodyPr>
          <a:lstStyle/>
          <a:p>
            <a:pPr algn="ctr"/>
            <a:r>
              <a:rPr lang="en-US" sz="6000" b="1" dirty="0">
                <a:latin typeface="Century Gothic" panose="020B0502020202020204" pitchFamily="34" charset="0"/>
              </a:rPr>
              <a:t>EOPS COUNSELOR</a:t>
            </a:r>
          </a:p>
        </p:txBody>
      </p:sp>
      <p:sp>
        <p:nvSpPr>
          <p:cNvPr id="18" name="Oval 17"/>
          <p:cNvSpPr/>
          <p:nvPr/>
        </p:nvSpPr>
        <p:spPr>
          <a:xfrm>
            <a:off x="6199822" y="791156"/>
            <a:ext cx="1828800" cy="1828800"/>
          </a:xfrm>
          <a:prstGeom prst="ellipse">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effectLst>
                  <a:outerShdw blurRad="38100" dist="38100" dir="2700000" algn="tl">
                    <a:srgbClr val="000000">
                      <a:alpha val="43137"/>
                    </a:srgbClr>
                  </a:outerShdw>
                </a:effectLst>
                <a:latin typeface="Century Gothic" pitchFamily="34" charset="0"/>
              </a:rPr>
              <a:t>Academic</a:t>
            </a:r>
          </a:p>
        </p:txBody>
      </p:sp>
      <p:sp>
        <p:nvSpPr>
          <p:cNvPr id="20" name="Oval 19"/>
          <p:cNvSpPr/>
          <p:nvPr/>
        </p:nvSpPr>
        <p:spPr>
          <a:xfrm>
            <a:off x="4193405" y="270190"/>
            <a:ext cx="1828800" cy="1828800"/>
          </a:xfrm>
          <a:prstGeom prst="ellipse">
            <a:avLst/>
          </a:prstGeom>
          <a:solidFill>
            <a:schemeClr val="bg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effectLst>
                  <a:outerShdw blurRad="38100" dist="38100" dir="2700000" algn="tl">
                    <a:srgbClr val="000000">
                      <a:alpha val="43137"/>
                    </a:srgbClr>
                  </a:outerShdw>
                </a:effectLst>
                <a:latin typeface="Century Gothic" pitchFamily="34" charset="0"/>
              </a:rPr>
              <a:t>Follow up</a:t>
            </a:r>
          </a:p>
        </p:txBody>
      </p:sp>
      <p:sp>
        <p:nvSpPr>
          <p:cNvPr id="21" name="Oval 20"/>
          <p:cNvSpPr/>
          <p:nvPr/>
        </p:nvSpPr>
        <p:spPr>
          <a:xfrm>
            <a:off x="2187693" y="270190"/>
            <a:ext cx="1828800" cy="1828800"/>
          </a:xfrm>
          <a:prstGeom prst="ellipse">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700" b="1" dirty="0">
                <a:effectLst>
                  <a:outerShdw blurRad="38100" dist="38100" dir="2700000" algn="tl">
                    <a:srgbClr val="000000">
                      <a:alpha val="43137"/>
                    </a:srgbClr>
                  </a:outerShdw>
                </a:effectLst>
                <a:latin typeface="Century Gothic" pitchFamily="34" charset="0"/>
              </a:rPr>
              <a:t>Crisis intervention</a:t>
            </a:r>
          </a:p>
        </p:txBody>
      </p:sp>
      <p:pic>
        <p:nvPicPr>
          <p:cNvPr id="4" name="Picture 3">
            <a:extLst>
              <a:ext uri="{FF2B5EF4-FFF2-40B4-BE49-F238E27FC236}">
                <a16:creationId xmlns:a16="http://schemas.microsoft.com/office/drawing/2014/main" id="{7A298765-8ACF-4D99-9335-7C08E293578D}"/>
              </a:ext>
            </a:extLst>
          </p:cNvPr>
          <p:cNvPicPr>
            <a:picLocks noChangeAspect="1"/>
          </p:cNvPicPr>
          <p:nvPr/>
        </p:nvPicPr>
        <p:blipFill>
          <a:blip r:embed="rId3"/>
          <a:stretch>
            <a:fillRect/>
          </a:stretch>
        </p:blipFill>
        <p:spPr>
          <a:xfrm>
            <a:off x="7415143" y="6191470"/>
            <a:ext cx="1544036" cy="529518"/>
          </a:xfrm>
          <a:prstGeom prst="rect">
            <a:avLst/>
          </a:prstGeom>
        </p:spPr>
      </p:pic>
    </p:spTree>
    <p:extLst>
      <p:ext uri="{BB962C8B-B14F-4D97-AF65-F5344CB8AC3E}">
        <p14:creationId xmlns:p14="http://schemas.microsoft.com/office/powerpoint/2010/main" val="236936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7" grpId="0" animBg="1"/>
      <p:bldP spid="18"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2436" y="3414311"/>
            <a:ext cx="7402287" cy="256902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r>
              <a:rPr lang="en-US" sz="5400" b="1" dirty="0">
                <a:solidFill>
                  <a:schemeClr val="tx1"/>
                </a:solidFill>
                <a:latin typeface="Century Gothic" panose="020B0502020202020204" pitchFamily="34" charset="0"/>
              </a:rPr>
              <a:t>Provide more stability to the program and students</a:t>
            </a:r>
          </a:p>
        </p:txBody>
      </p:sp>
      <p:pic>
        <p:nvPicPr>
          <p:cNvPr id="5" name="Picture 4"/>
          <p:cNvPicPr>
            <a:picLocks noChangeAspect="1"/>
          </p:cNvPicPr>
          <p:nvPr/>
        </p:nvPicPr>
        <p:blipFill>
          <a:blip r:embed="rId3"/>
          <a:stretch>
            <a:fillRect/>
          </a:stretch>
        </p:blipFill>
        <p:spPr>
          <a:xfrm>
            <a:off x="374791" y="427395"/>
            <a:ext cx="3491800" cy="275844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8641" y="391179"/>
            <a:ext cx="4246308" cy="2830872"/>
          </a:xfrm>
          <a:prstGeom prst="rect">
            <a:avLst/>
          </a:prstGeom>
        </p:spPr>
      </p:pic>
      <p:pic>
        <p:nvPicPr>
          <p:cNvPr id="6" name="Picture 5">
            <a:extLst>
              <a:ext uri="{FF2B5EF4-FFF2-40B4-BE49-F238E27FC236}">
                <a16:creationId xmlns:a16="http://schemas.microsoft.com/office/drawing/2014/main" id="{D5C482E0-DFC9-4B6A-A75E-300AB8DAD86F}"/>
              </a:ext>
            </a:extLst>
          </p:cNvPr>
          <p:cNvPicPr>
            <a:picLocks noChangeAspect="1"/>
          </p:cNvPicPr>
          <p:nvPr/>
        </p:nvPicPr>
        <p:blipFill>
          <a:blip r:embed="rId5"/>
          <a:stretch>
            <a:fillRect/>
          </a:stretch>
        </p:blipFill>
        <p:spPr>
          <a:xfrm>
            <a:off x="5126388" y="5392050"/>
            <a:ext cx="4017612" cy="1377815"/>
          </a:xfrm>
          <a:prstGeom prst="rect">
            <a:avLst/>
          </a:prstGeom>
        </p:spPr>
      </p:pic>
    </p:spTree>
    <p:extLst>
      <p:ext uri="{BB962C8B-B14F-4D97-AF65-F5344CB8AC3E}">
        <p14:creationId xmlns:p14="http://schemas.microsoft.com/office/powerpoint/2010/main" val="2568036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246" y="1951264"/>
            <a:ext cx="8139447" cy="3118107"/>
          </a:xfrm>
        </p:spPr>
        <p:txBody>
          <a:bodyPr>
            <a:noAutofit/>
          </a:bodyPr>
          <a:lstStyle/>
          <a:p>
            <a:pPr algn="ctr"/>
            <a:r>
              <a:rPr lang="en-US" sz="7500" b="1" dirty="0">
                <a:solidFill>
                  <a:schemeClr val="tx1"/>
                </a:solidFill>
                <a:latin typeface="Century Gothic" panose="020B0502020202020204" pitchFamily="34" charset="0"/>
              </a:rPr>
              <a:t>EOPS Budget &amp; Funding Request</a:t>
            </a:r>
          </a:p>
        </p:txBody>
      </p:sp>
      <p:pic>
        <p:nvPicPr>
          <p:cNvPr id="4" name="Picture 3">
            <a:extLst>
              <a:ext uri="{FF2B5EF4-FFF2-40B4-BE49-F238E27FC236}">
                <a16:creationId xmlns:a16="http://schemas.microsoft.com/office/drawing/2014/main" id="{C915F80E-FA25-46FF-9D5E-A8DC9EDFBA5F}"/>
              </a:ext>
            </a:extLst>
          </p:cNvPr>
          <p:cNvPicPr>
            <a:picLocks noChangeAspect="1"/>
          </p:cNvPicPr>
          <p:nvPr/>
        </p:nvPicPr>
        <p:blipFill>
          <a:blip r:embed="rId2"/>
          <a:stretch>
            <a:fillRect/>
          </a:stretch>
        </p:blipFill>
        <p:spPr>
          <a:xfrm>
            <a:off x="4953854" y="5296006"/>
            <a:ext cx="4017612" cy="1377815"/>
          </a:xfrm>
          <a:prstGeom prst="rect">
            <a:avLst/>
          </a:prstGeom>
        </p:spPr>
      </p:pic>
    </p:spTree>
    <p:extLst>
      <p:ext uri="{BB962C8B-B14F-4D97-AF65-F5344CB8AC3E}">
        <p14:creationId xmlns:p14="http://schemas.microsoft.com/office/powerpoint/2010/main" val="4099904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E03111-194F-4927-834A-6E1524961A9E}"/>
              </a:ext>
            </a:extLst>
          </p:cNvPr>
          <p:cNvPicPr>
            <a:picLocks noChangeAspect="1"/>
          </p:cNvPicPr>
          <p:nvPr/>
        </p:nvPicPr>
        <p:blipFill>
          <a:blip r:embed="rId2"/>
          <a:stretch>
            <a:fillRect/>
          </a:stretch>
        </p:blipFill>
        <p:spPr>
          <a:xfrm>
            <a:off x="284732" y="82627"/>
            <a:ext cx="8354198" cy="5381739"/>
          </a:xfrm>
          <a:prstGeom prst="rect">
            <a:avLst/>
          </a:prstGeom>
        </p:spPr>
      </p:pic>
      <p:pic>
        <p:nvPicPr>
          <p:cNvPr id="4" name="Picture 3">
            <a:extLst>
              <a:ext uri="{FF2B5EF4-FFF2-40B4-BE49-F238E27FC236}">
                <a16:creationId xmlns:a16="http://schemas.microsoft.com/office/drawing/2014/main" id="{08B414D8-51EC-4FC8-84DB-EE2239761850}"/>
              </a:ext>
            </a:extLst>
          </p:cNvPr>
          <p:cNvPicPr>
            <a:picLocks noChangeAspect="1"/>
          </p:cNvPicPr>
          <p:nvPr/>
        </p:nvPicPr>
        <p:blipFill>
          <a:blip r:embed="rId3"/>
          <a:stretch>
            <a:fillRect/>
          </a:stretch>
        </p:blipFill>
        <p:spPr>
          <a:xfrm>
            <a:off x="5041989" y="5464366"/>
            <a:ext cx="4017612" cy="1377815"/>
          </a:xfrm>
          <a:prstGeom prst="rect">
            <a:avLst/>
          </a:prstGeom>
        </p:spPr>
      </p:pic>
    </p:spTree>
    <p:extLst>
      <p:ext uri="{BB962C8B-B14F-4D97-AF65-F5344CB8AC3E}">
        <p14:creationId xmlns:p14="http://schemas.microsoft.com/office/powerpoint/2010/main" val="91943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19343" y="1382787"/>
            <a:ext cx="6347713" cy="228597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r>
              <a:rPr lang="en-US" sz="4800" b="1" dirty="0">
                <a:solidFill>
                  <a:schemeClr val="tx1"/>
                </a:solidFill>
                <a:latin typeface="Century Gothic" panose="020B0502020202020204" pitchFamily="34" charset="0"/>
              </a:rPr>
              <a:t>EOPS – 20%</a:t>
            </a:r>
          </a:p>
          <a:p>
            <a:pPr lvl="0" algn="ctr"/>
            <a:r>
              <a:rPr lang="en-US" sz="4800" b="1" dirty="0">
                <a:solidFill>
                  <a:schemeClr val="tx1"/>
                </a:solidFill>
                <a:latin typeface="Century Gothic" panose="020B0502020202020204" pitchFamily="34" charset="0"/>
              </a:rPr>
              <a:t>SSSP – 55%</a:t>
            </a:r>
          </a:p>
          <a:p>
            <a:pPr lvl="0" algn="ctr"/>
            <a:r>
              <a:rPr lang="en-US" sz="4800" b="1" dirty="0">
                <a:solidFill>
                  <a:srgbClr val="FFFF00"/>
                </a:solidFill>
                <a:effectLst>
                  <a:outerShdw blurRad="38100" dist="38100" dir="2700000" algn="tl">
                    <a:srgbClr val="000000">
                      <a:alpha val="43137"/>
                    </a:srgbClr>
                  </a:outerShdw>
                </a:effectLst>
                <a:latin typeface="Century Gothic" panose="020B0502020202020204" pitchFamily="34" charset="0"/>
              </a:rPr>
              <a:t>Fund 1 – 25%</a:t>
            </a:r>
          </a:p>
        </p:txBody>
      </p:sp>
      <p:sp>
        <p:nvSpPr>
          <p:cNvPr id="9" name="Title 1"/>
          <p:cNvSpPr>
            <a:spLocks noGrp="1"/>
          </p:cNvSpPr>
          <p:nvPr>
            <p:ph type="title"/>
          </p:nvPr>
        </p:nvSpPr>
        <p:spPr>
          <a:xfrm>
            <a:off x="280800" y="197516"/>
            <a:ext cx="7624800" cy="1185271"/>
          </a:xfrm>
        </p:spPr>
        <p:txBody>
          <a:bodyPr>
            <a:noAutofit/>
          </a:bodyPr>
          <a:lstStyle/>
          <a:p>
            <a:pPr algn="ctr"/>
            <a:r>
              <a:rPr lang="en-US" sz="7200" b="1" dirty="0">
                <a:solidFill>
                  <a:srgbClr val="FFFF00"/>
                </a:solidFill>
                <a:latin typeface="Century Gothic" panose="020B0502020202020204" pitchFamily="34" charset="0"/>
              </a:rPr>
              <a:t>Funding Request</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369" y="3850571"/>
            <a:ext cx="8066318" cy="1447802"/>
          </a:xfrm>
          <a:prstGeom prst="rect">
            <a:avLst/>
          </a:prstGeom>
        </p:spPr>
      </p:pic>
      <p:sp>
        <p:nvSpPr>
          <p:cNvPr id="2" name="Left Arrow 1"/>
          <p:cNvSpPr/>
          <p:nvPr/>
        </p:nvSpPr>
        <p:spPr>
          <a:xfrm rot="8235833">
            <a:off x="1999077" y="5130505"/>
            <a:ext cx="1644950" cy="517547"/>
          </a:xfrm>
          <a:prstGeom prst="leftArrow">
            <a:avLst/>
          </a:prstGeom>
          <a:solidFill>
            <a:srgbClr val="FF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4A5E3F7-5950-4E31-8216-176DC7308BD2}"/>
              </a:ext>
            </a:extLst>
          </p:cNvPr>
          <p:cNvPicPr>
            <a:picLocks noChangeAspect="1"/>
          </p:cNvPicPr>
          <p:nvPr/>
        </p:nvPicPr>
        <p:blipFill>
          <a:blip r:embed="rId3"/>
          <a:stretch>
            <a:fillRect/>
          </a:stretch>
        </p:blipFill>
        <p:spPr>
          <a:xfrm>
            <a:off x="4986905" y="5480185"/>
            <a:ext cx="4017612" cy="1377815"/>
          </a:xfrm>
          <a:prstGeom prst="rect">
            <a:avLst/>
          </a:prstGeom>
        </p:spPr>
      </p:pic>
    </p:spTree>
    <p:extLst>
      <p:ext uri="{BB962C8B-B14F-4D97-AF65-F5344CB8AC3E}">
        <p14:creationId xmlns:p14="http://schemas.microsoft.com/office/powerpoint/2010/main" val="2181972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11C8CC-C9F6-4277-AE3B-B01B8F90993B}"/>
              </a:ext>
            </a:extLst>
          </p:cNvPr>
          <p:cNvPicPr>
            <a:picLocks noChangeAspect="1"/>
          </p:cNvPicPr>
          <p:nvPr/>
        </p:nvPicPr>
        <p:blipFill>
          <a:blip r:embed="rId2"/>
          <a:stretch>
            <a:fillRect/>
          </a:stretch>
        </p:blipFill>
        <p:spPr>
          <a:xfrm>
            <a:off x="1076917" y="98629"/>
            <a:ext cx="5967694" cy="2046584"/>
          </a:xfrm>
          <a:prstGeom prst="rect">
            <a:avLst/>
          </a:prstGeom>
        </p:spPr>
      </p:pic>
      <p:pic>
        <p:nvPicPr>
          <p:cNvPr id="10" name="Picture 9">
            <a:extLst>
              <a:ext uri="{FF2B5EF4-FFF2-40B4-BE49-F238E27FC236}">
                <a16:creationId xmlns:a16="http://schemas.microsoft.com/office/drawing/2014/main" id="{67A7E265-DA97-4CBB-8CD8-AEBA0E28FC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55765">
            <a:off x="3277988" y="5177034"/>
            <a:ext cx="1565552" cy="1110780"/>
          </a:xfrm>
          <a:prstGeom prst="rect">
            <a:avLst/>
          </a:prstGeom>
        </p:spPr>
      </p:pic>
      <p:pic>
        <p:nvPicPr>
          <p:cNvPr id="11" name="Picture 10">
            <a:extLst>
              <a:ext uri="{FF2B5EF4-FFF2-40B4-BE49-F238E27FC236}">
                <a16:creationId xmlns:a16="http://schemas.microsoft.com/office/drawing/2014/main" id="{E6558004-0227-4018-898D-72842058F4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048" y="2432678"/>
            <a:ext cx="6918592" cy="2184288"/>
          </a:xfrm>
          <a:prstGeom prst="rect">
            <a:avLst/>
          </a:prstGeom>
        </p:spPr>
      </p:pic>
    </p:spTree>
    <p:extLst>
      <p:ext uri="{BB962C8B-B14F-4D97-AF65-F5344CB8AC3E}">
        <p14:creationId xmlns:p14="http://schemas.microsoft.com/office/powerpoint/2010/main" val="1737203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42394" y="1768562"/>
            <a:ext cx="6347713" cy="349584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r>
              <a:rPr lang="en-US" sz="4800" b="1" dirty="0">
                <a:solidFill>
                  <a:schemeClr val="tx1"/>
                </a:solidFill>
                <a:latin typeface="Century Gothic" panose="020B0502020202020204" pitchFamily="34" charset="0"/>
              </a:rPr>
              <a:t>EOPS – 20%</a:t>
            </a:r>
          </a:p>
          <a:p>
            <a:pPr lvl="0" algn="ctr"/>
            <a:endParaRPr lang="en-US" sz="2200" b="1" dirty="0">
              <a:solidFill>
                <a:schemeClr val="tx1"/>
              </a:solidFill>
              <a:latin typeface="Century Gothic" panose="020B0502020202020204" pitchFamily="34" charset="0"/>
            </a:endParaRPr>
          </a:p>
          <a:p>
            <a:pPr lvl="0" algn="ctr"/>
            <a:r>
              <a:rPr lang="en-US" sz="4800" b="1" dirty="0">
                <a:solidFill>
                  <a:schemeClr val="tx1"/>
                </a:solidFill>
                <a:latin typeface="Century Gothic" panose="020B0502020202020204" pitchFamily="34" charset="0"/>
              </a:rPr>
              <a:t>SEAP – 55%</a:t>
            </a:r>
          </a:p>
          <a:p>
            <a:pPr lvl="0" algn="ctr"/>
            <a:endParaRPr lang="en-US" sz="2200" b="1" dirty="0">
              <a:solidFill>
                <a:schemeClr val="tx1"/>
              </a:solidFill>
              <a:latin typeface="Century Gothic" panose="020B0502020202020204" pitchFamily="34" charset="0"/>
            </a:endParaRPr>
          </a:p>
          <a:p>
            <a:pPr lvl="0" algn="ctr"/>
            <a:r>
              <a:rPr lang="en-US" sz="4800" b="1" dirty="0">
                <a:solidFill>
                  <a:srgbClr val="FFFF00"/>
                </a:solidFill>
                <a:effectLst>
                  <a:outerShdw blurRad="38100" dist="38100" dir="2700000" algn="tl">
                    <a:srgbClr val="000000">
                      <a:alpha val="43137"/>
                    </a:srgbClr>
                  </a:outerShdw>
                </a:effectLst>
                <a:latin typeface="Century Gothic" panose="020B0502020202020204" pitchFamily="34" charset="0"/>
              </a:rPr>
              <a:t>Fund 1 – 25%</a:t>
            </a:r>
          </a:p>
        </p:txBody>
      </p:sp>
      <p:sp>
        <p:nvSpPr>
          <p:cNvPr id="9" name="Title 1"/>
          <p:cNvSpPr>
            <a:spLocks noGrp="1"/>
          </p:cNvSpPr>
          <p:nvPr>
            <p:ph type="title"/>
          </p:nvPr>
        </p:nvSpPr>
        <p:spPr>
          <a:xfrm>
            <a:off x="280799" y="197516"/>
            <a:ext cx="8117849" cy="1185271"/>
          </a:xfrm>
        </p:spPr>
        <p:txBody>
          <a:bodyPr>
            <a:noAutofit/>
          </a:bodyPr>
          <a:lstStyle/>
          <a:p>
            <a:pPr algn="ctr"/>
            <a:r>
              <a:rPr lang="en-US" sz="7200" b="1" dirty="0">
                <a:solidFill>
                  <a:srgbClr val="FFFF00"/>
                </a:solidFill>
                <a:latin typeface="Century Gothic" panose="020B0502020202020204" pitchFamily="34" charset="0"/>
              </a:rPr>
              <a:t>Funding Request*</a:t>
            </a:r>
          </a:p>
        </p:txBody>
      </p:sp>
      <p:pic>
        <p:nvPicPr>
          <p:cNvPr id="2" name="Picture 1">
            <a:extLst>
              <a:ext uri="{FF2B5EF4-FFF2-40B4-BE49-F238E27FC236}">
                <a16:creationId xmlns:a16="http://schemas.microsoft.com/office/drawing/2014/main" id="{8C203989-844E-4BDA-A845-D0A8A4BEBC5A}"/>
              </a:ext>
            </a:extLst>
          </p:cNvPr>
          <p:cNvPicPr>
            <a:picLocks noChangeAspect="1"/>
          </p:cNvPicPr>
          <p:nvPr/>
        </p:nvPicPr>
        <p:blipFill>
          <a:blip r:embed="rId2"/>
          <a:stretch>
            <a:fillRect/>
          </a:stretch>
        </p:blipFill>
        <p:spPr>
          <a:xfrm>
            <a:off x="5044350" y="5392826"/>
            <a:ext cx="4011516" cy="1377815"/>
          </a:xfrm>
          <a:prstGeom prst="rect">
            <a:avLst/>
          </a:prstGeom>
        </p:spPr>
      </p:pic>
      <p:sp>
        <p:nvSpPr>
          <p:cNvPr id="3" name="TextBox 2">
            <a:extLst>
              <a:ext uri="{FF2B5EF4-FFF2-40B4-BE49-F238E27FC236}">
                <a16:creationId xmlns:a16="http://schemas.microsoft.com/office/drawing/2014/main" id="{14C76F2A-67B6-47E0-BD98-ECEE5213C745}"/>
              </a:ext>
            </a:extLst>
          </p:cNvPr>
          <p:cNvSpPr txBox="1"/>
          <p:nvPr/>
        </p:nvSpPr>
        <p:spPr>
          <a:xfrm>
            <a:off x="1084900" y="4694732"/>
            <a:ext cx="6062702" cy="338554"/>
          </a:xfrm>
          <a:prstGeom prst="rect">
            <a:avLst/>
          </a:prstGeom>
          <a:noFill/>
        </p:spPr>
        <p:txBody>
          <a:bodyPr wrap="square" rtlCol="0">
            <a:spAutoFit/>
          </a:bodyPr>
          <a:lstStyle/>
          <a:p>
            <a:pPr algn="ctr"/>
            <a:r>
              <a:rPr lang="en-US" sz="1600" i="1" dirty="0">
                <a:solidFill>
                  <a:srgbClr val="FFFF00"/>
                </a:solidFill>
              </a:rPr>
              <a:t>*Was approved for 2020-21 but was pulled due to COVID</a:t>
            </a:r>
          </a:p>
        </p:txBody>
      </p:sp>
    </p:spTree>
    <p:extLst>
      <p:ext uri="{BB962C8B-B14F-4D97-AF65-F5344CB8AC3E}">
        <p14:creationId xmlns:p14="http://schemas.microsoft.com/office/powerpoint/2010/main" val="3735519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401" y="1690487"/>
            <a:ext cx="7970742" cy="3949966"/>
          </a:xfrm>
        </p:spPr>
        <p:txBody>
          <a:bodyPr anchor="ctr">
            <a:noAutofit/>
          </a:bodyPr>
          <a:lstStyle/>
          <a:p>
            <a:r>
              <a:rPr lang="en-US" b="1" dirty="0">
                <a:solidFill>
                  <a:schemeClr val="tx1"/>
                </a:solidFill>
                <a:latin typeface="Century Gothic" panose="020B0502020202020204" pitchFamily="34" charset="0"/>
              </a:rPr>
              <a:t>EOPS was the first social justice program at the community college level to address the issues of access, equity, and completion at the state level; acting as a gateway for financial and social mobility.</a:t>
            </a:r>
          </a:p>
        </p:txBody>
      </p:sp>
      <p:sp>
        <p:nvSpPr>
          <p:cNvPr id="3" name="Title 1"/>
          <p:cNvSpPr txBox="1">
            <a:spLocks/>
          </p:cNvSpPr>
          <p:nvPr/>
        </p:nvSpPr>
        <p:spPr>
          <a:xfrm>
            <a:off x="302401" y="0"/>
            <a:ext cx="4773600" cy="158205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0000" b="1" dirty="0">
                <a:solidFill>
                  <a:schemeClr val="tx1"/>
                </a:solidFill>
                <a:latin typeface="Century Gothic" panose="020B0502020202020204" pitchFamily="34" charset="0"/>
              </a:rPr>
              <a:t>Mission</a:t>
            </a:r>
          </a:p>
        </p:txBody>
      </p:sp>
      <p:pic>
        <p:nvPicPr>
          <p:cNvPr id="5" name="Picture 4">
            <a:extLst>
              <a:ext uri="{FF2B5EF4-FFF2-40B4-BE49-F238E27FC236}">
                <a16:creationId xmlns:a16="http://schemas.microsoft.com/office/drawing/2014/main" id="{F672D63A-8407-4C55-9664-F73F9F5EAF1B}"/>
              </a:ext>
            </a:extLst>
          </p:cNvPr>
          <p:cNvPicPr>
            <a:picLocks noChangeAspect="1"/>
          </p:cNvPicPr>
          <p:nvPr/>
        </p:nvPicPr>
        <p:blipFill>
          <a:blip r:embed="rId3"/>
          <a:stretch>
            <a:fillRect/>
          </a:stretch>
        </p:blipFill>
        <p:spPr>
          <a:xfrm>
            <a:off x="5044350" y="5392826"/>
            <a:ext cx="4011516" cy="1377815"/>
          </a:xfrm>
          <a:prstGeom prst="rect">
            <a:avLst/>
          </a:prstGeom>
        </p:spPr>
      </p:pic>
    </p:spTree>
    <p:extLst>
      <p:ext uri="{BB962C8B-B14F-4D97-AF65-F5344CB8AC3E}">
        <p14:creationId xmlns:p14="http://schemas.microsoft.com/office/powerpoint/2010/main" val="4171980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41600"/>
            <a:ext cx="7982857" cy="1582058"/>
          </a:xfrm>
        </p:spPr>
        <p:txBody>
          <a:bodyPr>
            <a:noAutofit/>
          </a:bodyPr>
          <a:lstStyle/>
          <a:p>
            <a:pPr algn="ctr"/>
            <a:r>
              <a:rPr lang="en-US" sz="10000" b="1" dirty="0">
                <a:solidFill>
                  <a:schemeClr val="tx1"/>
                </a:solidFill>
                <a:latin typeface="Century Gothic" panose="020B0502020202020204" pitchFamily="34" charset="0"/>
              </a:rPr>
              <a:t>Background</a:t>
            </a:r>
          </a:p>
        </p:txBody>
      </p:sp>
      <p:pic>
        <p:nvPicPr>
          <p:cNvPr id="4" name="Picture 3">
            <a:extLst>
              <a:ext uri="{FF2B5EF4-FFF2-40B4-BE49-F238E27FC236}">
                <a16:creationId xmlns:a16="http://schemas.microsoft.com/office/drawing/2014/main" id="{5A798BA4-651C-4577-973D-CDA87578278F}"/>
              </a:ext>
            </a:extLst>
          </p:cNvPr>
          <p:cNvPicPr>
            <a:picLocks noChangeAspect="1"/>
          </p:cNvPicPr>
          <p:nvPr/>
        </p:nvPicPr>
        <p:blipFill>
          <a:blip r:embed="rId2"/>
          <a:stretch>
            <a:fillRect/>
          </a:stretch>
        </p:blipFill>
        <p:spPr>
          <a:xfrm>
            <a:off x="5044350" y="5392826"/>
            <a:ext cx="4011516" cy="1377815"/>
          </a:xfrm>
          <a:prstGeom prst="rect">
            <a:avLst/>
          </a:prstGeom>
        </p:spPr>
      </p:pic>
    </p:spTree>
    <p:extLst>
      <p:ext uri="{BB962C8B-B14F-4D97-AF65-F5344CB8AC3E}">
        <p14:creationId xmlns:p14="http://schemas.microsoft.com/office/powerpoint/2010/main" val="3053353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98647" y="1140098"/>
            <a:ext cx="8320263" cy="104684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1000" b="1" dirty="0">
              <a:solidFill>
                <a:schemeClr val="tx1"/>
              </a:solidFill>
              <a:latin typeface="Century Gothic" panose="020B0502020202020204" pitchFamily="34" charset="0"/>
            </a:endParaRPr>
          </a:p>
          <a:p>
            <a:r>
              <a:rPr lang="en-US" sz="2000" b="1" dirty="0">
                <a:solidFill>
                  <a:schemeClr val="tx1"/>
                </a:solidFill>
                <a:latin typeface="Century Gothic" panose="020B0502020202020204" pitchFamily="34" charset="0"/>
              </a:rPr>
              <a:t>1 - 50% EOPS Counseling, 50% EOPS &amp; CARE Coordination</a:t>
            </a:r>
          </a:p>
        </p:txBody>
      </p:sp>
      <p:sp>
        <p:nvSpPr>
          <p:cNvPr id="4" name="Title 1"/>
          <p:cNvSpPr txBox="1">
            <a:spLocks/>
          </p:cNvSpPr>
          <p:nvPr/>
        </p:nvSpPr>
        <p:spPr>
          <a:xfrm>
            <a:off x="398647" y="205740"/>
            <a:ext cx="7706219" cy="158205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dirty="0">
                <a:solidFill>
                  <a:schemeClr val="tx1"/>
                </a:solidFill>
                <a:latin typeface="Century Gothic" panose="020B0502020202020204" pitchFamily="34" charset="0"/>
              </a:rPr>
              <a:t>Faculty Assignments</a:t>
            </a:r>
          </a:p>
        </p:txBody>
      </p:sp>
      <p:sp>
        <p:nvSpPr>
          <p:cNvPr id="3" name="TextBox 2"/>
          <p:cNvSpPr txBox="1"/>
          <p:nvPr/>
        </p:nvSpPr>
        <p:spPr>
          <a:xfrm>
            <a:off x="425090" y="2057219"/>
            <a:ext cx="7881480" cy="4167679"/>
          </a:xfrm>
          <a:prstGeom prst="rect">
            <a:avLst/>
          </a:prstGeom>
          <a:noFill/>
        </p:spPr>
        <p:txBody>
          <a:bodyPr wrap="square" rtlCol="0">
            <a:spAutoFit/>
          </a:bodyPr>
          <a:lstStyle/>
          <a:p>
            <a:pPr>
              <a:lnSpc>
                <a:spcPct val="150000"/>
              </a:lnSpc>
            </a:pPr>
            <a:r>
              <a:rPr lang="en-US" sz="1900" b="1" dirty="0">
                <a:solidFill>
                  <a:srgbClr val="FFFF00"/>
                </a:solidFill>
                <a:latin typeface="Century Gothic" panose="020B0502020202020204" pitchFamily="34" charset="0"/>
              </a:rPr>
              <a:t>Since 2016 we have been approved for additional adjunct EOPS counseling hours.  These hours fluctuate from year to year, depending on funding and availability.  Since it is not consistent year to year, it becomes challenging to do program development.</a:t>
            </a:r>
          </a:p>
          <a:p>
            <a:pPr>
              <a:lnSpc>
                <a:spcPct val="150000"/>
              </a:lnSpc>
            </a:pPr>
            <a:endParaRPr lang="en-US" sz="800" b="1" dirty="0">
              <a:solidFill>
                <a:srgbClr val="FFFF00"/>
              </a:solidFill>
              <a:latin typeface="Century Gothic" panose="020B0502020202020204" pitchFamily="34" charset="0"/>
            </a:endParaRPr>
          </a:p>
          <a:p>
            <a:pPr>
              <a:lnSpc>
                <a:spcPct val="150000"/>
              </a:lnSpc>
            </a:pPr>
            <a:r>
              <a:rPr lang="en-US" sz="1900" b="1" dirty="0">
                <a:solidFill>
                  <a:srgbClr val="FFFF00"/>
                </a:solidFill>
                <a:latin typeface="Century Gothic" panose="020B0502020202020204" pitchFamily="34" charset="0"/>
              </a:rPr>
              <a:t>For 2020-21:</a:t>
            </a:r>
          </a:p>
          <a:p>
            <a:pPr>
              <a:lnSpc>
                <a:spcPct val="150000"/>
              </a:lnSpc>
            </a:pPr>
            <a:r>
              <a:rPr lang="en-US" sz="1900" b="1" dirty="0">
                <a:solidFill>
                  <a:srgbClr val="FFFF00"/>
                </a:solidFill>
                <a:latin typeface="Century Gothic" panose="020B0502020202020204" pitchFamily="34" charset="0"/>
              </a:rPr>
              <a:t>1 - reassigned time 8 – 14 hours a week </a:t>
            </a:r>
          </a:p>
          <a:p>
            <a:pPr>
              <a:lnSpc>
                <a:spcPct val="150000"/>
              </a:lnSpc>
            </a:pPr>
            <a:r>
              <a:rPr lang="en-US" sz="1900" b="1" dirty="0">
                <a:solidFill>
                  <a:srgbClr val="FFFF00"/>
                </a:solidFill>
                <a:latin typeface="Century Gothic" panose="020B0502020202020204" pitchFamily="34" charset="0"/>
              </a:rPr>
              <a:t>1 - reassigned time 9 hours a week</a:t>
            </a:r>
          </a:p>
          <a:p>
            <a:pPr>
              <a:lnSpc>
                <a:spcPct val="150000"/>
              </a:lnSpc>
            </a:pPr>
            <a:r>
              <a:rPr lang="en-US" sz="1900" b="1" dirty="0">
                <a:solidFill>
                  <a:srgbClr val="FFFF00"/>
                </a:solidFill>
                <a:latin typeface="Century Gothic" panose="020B0502020202020204" pitchFamily="34" charset="0"/>
              </a:rPr>
              <a:t>1 - adjunct 6 hours a week</a:t>
            </a:r>
          </a:p>
        </p:txBody>
      </p:sp>
      <p:pic>
        <p:nvPicPr>
          <p:cNvPr id="2" name="Picture 1">
            <a:extLst>
              <a:ext uri="{FF2B5EF4-FFF2-40B4-BE49-F238E27FC236}">
                <a16:creationId xmlns:a16="http://schemas.microsoft.com/office/drawing/2014/main" id="{EF2B709E-8FDD-4EB1-8BAC-BB26EC0963BB}"/>
              </a:ext>
            </a:extLst>
          </p:cNvPr>
          <p:cNvPicPr>
            <a:picLocks noChangeAspect="1"/>
          </p:cNvPicPr>
          <p:nvPr/>
        </p:nvPicPr>
        <p:blipFill>
          <a:blip r:embed="rId3"/>
          <a:stretch>
            <a:fillRect/>
          </a:stretch>
        </p:blipFill>
        <p:spPr>
          <a:xfrm>
            <a:off x="5126388" y="5384140"/>
            <a:ext cx="4017612" cy="1377815"/>
          </a:xfrm>
          <a:prstGeom prst="rect">
            <a:avLst/>
          </a:prstGeom>
        </p:spPr>
      </p:pic>
    </p:spTree>
    <p:extLst>
      <p:ext uri="{BB962C8B-B14F-4D97-AF65-F5344CB8AC3E}">
        <p14:creationId xmlns:p14="http://schemas.microsoft.com/office/powerpoint/2010/main" val="2327622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4113"/>
            <a:ext cx="6901543" cy="3381829"/>
          </a:xfrm>
        </p:spPr>
        <p:txBody>
          <a:bodyPr>
            <a:noAutofit/>
          </a:bodyPr>
          <a:lstStyle/>
          <a:p>
            <a:pPr algn="ctr"/>
            <a:r>
              <a:rPr lang="en-US" sz="10000" b="1" dirty="0">
                <a:solidFill>
                  <a:schemeClr val="tx1"/>
                </a:solidFill>
                <a:latin typeface="Century Gothic" panose="020B0502020202020204" pitchFamily="34" charset="0"/>
              </a:rPr>
              <a:t>Program Goals</a:t>
            </a:r>
          </a:p>
        </p:txBody>
      </p:sp>
      <p:pic>
        <p:nvPicPr>
          <p:cNvPr id="4" name="Picture 3">
            <a:extLst>
              <a:ext uri="{FF2B5EF4-FFF2-40B4-BE49-F238E27FC236}">
                <a16:creationId xmlns:a16="http://schemas.microsoft.com/office/drawing/2014/main" id="{46BE542D-17D3-4219-B9BB-63BB5902B370}"/>
              </a:ext>
            </a:extLst>
          </p:cNvPr>
          <p:cNvPicPr>
            <a:picLocks noChangeAspect="1"/>
          </p:cNvPicPr>
          <p:nvPr/>
        </p:nvPicPr>
        <p:blipFill>
          <a:blip r:embed="rId2"/>
          <a:stretch>
            <a:fillRect/>
          </a:stretch>
        </p:blipFill>
        <p:spPr>
          <a:xfrm>
            <a:off x="5126388" y="5275942"/>
            <a:ext cx="4017612" cy="1377815"/>
          </a:xfrm>
          <a:prstGeom prst="rect">
            <a:avLst/>
          </a:prstGeom>
        </p:spPr>
      </p:pic>
    </p:spTree>
    <p:extLst>
      <p:ext uri="{BB962C8B-B14F-4D97-AF65-F5344CB8AC3E}">
        <p14:creationId xmlns:p14="http://schemas.microsoft.com/office/powerpoint/2010/main" val="405287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5558" y="4058492"/>
            <a:ext cx="6115579" cy="187960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5400" b="1" dirty="0">
                <a:solidFill>
                  <a:schemeClr val="tx1"/>
                </a:solidFill>
                <a:latin typeface="Century Gothic" panose="020B0502020202020204" pitchFamily="34" charset="0"/>
              </a:rPr>
              <a:t>Increase </a:t>
            </a:r>
          </a:p>
          <a:p>
            <a:pPr lvl="0"/>
            <a:r>
              <a:rPr lang="en-US" sz="5400" b="1" dirty="0">
                <a:solidFill>
                  <a:schemeClr val="tx1"/>
                </a:solidFill>
                <a:latin typeface="Century Gothic" panose="020B0502020202020204" pitchFamily="34" charset="0"/>
              </a:rPr>
              <a:t>EOPS Enrollment</a:t>
            </a:r>
          </a:p>
        </p:txBody>
      </p:sp>
      <p:pic>
        <p:nvPicPr>
          <p:cNvPr id="5" name="Picture 4"/>
          <p:cNvPicPr>
            <a:picLocks noChangeAspect="1"/>
          </p:cNvPicPr>
          <p:nvPr/>
        </p:nvPicPr>
        <p:blipFill>
          <a:blip r:embed="rId3"/>
          <a:stretch>
            <a:fillRect/>
          </a:stretch>
        </p:blipFill>
        <p:spPr>
          <a:xfrm>
            <a:off x="649995" y="590023"/>
            <a:ext cx="4354562" cy="3228190"/>
          </a:xfrm>
          <a:prstGeom prst="rect">
            <a:avLst/>
          </a:prstGeom>
        </p:spPr>
      </p:pic>
      <p:pic>
        <p:nvPicPr>
          <p:cNvPr id="3" name="Picture 2">
            <a:extLst>
              <a:ext uri="{FF2B5EF4-FFF2-40B4-BE49-F238E27FC236}">
                <a16:creationId xmlns:a16="http://schemas.microsoft.com/office/drawing/2014/main" id="{F9E1ECEE-2C2D-4649-BDBB-B17124F3510B}"/>
              </a:ext>
            </a:extLst>
          </p:cNvPr>
          <p:cNvPicPr>
            <a:picLocks noChangeAspect="1"/>
          </p:cNvPicPr>
          <p:nvPr/>
        </p:nvPicPr>
        <p:blipFill>
          <a:blip r:embed="rId4"/>
          <a:stretch>
            <a:fillRect/>
          </a:stretch>
        </p:blipFill>
        <p:spPr>
          <a:xfrm>
            <a:off x="5126388" y="5480185"/>
            <a:ext cx="4017612" cy="1377815"/>
          </a:xfrm>
          <a:prstGeom prst="rect">
            <a:avLst/>
          </a:prstGeom>
        </p:spPr>
      </p:pic>
    </p:spTree>
    <p:extLst>
      <p:ext uri="{BB962C8B-B14F-4D97-AF65-F5344CB8AC3E}">
        <p14:creationId xmlns:p14="http://schemas.microsoft.com/office/powerpoint/2010/main" val="1317085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D8F953-599E-4AF1-A1A1-78A1C0527F41}"/>
              </a:ext>
            </a:extLst>
          </p:cNvPr>
          <p:cNvPicPr>
            <a:picLocks noChangeAspect="1"/>
          </p:cNvPicPr>
          <p:nvPr/>
        </p:nvPicPr>
        <p:blipFill>
          <a:blip r:embed="rId3"/>
          <a:stretch>
            <a:fillRect/>
          </a:stretch>
        </p:blipFill>
        <p:spPr>
          <a:xfrm>
            <a:off x="248367" y="282623"/>
            <a:ext cx="8647265" cy="5197562"/>
          </a:xfrm>
          <a:prstGeom prst="rect">
            <a:avLst/>
          </a:prstGeom>
        </p:spPr>
      </p:pic>
      <p:pic>
        <p:nvPicPr>
          <p:cNvPr id="4" name="Picture 3">
            <a:extLst>
              <a:ext uri="{FF2B5EF4-FFF2-40B4-BE49-F238E27FC236}">
                <a16:creationId xmlns:a16="http://schemas.microsoft.com/office/drawing/2014/main" id="{47A420C6-79EA-4B9A-A396-B167284832C5}"/>
              </a:ext>
            </a:extLst>
          </p:cNvPr>
          <p:cNvPicPr>
            <a:picLocks noChangeAspect="1"/>
          </p:cNvPicPr>
          <p:nvPr/>
        </p:nvPicPr>
        <p:blipFill>
          <a:blip r:embed="rId4"/>
          <a:stretch>
            <a:fillRect/>
          </a:stretch>
        </p:blipFill>
        <p:spPr>
          <a:xfrm>
            <a:off x="5126388" y="5480185"/>
            <a:ext cx="4017612" cy="1377815"/>
          </a:xfrm>
          <a:prstGeom prst="rect">
            <a:avLst/>
          </a:prstGeom>
        </p:spPr>
      </p:pic>
    </p:spTree>
    <p:extLst>
      <p:ext uri="{BB962C8B-B14F-4D97-AF65-F5344CB8AC3E}">
        <p14:creationId xmlns:p14="http://schemas.microsoft.com/office/powerpoint/2010/main" val="2072576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15" y="2246439"/>
            <a:ext cx="3299746" cy="2110923"/>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570" y="1951339"/>
            <a:ext cx="3688400" cy="929721"/>
          </a:xfrm>
          <a:prstGeom prst="rect">
            <a:avLst/>
          </a:prstGeom>
        </p:spPr>
      </p:pic>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8427" y="3166433"/>
            <a:ext cx="3467400" cy="1333616"/>
          </a:xfrm>
          <a:prstGeom prst="rect">
            <a:avLst/>
          </a:prstGeom>
        </p:spPr>
      </p:pic>
      <p:sp>
        <p:nvSpPr>
          <p:cNvPr id="7" name="TextBox 6"/>
          <p:cNvSpPr txBox="1"/>
          <p:nvPr/>
        </p:nvSpPr>
        <p:spPr>
          <a:xfrm>
            <a:off x="373380" y="297180"/>
            <a:ext cx="7962900" cy="1754326"/>
          </a:xfrm>
          <a:prstGeom prst="rect">
            <a:avLst/>
          </a:prstGeom>
          <a:noFill/>
        </p:spPr>
        <p:txBody>
          <a:bodyPr wrap="square" rtlCol="0">
            <a:spAutoFit/>
          </a:bodyPr>
          <a:lstStyle/>
          <a:p>
            <a:r>
              <a:rPr lang="en-US" b="1" dirty="0"/>
              <a:t>Key Findings:</a:t>
            </a:r>
            <a:endParaRPr lang="en-US" dirty="0"/>
          </a:p>
          <a:p>
            <a:pPr marL="285750" lvl="0" indent="-285750">
              <a:buFont typeface="Arial" panose="020B0604020202020204" pitchFamily="34" charset="0"/>
              <a:buChar char="•"/>
            </a:pPr>
            <a:r>
              <a:rPr lang="en-US" dirty="0"/>
              <a:t>EOPS students tend to be slightly older than the comparison group</a:t>
            </a:r>
          </a:p>
          <a:p>
            <a:pPr marL="285750" lvl="0" indent="-285750">
              <a:buFont typeface="Arial" panose="020B0604020202020204" pitchFamily="34" charset="0"/>
              <a:buChar char="•"/>
            </a:pPr>
            <a:r>
              <a:rPr lang="en-US" dirty="0"/>
              <a:t>EOPS students perform better academically with higher course success, course retention, Fall to Spring persistence, and Dean’s List attainment</a:t>
            </a:r>
          </a:p>
          <a:p>
            <a:pPr marL="285750" lvl="0" indent="-285750">
              <a:buFont typeface="Arial" panose="020B0604020202020204" pitchFamily="34" charset="0"/>
              <a:buChar char="•"/>
            </a:pPr>
            <a:r>
              <a:rPr lang="en-US" dirty="0"/>
              <a:t>EOPS students are far more likely to attain a degree or certificate than the comparison group</a:t>
            </a:r>
          </a:p>
        </p:txBody>
      </p:sp>
      <p:pic>
        <p:nvPicPr>
          <p:cNvPr id="9" name="Picture 8"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103" y="4656537"/>
            <a:ext cx="4952998" cy="1409498"/>
          </a:xfrm>
          <a:prstGeom prst="rect">
            <a:avLst/>
          </a:prstGeom>
        </p:spPr>
      </p:pic>
      <p:pic>
        <p:nvPicPr>
          <p:cNvPr id="2" name="Picture 1">
            <a:extLst>
              <a:ext uri="{FF2B5EF4-FFF2-40B4-BE49-F238E27FC236}">
                <a16:creationId xmlns:a16="http://schemas.microsoft.com/office/drawing/2014/main" id="{D4451E08-8145-4CA3-9BAC-A3029591F36D}"/>
              </a:ext>
            </a:extLst>
          </p:cNvPr>
          <p:cNvPicPr>
            <a:picLocks noChangeAspect="1"/>
          </p:cNvPicPr>
          <p:nvPr/>
        </p:nvPicPr>
        <p:blipFill>
          <a:blip r:embed="rId7"/>
          <a:stretch>
            <a:fillRect/>
          </a:stretch>
        </p:blipFill>
        <p:spPr>
          <a:xfrm>
            <a:off x="5328427" y="5480185"/>
            <a:ext cx="4017612" cy="1377815"/>
          </a:xfrm>
          <a:prstGeom prst="rect">
            <a:avLst/>
          </a:prstGeom>
        </p:spPr>
      </p:pic>
    </p:spTree>
    <p:extLst>
      <p:ext uri="{BB962C8B-B14F-4D97-AF65-F5344CB8AC3E}">
        <p14:creationId xmlns:p14="http://schemas.microsoft.com/office/powerpoint/2010/main" val="40172756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2484</TotalTime>
  <Words>598</Words>
  <Application>Microsoft Office PowerPoint</Application>
  <PresentationFormat>On-screen Show (4:3)</PresentationFormat>
  <Paragraphs>60</Paragraphs>
  <Slides>17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Trebuchet MS</vt:lpstr>
      <vt:lpstr>Wingdings 3</vt:lpstr>
      <vt:lpstr>Facet</vt:lpstr>
      <vt:lpstr>EOPS  FULL-TIME TENURE TRACK COUNSELOR</vt:lpstr>
      <vt:lpstr>Funding Request*</vt:lpstr>
      <vt:lpstr>EOPS was the first social justice program at the community college level to address the issues of access, equity, and completion at the state level; acting as a gateway for financial and social mobility.</vt:lpstr>
      <vt:lpstr>Background</vt:lpstr>
      <vt:lpstr>PowerPoint Presentation</vt:lpstr>
      <vt:lpstr>Program Goals</vt:lpstr>
      <vt:lpstr>PowerPoint Presentation</vt:lpstr>
      <vt:lpstr>PowerPoint Presentation</vt:lpstr>
      <vt:lpstr>PowerPoint Presentation</vt:lpstr>
      <vt:lpstr>PowerPoint Presentation</vt:lpstr>
      <vt:lpstr>Comprehensive Counseling</vt:lpstr>
      <vt:lpstr>PowerPoint Presentation</vt:lpstr>
      <vt:lpstr>PowerPoint Presentation</vt:lpstr>
      <vt:lpstr>EOPS Budget &amp; Funding Request</vt:lpstr>
      <vt:lpstr>PowerPoint Presentation</vt:lpstr>
      <vt:lpstr>Funding Request</vt:lpstr>
      <vt:lpstr>PowerPoint Presentation</vt:lpstr>
    </vt:vector>
  </TitlesOfParts>
  <Company>SMCCD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EOPS  COUNSELOR</dc:title>
  <dc:creator>Mendez, Sandra</dc:creator>
  <cp:lastModifiedBy>Barrales-Ramirez, Lorraine</cp:lastModifiedBy>
  <cp:revision>122</cp:revision>
  <dcterms:created xsi:type="dcterms:W3CDTF">2016-10-31T19:10:53Z</dcterms:created>
  <dcterms:modified xsi:type="dcterms:W3CDTF">2020-12-03T23:53:54Z</dcterms:modified>
</cp:coreProperties>
</file>