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35" r:id="rId2"/>
    <p:sldId id="352" r:id="rId3"/>
    <p:sldId id="361" r:id="rId4"/>
    <p:sldId id="371" r:id="rId5"/>
    <p:sldId id="369" r:id="rId6"/>
    <p:sldId id="374" r:id="rId7"/>
    <p:sldId id="375" r:id="rId8"/>
    <p:sldId id="359" r:id="rId9"/>
    <p:sldId id="360" r:id="rId10"/>
    <p:sldId id="347" r:id="rId11"/>
    <p:sldId id="353" r:id="rId12"/>
    <p:sldId id="370" r:id="rId13"/>
    <p:sldId id="372" r:id="rId14"/>
    <p:sldId id="368"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512"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7F7F7F"/>
    <a:srgbClr val="005423"/>
    <a:srgbClr val="005433"/>
    <a:srgbClr val="ED7D31"/>
    <a:srgbClr val="6666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8" autoAdjust="0"/>
    <p:restoredTop sz="79052" autoAdjust="0"/>
  </p:normalViewPr>
  <p:slideViewPr>
    <p:cSldViewPr snapToGrid="0">
      <p:cViewPr varScale="1">
        <p:scale>
          <a:sx n="92" d="100"/>
          <a:sy n="92" d="100"/>
        </p:scale>
        <p:origin x="176" y="320"/>
      </p:cViewPr>
      <p:guideLst>
        <p:guide pos="7512"/>
        <p:guide orient="horz" pos="2160"/>
      </p:guideLst>
    </p:cSldViewPr>
  </p:slideViewPr>
  <p:outlineViewPr>
    <p:cViewPr>
      <p:scale>
        <a:sx n="33" d="100"/>
        <a:sy n="33" d="100"/>
      </p:scale>
      <p:origin x="0" y="-171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4" d="100"/>
          <a:sy n="84" d="100"/>
        </p:scale>
        <p:origin x="-3344"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Number of CA Dream Act Applications (CADAAs)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Number of CADAA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Sheet1!$A$2:$A$7</c:f>
              <c:strCache>
                <c:ptCount val="6"/>
                <c:pt idx="0">
                  <c:v>2015-2016</c:v>
                </c:pt>
                <c:pt idx="1">
                  <c:v>2016-2017</c:v>
                </c:pt>
                <c:pt idx="2">
                  <c:v>2017-2018</c:v>
                </c:pt>
                <c:pt idx="3">
                  <c:v>2018-2019</c:v>
                </c:pt>
                <c:pt idx="4">
                  <c:v>2019-2020</c:v>
                </c:pt>
                <c:pt idx="5">
                  <c:v>2020-2021 (YTD)</c:v>
                </c:pt>
              </c:strCache>
            </c:strRef>
          </c:cat>
          <c:val>
            <c:numRef>
              <c:f>Sheet1!$B$2:$B$7</c:f>
              <c:numCache>
                <c:formatCode>General</c:formatCode>
                <c:ptCount val="6"/>
                <c:pt idx="0">
                  <c:v>200</c:v>
                </c:pt>
                <c:pt idx="1">
                  <c:v>222</c:v>
                </c:pt>
                <c:pt idx="2">
                  <c:v>181</c:v>
                </c:pt>
                <c:pt idx="3">
                  <c:v>198</c:v>
                </c:pt>
                <c:pt idx="4">
                  <c:v>228</c:v>
                </c:pt>
                <c:pt idx="5">
                  <c:v>181</c:v>
                </c:pt>
              </c:numCache>
            </c:numRef>
          </c:val>
          <c:smooth val="0"/>
          <c:extLst>
            <c:ext xmlns:c16="http://schemas.microsoft.com/office/drawing/2014/chart" uri="{C3380CC4-5D6E-409C-BE32-E72D297353CC}">
              <c16:uniqueId val="{00000000-7542-9B48-B72E-4F480D28A3DF}"/>
            </c:ext>
          </c:extLst>
        </c:ser>
        <c:dLbls>
          <c:showLegendKey val="0"/>
          <c:showVal val="0"/>
          <c:showCatName val="0"/>
          <c:showSerName val="0"/>
          <c:showPercent val="0"/>
          <c:showBubbleSize val="0"/>
        </c:dLbls>
        <c:marker val="1"/>
        <c:smooth val="0"/>
        <c:axId val="37218256"/>
        <c:axId val="2042149967"/>
      </c:lineChart>
      <c:catAx>
        <c:axId val="3721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2149967"/>
        <c:crosses val="autoZero"/>
        <c:auto val="1"/>
        <c:lblAlgn val="ctr"/>
        <c:lblOffset val="100"/>
        <c:noMultiLvlLbl val="0"/>
      </c:catAx>
      <c:valAx>
        <c:axId val="20421499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1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AB540</a:t>
            </a:r>
            <a:r>
              <a:rPr lang="en-US" sz="1800" baseline="0" dirty="0"/>
              <a:t> / DACA Students - 5 Year Trend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Students</c:v>
          </c:tx>
          <c:spPr>
            <a:solidFill>
              <a:srgbClr val="005423"/>
            </a:solidFill>
            <a:ln>
              <a:noFill/>
            </a:ln>
            <a:effectLst/>
          </c:spPr>
          <c:invertIfNegative val="0"/>
          <c:cat>
            <c:strRef>
              <c:f>Sheet1!$B$19:$F$19</c:f>
              <c:strCache>
                <c:ptCount val="5"/>
                <c:pt idx="0">
                  <c:v>2015 - 2016</c:v>
                </c:pt>
                <c:pt idx="1">
                  <c:v>2016 - 2017</c:v>
                </c:pt>
                <c:pt idx="2">
                  <c:v>2017 - 2018</c:v>
                </c:pt>
                <c:pt idx="3">
                  <c:v>2018 - 2019</c:v>
                </c:pt>
                <c:pt idx="4">
                  <c:v>2019 - 2020</c:v>
                </c:pt>
              </c:strCache>
            </c:strRef>
          </c:cat>
          <c:val>
            <c:numRef>
              <c:f>Sheet1!$B$20:$F$20</c:f>
              <c:numCache>
                <c:formatCode>General</c:formatCode>
                <c:ptCount val="5"/>
                <c:pt idx="0">
                  <c:v>425</c:v>
                </c:pt>
                <c:pt idx="1">
                  <c:v>472</c:v>
                </c:pt>
                <c:pt idx="2">
                  <c:v>399</c:v>
                </c:pt>
                <c:pt idx="3">
                  <c:v>379</c:v>
                </c:pt>
                <c:pt idx="4">
                  <c:v>350</c:v>
                </c:pt>
              </c:numCache>
            </c:numRef>
          </c:val>
          <c:extLst>
            <c:ext xmlns:c16="http://schemas.microsoft.com/office/drawing/2014/chart" uri="{C3380CC4-5D6E-409C-BE32-E72D297353CC}">
              <c16:uniqueId val="{00000000-1B32-BD43-B08C-303112E41FD3}"/>
            </c:ext>
          </c:extLst>
        </c:ser>
        <c:dLbls>
          <c:showLegendKey val="0"/>
          <c:showVal val="0"/>
          <c:showCatName val="0"/>
          <c:showSerName val="0"/>
          <c:showPercent val="0"/>
          <c:showBubbleSize val="0"/>
        </c:dLbls>
        <c:gapWidth val="150"/>
        <c:axId val="1728369119"/>
        <c:axId val="70065040"/>
      </c:barChart>
      <c:catAx>
        <c:axId val="172836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065040"/>
        <c:crosses val="autoZero"/>
        <c:auto val="1"/>
        <c:lblAlgn val="ctr"/>
        <c:lblOffset val="100"/>
        <c:noMultiLvlLbl val="0"/>
      </c:catAx>
      <c:valAx>
        <c:axId val="70065040"/>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836911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912C5E-5ECA-4B7C-8FF5-B46AC71EF330}" type="datetimeFigureOut">
              <a:rPr lang="en-US" smtClean="0"/>
              <a:t>12/2/20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50ECB3-A3F7-4337-9F98-DFD14FAD1FE3}" type="slidenum">
              <a:rPr lang="en-US" smtClean="0"/>
              <a:t>‹#›</a:t>
            </a:fld>
            <a:endParaRPr lang="en-US"/>
          </a:p>
        </p:txBody>
      </p:sp>
    </p:spTree>
    <p:extLst>
      <p:ext uri="{BB962C8B-B14F-4D97-AF65-F5344CB8AC3E}">
        <p14:creationId xmlns:p14="http://schemas.microsoft.com/office/powerpoint/2010/main" val="46577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EC6874-87D3-4708-86B1-114C1FEE74C4}" type="datetimeFigureOut">
              <a:rPr lang="en-US" smtClean="0"/>
              <a:t>12/2/20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0EF27-1900-472B-B1D5-4FBEA200263F}" type="slidenum">
              <a:rPr lang="en-US" smtClean="0"/>
              <a:t>‹#›</a:t>
            </a:fld>
            <a:endParaRPr lang="en-US"/>
          </a:p>
        </p:txBody>
      </p:sp>
    </p:spTree>
    <p:extLst>
      <p:ext uri="{BB962C8B-B14F-4D97-AF65-F5344CB8AC3E}">
        <p14:creationId xmlns:p14="http://schemas.microsoft.com/office/powerpoint/2010/main" val="38792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a:t>
            </a:fld>
            <a:endParaRPr lang="en-US" dirty="0"/>
          </a:p>
        </p:txBody>
      </p:sp>
    </p:spTree>
    <p:extLst>
      <p:ext uri="{BB962C8B-B14F-4D97-AF65-F5344CB8AC3E}">
        <p14:creationId xmlns:p14="http://schemas.microsoft.com/office/powerpoint/2010/main" val="3440782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10</a:t>
            </a:fld>
            <a:endParaRPr lang="en-US"/>
          </a:p>
        </p:txBody>
      </p:sp>
    </p:spTree>
    <p:extLst>
      <p:ext uri="{BB962C8B-B14F-4D97-AF65-F5344CB8AC3E}">
        <p14:creationId xmlns:p14="http://schemas.microsoft.com/office/powerpoint/2010/main" val="3076168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venir Book"/>
                <a:cs typeface="Avenir Book"/>
              </a:rPr>
              <a:t>Staff turnover will negatively impact student success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venir Book"/>
                <a:cs typeface="Avenir Book"/>
              </a:rPr>
              <a:t>This marginalized population will once again not receive needed services</a:t>
            </a:r>
          </a:p>
          <a:p>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11</a:t>
            </a:fld>
            <a:endParaRPr lang="en-US"/>
          </a:p>
        </p:txBody>
      </p:sp>
    </p:spTree>
    <p:extLst>
      <p:ext uri="{BB962C8B-B14F-4D97-AF65-F5344CB8AC3E}">
        <p14:creationId xmlns:p14="http://schemas.microsoft.com/office/powerpoint/2010/main" val="324134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Avenir Book"/>
                <a:cs typeface="Avenir Book"/>
              </a:rPr>
              <a:t>Staff turnover will negatively impact student success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Avenir Book"/>
                <a:cs typeface="Avenir Book"/>
              </a:rPr>
              <a:t>This marginalized population will once again not receive needed services</a:t>
            </a:r>
          </a:p>
          <a:p>
            <a:endParaRPr lang="en-US"/>
          </a:p>
          <a:p>
            <a:endParaRPr lang="en-US"/>
          </a:p>
        </p:txBody>
      </p:sp>
      <p:sp>
        <p:nvSpPr>
          <p:cNvPr id="4" name="Slide Number Placeholder 3"/>
          <p:cNvSpPr>
            <a:spLocks noGrp="1"/>
          </p:cNvSpPr>
          <p:nvPr>
            <p:ph type="sldNum" sz="quarter" idx="10"/>
          </p:nvPr>
        </p:nvSpPr>
        <p:spPr/>
        <p:txBody>
          <a:bodyPr/>
          <a:lstStyle/>
          <a:p>
            <a:fld id="{1B90EF27-1900-472B-B1D5-4FBEA200263F}" type="slidenum">
              <a:rPr lang="en-US" smtClean="0"/>
              <a:t>12</a:t>
            </a:fld>
            <a:endParaRPr lang="en-US"/>
          </a:p>
        </p:txBody>
      </p:sp>
    </p:spTree>
    <p:extLst>
      <p:ext uri="{BB962C8B-B14F-4D97-AF65-F5344CB8AC3E}">
        <p14:creationId xmlns:p14="http://schemas.microsoft.com/office/powerpoint/2010/main" val="705530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Close to </a:t>
            </a:r>
            <a:r>
              <a:rPr lang="en-US" sz="1200" b="1" i="0" u="none" strike="noStrike" kern="1200" dirty="0">
                <a:solidFill>
                  <a:schemeClr val="tx1"/>
                </a:solidFill>
                <a:effectLst/>
                <a:latin typeface="+mn-lt"/>
                <a:ea typeface="+mn-ea"/>
                <a:cs typeface="+mn-cs"/>
              </a:rPr>
              <a:t>200 students, faculty and staff attended </a:t>
            </a:r>
            <a:r>
              <a:rPr lang="en-US" sz="1200" b="0" i="0" u="none" strike="noStrike" kern="1200" dirty="0">
                <a:solidFill>
                  <a:schemeClr val="tx1"/>
                </a:solidFill>
                <a:effectLst/>
                <a:latin typeface="+mn-lt"/>
                <a:ea typeface="+mn-ea"/>
                <a:cs typeface="+mn-cs"/>
              </a:rPr>
              <a:t>a variety of supportive events including a collaborative art project, story sharing, and a know your rights event with community organization Immigration Institute of the Bay Area. The DREAMers Club student leaders were central to the planning and executing of the week. The Club designed and gave away t-shirts, facilitated a story sharing event, and spoke messages of support and inspiration throughout the week. Their leadership is to be commended. Attendance at opening day by Cañada College President </a:t>
            </a:r>
            <a:r>
              <a:rPr lang="en-US" sz="1200" b="0" i="0" u="none" strike="noStrike" kern="1200" dirty="0" err="1">
                <a:solidFill>
                  <a:schemeClr val="tx1"/>
                </a:solidFill>
                <a:effectLst/>
                <a:latin typeface="+mn-lt"/>
                <a:ea typeface="+mn-ea"/>
                <a:cs typeface="+mn-cs"/>
              </a:rPr>
              <a:t>Jamilla</a:t>
            </a:r>
            <a:r>
              <a:rPr lang="en-US" sz="1200" b="0" i="0" u="none" strike="noStrike" kern="1200" dirty="0">
                <a:solidFill>
                  <a:schemeClr val="tx1"/>
                </a:solidFill>
                <a:effectLst/>
                <a:latin typeface="+mn-lt"/>
                <a:ea typeface="+mn-ea"/>
                <a:cs typeface="+mn-cs"/>
              </a:rPr>
              <a:t> Moore and all campus Vice Presidents solidified that supporting all students regardless of immigration status is not just something we say at Cañada, but something we do.  All of the work for this week could not have been possible without the support of the California Community Colleges Chancellor’s Office, the Community College League of California, the Foundation for California Community Colleges, Immigrants Rising, and the Student Senate for California Community Colleges. Together we can create a system that truly serves all students, regardless of immigration status.</a:t>
            </a:r>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13</a:t>
            </a:fld>
            <a:endParaRPr lang="en-US"/>
          </a:p>
        </p:txBody>
      </p:sp>
    </p:spTree>
    <p:extLst>
      <p:ext uri="{BB962C8B-B14F-4D97-AF65-F5344CB8AC3E}">
        <p14:creationId xmlns:p14="http://schemas.microsoft.com/office/powerpoint/2010/main" val="2880681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14</a:t>
            </a:fld>
            <a:endParaRPr lang="en-US"/>
          </a:p>
        </p:txBody>
      </p:sp>
    </p:spTree>
    <p:extLst>
      <p:ext uri="{BB962C8B-B14F-4D97-AF65-F5344CB8AC3E}">
        <p14:creationId xmlns:p14="http://schemas.microsoft.com/office/powerpoint/2010/main" val="324134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Financial Aid, SparkPoint, Food Pantry, Legal assistance, PCC</a:t>
            </a:r>
          </a:p>
          <a:p>
            <a:endParaRPr lang="en-US" dirty="0"/>
          </a:p>
          <a:p>
            <a:r>
              <a:rPr lang="en-US" dirty="0"/>
              <a:t>Legal: we served 38 clients served 50 times (decreased by 52% in volume since Spring 2020)</a:t>
            </a:r>
          </a:p>
          <a:p>
            <a:endParaRPr lang="en-US" dirty="0"/>
          </a:p>
          <a:p>
            <a:r>
              <a:rPr lang="en-US" dirty="0"/>
              <a:t>Events: </a:t>
            </a:r>
            <a:r>
              <a:rPr lang="en-US" dirty="0" err="1"/>
              <a:t>USWofA</a:t>
            </a:r>
            <a:r>
              <a:rPr lang="en-US" dirty="0"/>
              <a:t>, Know Your rights, Policy Briefs, professional development</a:t>
            </a:r>
          </a:p>
        </p:txBody>
      </p:sp>
      <p:sp>
        <p:nvSpPr>
          <p:cNvPr id="4" name="Slide Number Placeholder 3"/>
          <p:cNvSpPr>
            <a:spLocks noGrp="1"/>
          </p:cNvSpPr>
          <p:nvPr>
            <p:ph type="sldNum" sz="quarter" idx="10"/>
          </p:nvPr>
        </p:nvSpPr>
        <p:spPr/>
        <p:txBody>
          <a:bodyPr/>
          <a:lstStyle/>
          <a:p>
            <a:fld id="{1B90EF27-1900-472B-B1D5-4FBEA200263F}" type="slidenum">
              <a:rPr lang="en-US" smtClean="0"/>
              <a:t>2</a:t>
            </a:fld>
            <a:endParaRPr lang="en-US"/>
          </a:p>
        </p:txBody>
      </p:sp>
    </p:spTree>
    <p:extLst>
      <p:ext uri="{BB962C8B-B14F-4D97-AF65-F5344CB8AC3E}">
        <p14:creationId xmlns:p14="http://schemas.microsoft.com/office/powerpoint/2010/main" val="168227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 ACCESS to full time enrollments for new and continuing students from low socio-economic backgrounds</a:t>
            </a:r>
          </a:p>
          <a:p>
            <a:endParaRPr lang="en-US" dirty="0"/>
          </a:p>
          <a:p>
            <a:r>
              <a:rPr lang="en-US" dirty="0"/>
              <a:t>Increasing PERSISTENCE particularly for Latino / Hispanic students</a:t>
            </a:r>
          </a:p>
          <a:p>
            <a:endParaRPr lang="en-US" dirty="0"/>
          </a:p>
          <a:p>
            <a:r>
              <a:rPr lang="en-US" dirty="0"/>
              <a:t>Increasing COMPLETION RATES with a focus on goal completion by underrepresented students</a:t>
            </a:r>
          </a:p>
        </p:txBody>
      </p:sp>
      <p:sp>
        <p:nvSpPr>
          <p:cNvPr id="4" name="Slide Number Placeholder 3"/>
          <p:cNvSpPr>
            <a:spLocks noGrp="1"/>
          </p:cNvSpPr>
          <p:nvPr>
            <p:ph type="sldNum" sz="quarter" idx="10"/>
          </p:nvPr>
        </p:nvSpPr>
        <p:spPr/>
        <p:txBody>
          <a:bodyPr/>
          <a:lstStyle/>
          <a:p>
            <a:fld id="{1B90EF27-1900-472B-B1D5-4FBEA200263F}" type="slidenum">
              <a:rPr lang="en-US" smtClean="0"/>
              <a:t>3</a:t>
            </a:fld>
            <a:endParaRPr lang="en-US"/>
          </a:p>
        </p:txBody>
      </p:sp>
    </p:spTree>
    <p:extLst>
      <p:ext uri="{BB962C8B-B14F-4D97-AF65-F5344CB8AC3E}">
        <p14:creationId xmlns:p14="http://schemas.microsoft.com/office/powerpoint/2010/main" val="107333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0"/>
              </a:spcBef>
              <a:spcAft>
                <a:spcPts val="1800"/>
              </a:spcAft>
            </a:pPr>
            <a:r>
              <a:rPr lang="en-US" sz="1200">
                <a:latin typeface="Avenir Book"/>
                <a:cs typeface="Avenir Book"/>
              </a:rPr>
              <a:t>Provide Dreamers and allies with updated and correct information</a:t>
            </a:r>
          </a:p>
          <a:p>
            <a:pPr lvl="0">
              <a:lnSpc>
                <a:spcPct val="110000"/>
              </a:lnSpc>
              <a:spcBef>
                <a:spcPts val="0"/>
              </a:spcBef>
              <a:spcAft>
                <a:spcPts val="1800"/>
              </a:spcAft>
            </a:pPr>
            <a:r>
              <a:rPr lang="en-US" sz="1200">
                <a:latin typeface="Avenir Book"/>
                <a:cs typeface="Avenir Book"/>
              </a:rPr>
              <a:t>Increase enrollment of AB540 students through partnerships with High Schools and Adult Schools </a:t>
            </a:r>
          </a:p>
          <a:p>
            <a:pPr lvl="0">
              <a:lnSpc>
                <a:spcPct val="110000"/>
              </a:lnSpc>
              <a:spcBef>
                <a:spcPts val="0"/>
              </a:spcBef>
              <a:spcAft>
                <a:spcPts val="1800"/>
              </a:spcAft>
            </a:pPr>
            <a:r>
              <a:rPr lang="en-US" sz="1200">
                <a:latin typeface="Avenir Book"/>
                <a:cs typeface="Avenir Book"/>
              </a:rPr>
              <a:t>Establish strong campus and district-wide collaborations through the campus and District Dream Centers Task Forces</a:t>
            </a:r>
          </a:p>
          <a:p>
            <a:pPr lvl="0">
              <a:lnSpc>
                <a:spcPct val="110000"/>
              </a:lnSpc>
              <a:spcBef>
                <a:spcPts val="0"/>
              </a:spcBef>
              <a:spcAft>
                <a:spcPts val="1800"/>
              </a:spcAft>
            </a:pPr>
            <a:r>
              <a:rPr lang="en-US" sz="1200">
                <a:latin typeface="Avenir Book"/>
                <a:cs typeface="Avenir Book"/>
              </a:rPr>
              <a:t>Maintain a network of undocumented community support</a:t>
            </a:r>
          </a:p>
          <a:p>
            <a:pPr>
              <a:lnSpc>
                <a:spcPct val="110000"/>
              </a:lnSpc>
              <a:spcBef>
                <a:spcPts val="0"/>
              </a:spcBef>
              <a:spcAft>
                <a:spcPts val="1800"/>
              </a:spcAft>
            </a:pPr>
            <a:r>
              <a:rPr lang="en-US" sz="1200">
                <a:latin typeface="Avenir Book"/>
                <a:cs typeface="Avenir Book"/>
              </a:rPr>
              <a:t>Connect students to student supports including SparkPoint </a:t>
            </a:r>
            <a:br>
              <a:rPr lang="en-US" sz="1200">
                <a:latin typeface="Avenir Book"/>
                <a:cs typeface="Avenir Book"/>
              </a:rPr>
            </a:br>
            <a:r>
              <a:rPr lang="en-US" sz="1050">
                <a:latin typeface="Avenir Book"/>
                <a:cs typeface="Avenir Book"/>
              </a:rPr>
              <a:t>(financial coaching, food pantry and free Legal Clinic - </a:t>
            </a:r>
            <a:r>
              <a:rPr lang="en-US" sz="900">
                <a:solidFill>
                  <a:srgbClr val="7F7F7F"/>
                </a:solidFill>
                <a:latin typeface="Avenir Book"/>
                <a:ea typeface="Open Sans"/>
                <a:cs typeface="Avenir Book"/>
                <a:sym typeface="Open Sans"/>
              </a:rPr>
              <a:t>154 appointments met, 134 unduplicated</a:t>
            </a:r>
            <a:r>
              <a:rPr lang="en-US" sz="1050">
                <a:solidFill>
                  <a:schemeClr val="tx1">
                    <a:lumMod val="50000"/>
                    <a:lumOff val="50000"/>
                  </a:schemeClr>
                </a:solidFill>
                <a:latin typeface="Avenir Book"/>
                <a:cs typeface="Avenir Book"/>
              </a:rPr>
              <a:t>)</a:t>
            </a:r>
            <a:endParaRPr lang="en-US"/>
          </a:p>
        </p:txBody>
      </p:sp>
      <p:sp>
        <p:nvSpPr>
          <p:cNvPr id="4" name="Slide Number Placeholder 3"/>
          <p:cNvSpPr>
            <a:spLocks noGrp="1"/>
          </p:cNvSpPr>
          <p:nvPr>
            <p:ph type="sldNum" sz="quarter" idx="10"/>
          </p:nvPr>
        </p:nvSpPr>
        <p:spPr/>
        <p:txBody>
          <a:bodyPr/>
          <a:lstStyle/>
          <a:p>
            <a:fld id="{1B90EF27-1900-472B-B1D5-4FBEA200263F}" type="slidenum">
              <a:rPr lang="en-US" smtClean="0"/>
              <a:t>4</a:t>
            </a:fld>
            <a:endParaRPr lang="en-US"/>
          </a:p>
        </p:txBody>
      </p:sp>
    </p:spTree>
    <p:extLst>
      <p:ext uri="{BB962C8B-B14F-4D97-AF65-F5344CB8AC3E}">
        <p14:creationId xmlns:p14="http://schemas.microsoft.com/office/powerpoint/2010/main" val="344655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5</a:t>
            </a:fld>
            <a:endParaRPr lang="en-US"/>
          </a:p>
        </p:txBody>
      </p:sp>
    </p:spTree>
    <p:extLst>
      <p:ext uri="{BB962C8B-B14F-4D97-AF65-F5344CB8AC3E}">
        <p14:creationId xmlns:p14="http://schemas.microsoft.com/office/powerpoint/2010/main" val="107333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6</a:t>
            </a:fld>
            <a:endParaRPr lang="en-US"/>
          </a:p>
        </p:txBody>
      </p:sp>
    </p:spTree>
    <p:extLst>
      <p:ext uri="{BB962C8B-B14F-4D97-AF65-F5344CB8AC3E}">
        <p14:creationId xmlns:p14="http://schemas.microsoft.com/office/powerpoint/2010/main" val="85901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7</a:t>
            </a:fld>
            <a:endParaRPr lang="en-US"/>
          </a:p>
        </p:txBody>
      </p:sp>
    </p:spTree>
    <p:extLst>
      <p:ext uri="{BB962C8B-B14F-4D97-AF65-F5344CB8AC3E}">
        <p14:creationId xmlns:p14="http://schemas.microsoft.com/office/powerpoint/2010/main" val="198739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 HSI</a:t>
            </a:r>
          </a:p>
          <a:p>
            <a:endParaRPr lang="en-US" dirty="0"/>
          </a:p>
          <a:p>
            <a:r>
              <a:rPr lang="en-US" dirty="0"/>
              <a:t>AB1645 now mandates that Community Colleges have Dream Center </a:t>
            </a:r>
            <a:r>
              <a:rPr lang="en-US" dirty="0">
                <a:latin typeface="Avenir Book"/>
                <a:cs typeface="Avenir Book"/>
              </a:rPr>
              <a:t>Liaisons</a:t>
            </a:r>
          </a:p>
          <a:p>
            <a:endParaRPr lang="en-US" dirty="0">
              <a:latin typeface="Avenir Book"/>
            </a:endParaRPr>
          </a:p>
          <a:p>
            <a:pPr lvl="0"/>
            <a:r>
              <a:rPr lang="en-US" sz="1200" kern="1200" dirty="0">
                <a:solidFill>
                  <a:schemeClr val="tx1"/>
                </a:solidFill>
                <a:effectLst/>
                <a:latin typeface="+mn-lt"/>
                <a:ea typeface="+mn-ea"/>
                <a:cs typeface="+mn-cs"/>
              </a:rPr>
              <a:t>SB 74:  </a:t>
            </a:r>
          </a:p>
          <a:p>
            <a:pPr lvl="1"/>
            <a:r>
              <a:rPr lang="en-US" sz="1200" kern="1200" dirty="0">
                <a:solidFill>
                  <a:schemeClr val="tx1"/>
                </a:solidFill>
                <a:effectLst/>
                <a:latin typeface="+mn-lt"/>
                <a:ea typeface="+mn-ea"/>
                <a:cs typeface="+mn-cs"/>
              </a:rPr>
              <a:t>Budget Act of 2020 that includes $5.8 million in local assistance funds to support Dreamer Resource Liaisons and student support services for immigrant and undocumented students in community colleges. </a:t>
            </a:r>
          </a:p>
          <a:p>
            <a:pPr lvl="1"/>
            <a:r>
              <a:rPr lang="en-US" sz="1200" kern="1200" dirty="0">
                <a:solidFill>
                  <a:schemeClr val="tx1"/>
                </a:solidFill>
                <a:effectLst/>
                <a:latin typeface="+mn-lt"/>
                <a:ea typeface="+mn-ea"/>
                <a:cs typeface="+mn-cs"/>
              </a:rPr>
              <a:t>Address disparities and advance economic justice</a:t>
            </a:r>
          </a:p>
          <a:p>
            <a:pPr lvl="1"/>
            <a:r>
              <a:rPr lang="en-US" sz="1200" kern="1200" dirty="0">
                <a:solidFill>
                  <a:schemeClr val="tx1"/>
                </a:solidFill>
                <a:effectLst/>
                <a:latin typeface="+mn-lt"/>
                <a:ea typeface="+mn-ea"/>
                <a:cs typeface="+mn-cs"/>
              </a:rPr>
              <a:t>Dream Resource Liaison --- $ 34,061</a:t>
            </a:r>
          </a:p>
          <a:p>
            <a:endParaRPr lang="en-US" dirty="0">
              <a:latin typeface="Avenir Book"/>
            </a:endParaRPr>
          </a:p>
          <a:p>
            <a:endParaRPr lang="en-US" dirty="0">
              <a:latin typeface="Avenir Book"/>
            </a:endParaRPr>
          </a:p>
          <a:p>
            <a:r>
              <a:rPr lang="en-US" dirty="0">
                <a:latin typeface="Avenir Book"/>
              </a:rPr>
              <a:t>Alignment with our sister colleges</a:t>
            </a:r>
          </a:p>
          <a:p>
            <a:endParaRPr lang="en-US" dirty="0">
              <a:latin typeface="Avenir Book"/>
            </a:endParaRPr>
          </a:p>
          <a:p>
            <a:r>
              <a:rPr lang="en-US" dirty="0">
                <a:latin typeface="Avenir Book"/>
              </a:rPr>
              <a:t>Staff Turnover</a:t>
            </a:r>
            <a:endParaRPr lang="en-US" dirty="0"/>
          </a:p>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8</a:t>
            </a:fld>
            <a:endParaRPr lang="en-US"/>
          </a:p>
        </p:txBody>
      </p:sp>
    </p:spTree>
    <p:extLst>
      <p:ext uri="{BB962C8B-B14F-4D97-AF65-F5344CB8AC3E}">
        <p14:creationId xmlns:p14="http://schemas.microsoft.com/office/powerpoint/2010/main" val="2912203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0EF27-1900-472B-B1D5-4FBEA200263F}" type="slidenum">
              <a:rPr lang="en-US" smtClean="0"/>
              <a:t>9</a:t>
            </a:fld>
            <a:endParaRPr lang="en-US" dirty="0"/>
          </a:p>
        </p:txBody>
      </p:sp>
    </p:spTree>
    <p:extLst>
      <p:ext uri="{BB962C8B-B14F-4D97-AF65-F5344CB8AC3E}">
        <p14:creationId xmlns:p14="http://schemas.microsoft.com/office/powerpoint/2010/main" val="31477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C341C4-3268-4241-9C56-054F2F7015E6}"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7772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209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1177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62939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341C4-3268-4241-9C56-054F2F7015E6}"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92518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341C4-3268-4241-9C56-054F2F7015E6}" type="datetimeFigureOut">
              <a:rPr lang="en-US" smtClean="0"/>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379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341C4-3268-4241-9C56-054F2F7015E6}" type="datetimeFigureOut">
              <a:rPr lang="en-US" smtClean="0"/>
              <a:t>12/2/20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21338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341C4-3268-4241-9C56-054F2F7015E6}" type="datetimeFigureOut">
              <a:rPr lang="en-US" smtClean="0"/>
              <a:t>12/2/20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671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341C4-3268-4241-9C56-054F2F7015E6}" type="datetimeFigureOut">
              <a:rPr lang="en-US" smtClean="0"/>
              <a:t>12/2/20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3183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1602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52832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41C4-3268-4241-9C56-054F2F7015E6}" type="datetimeFigureOut">
              <a:rPr lang="en-US" smtClean="0"/>
              <a:t>12/2/20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FE41E-F334-4083-80DF-E3288B8CA3FD}" type="slidenum">
              <a:rPr lang="en-US" smtClean="0"/>
              <a:t>‹#›</a:t>
            </a:fld>
            <a:endParaRPr lang="en-US"/>
          </a:p>
        </p:txBody>
      </p:sp>
    </p:spTree>
    <p:extLst>
      <p:ext uri="{BB962C8B-B14F-4D97-AF65-F5344CB8AC3E}">
        <p14:creationId xmlns:p14="http://schemas.microsoft.com/office/powerpoint/2010/main" val="395732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1" y="-2854873"/>
            <a:ext cx="12191999" cy="4561692"/>
          </a:xfrm>
          <a:prstGeom prst="wave">
            <a:avLst/>
          </a:prstGeom>
          <a:solidFill>
            <a:srgbClr val="005433"/>
          </a:solidFill>
          <a:ln w="38100" cmpd="sng">
            <a:solidFill>
              <a:srgbClr val="FF9900"/>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ＭＳ 明朝"/>
                <a:cs typeface="Times New Roman"/>
              </a:rPr>
              <a:t>Mission</a:t>
            </a:r>
          </a:p>
        </p:txBody>
      </p:sp>
      <p:sp>
        <p:nvSpPr>
          <p:cNvPr id="15" name="TextBox 14"/>
          <p:cNvSpPr txBox="1"/>
          <p:nvPr/>
        </p:nvSpPr>
        <p:spPr>
          <a:xfrm>
            <a:off x="447546" y="2213460"/>
            <a:ext cx="6991158" cy="2841804"/>
          </a:xfrm>
          <a:prstGeom prst="rect">
            <a:avLst/>
          </a:prstGeom>
          <a:noFill/>
        </p:spPr>
        <p:txBody>
          <a:bodyPr wrap="square" rtlCol="0">
            <a:spAutoFit/>
          </a:bodyPr>
          <a:lstStyle/>
          <a:p>
            <a:pPr>
              <a:lnSpc>
                <a:spcPct val="110000"/>
              </a:lnSpc>
            </a:pPr>
            <a:r>
              <a:rPr lang="en-US" sz="4400" dirty="0">
                <a:solidFill>
                  <a:srgbClr val="005423"/>
                </a:solidFill>
                <a:latin typeface="Avenir Book"/>
                <a:cs typeface="Avenir Book"/>
              </a:rPr>
              <a:t>Dream Center</a:t>
            </a:r>
            <a:br>
              <a:rPr lang="en-US" sz="4400" dirty="0">
                <a:solidFill>
                  <a:srgbClr val="005423"/>
                </a:solidFill>
                <a:latin typeface="Avenir Book"/>
                <a:cs typeface="Avenir Book"/>
              </a:rPr>
            </a:br>
            <a:r>
              <a:rPr lang="en-US" sz="3200" dirty="0">
                <a:solidFill>
                  <a:srgbClr val="005423"/>
                </a:solidFill>
                <a:latin typeface="Avenir Book"/>
                <a:cs typeface="Avenir Book"/>
              </a:rPr>
              <a:t>Program Services Coordinator</a:t>
            </a:r>
          </a:p>
          <a:p>
            <a:pPr algn="just">
              <a:lnSpc>
                <a:spcPct val="110000"/>
              </a:lnSpc>
              <a:spcBef>
                <a:spcPts val="1200"/>
              </a:spcBef>
              <a:spcAft>
                <a:spcPts val="1800"/>
              </a:spcAft>
            </a:pPr>
            <a:r>
              <a:rPr lang="en-US" sz="2400" dirty="0">
                <a:latin typeface="Avenir Book"/>
                <a:cs typeface="Avenir Book"/>
              </a:rPr>
              <a:t>2020 - 2021 New Position Proposals</a:t>
            </a:r>
            <a:endParaRPr lang="en-US" sz="2400" dirty="0">
              <a:solidFill>
                <a:schemeClr val="tx1">
                  <a:lumMod val="65000"/>
                  <a:lumOff val="35000"/>
                </a:schemeClr>
              </a:solidFill>
              <a:latin typeface="Avenir Book"/>
              <a:cs typeface="Avenir Book"/>
            </a:endParaRPr>
          </a:p>
          <a:p>
            <a:pPr algn="just">
              <a:lnSpc>
                <a:spcPct val="110000"/>
              </a:lnSpc>
            </a:pPr>
            <a:r>
              <a:rPr lang="en-US" sz="2000" dirty="0">
                <a:solidFill>
                  <a:schemeClr val="tx1">
                    <a:lumMod val="50000"/>
                    <a:lumOff val="50000"/>
                  </a:schemeClr>
                </a:solidFill>
                <a:latin typeface="Avenir Book"/>
                <a:cs typeface="Avenir Book"/>
              </a:rPr>
              <a:t>Presentations and Discussions</a:t>
            </a:r>
          </a:p>
          <a:p>
            <a:pPr algn="just">
              <a:lnSpc>
                <a:spcPct val="110000"/>
              </a:lnSpc>
            </a:pPr>
            <a:r>
              <a:rPr lang="en-US" sz="2000" dirty="0">
                <a:solidFill>
                  <a:schemeClr val="tx1">
                    <a:lumMod val="50000"/>
                    <a:lumOff val="50000"/>
                  </a:schemeClr>
                </a:solidFill>
                <a:latin typeface="Avenir Book"/>
                <a:cs typeface="Avenir Book"/>
              </a:rPr>
              <a:t>December 4, 2020</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1186" y="399215"/>
            <a:ext cx="1828800" cy="82106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0080" y="2457300"/>
            <a:ext cx="4572000" cy="3810000"/>
          </a:xfrm>
          <a:prstGeom prst="rect">
            <a:avLst/>
          </a:prstGeom>
          <a:ln w="28575">
            <a:solidFill>
              <a:srgbClr val="005423"/>
            </a:solidFill>
          </a:ln>
        </p:spPr>
      </p:pic>
    </p:spTree>
    <p:extLst>
      <p:ext uri="{BB962C8B-B14F-4D97-AF65-F5344CB8AC3E}">
        <p14:creationId xmlns:p14="http://schemas.microsoft.com/office/powerpoint/2010/main" val="161736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85799" y="0"/>
            <a:ext cx="10835640" cy="1829710"/>
          </a:xfrm>
        </p:spPr>
        <p:txBody>
          <a:bodyPr>
            <a:normAutofit/>
          </a:bodyPr>
          <a:lstStyle/>
          <a:p>
            <a:pPr algn="ctr">
              <a:lnSpc>
                <a:spcPct val="120000"/>
              </a:lnSpc>
              <a:spcBef>
                <a:spcPts val="0"/>
              </a:spcBef>
            </a:pPr>
            <a:r>
              <a:rPr lang="en-US" b="1" dirty="0">
                <a:solidFill>
                  <a:srgbClr val="FFFFFF"/>
                </a:solidFill>
                <a:latin typeface="Avenir Book"/>
                <a:cs typeface="Avenir Book"/>
              </a:rPr>
              <a:t>Supports Mission Statement </a:t>
            </a:r>
            <a:br>
              <a:rPr lang="en-US" b="1" dirty="0">
                <a:solidFill>
                  <a:srgbClr val="FFFFFF"/>
                </a:solidFill>
                <a:latin typeface="Avenir Book"/>
                <a:cs typeface="Avenir Book"/>
              </a:rPr>
            </a:br>
            <a:r>
              <a:rPr lang="en-US" b="1" dirty="0">
                <a:solidFill>
                  <a:srgbClr val="FFFFFF"/>
                </a:solidFill>
                <a:latin typeface="Avenir Book"/>
                <a:cs typeface="Avenir Book"/>
              </a:rPr>
              <a:t>&amp; Strategic Goals</a:t>
            </a:r>
          </a:p>
        </p:txBody>
      </p:sp>
      <p:sp>
        <p:nvSpPr>
          <p:cNvPr id="11" name="Content Placeholder 2"/>
          <p:cNvSpPr>
            <a:spLocks noGrp="1"/>
          </p:cNvSpPr>
          <p:nvPr>
            <p:ph idx="1"/>
          </p:nvPr>
        </p:nvSpPr>
        <p:spPr>
          <a:xfrm>
            <a:off x="657578" y="2165599"/>
            <a:ext cx="10972291" cy="4206240"/>
          </a:xfrm>
        </p:spPr>
        <p:txBody>
          <a:bodyPr>
            <a:normAutofit/>
          </a:bodyPr>
          <a:lstStyle/>
          <a:p>
            <a:pPr>
              <a:lnSpc>
                <a:spcPct val="110000"/>
              </a:lnSpc>
              <a:spcBef>
                <a:spcPts val="0"/>
              </a:spcBef>
              <a:spcAft>
                <a:spcPts val="1800"/>
              </a:spcAft>
            </a:pPr>
            <a:r>
              <a:rPr lang="en-US" sz="2400" dirty="0">
                <a:latin typeface="Avenir Book"/>
                <a:cs typeface="Avenir Book"/>
              </a:rPr>
              <a:t>Alignment with College Mission Statement</a:t>
            </a:r>
          </a:p>
          <a:p>
            <a:pPr lvl="1">
              <a:lnSpc>
                <a:spcPct val="110000"/>
              </a:lnSpc>
              <a:spcBef>
                <a:spcPts val="0"/>
              </a:spcBef>
              <a:spcAft>
                <a:spcPts val="1800"/>
              </a:spcAft>
            </a:pPr>
            <a:r>
              <a:rPr lang="en-US" sz="2000" dirty="0">
                <a:solidFill>
                  <a:srgbClr val="7F7F7F"/>
                </a:solidFill>
                <a:latin typeface="Avenir Book"/>
                <a:cs typeface="Avenir Book"/>
              </a:rPr>
              <a:t>The Dream Center ensures that all students have </a:t>
            </a:r>
            <a:r>
              <a:rPr lang="en-US" sz="2000" dirty="0">
                <a:solidFill>
                  <a:schemeClr val="accent2">
                    <a:lumMod val="75000"/>
                  </a:schemeClr>
                </a:solidFill>
                <a:latin typeface="Avenir Book"/>
                <a:cs typeface="Avenir Book"/>
              </a:rPr>
              <a:t>equitable opportunities </a:t>
            </a:r>
            <a:r>
              <a:rPr lang="en-US" sz="2000" dirty="0">
                <a:solidFill>
                  <a:srgbClr val="7F7F7F"/>
                </a:solidFill>
                <a:latin typeface="Avenir Book"/>
                <a:cs typeface="Avenir Book"/>
              </a:rPr>
              <a:t>to achieve their transfer, career education, and lifelong learning educational goals, regardless of their immigration status</a:t>
            </a:r>
          </a:p>
          <a:p>
            <a:pPr>
              <a:lnSpc>
                <a:spcPct val="110000"/>
              </a:lnSpc>
              <a:spcBef>
                <a:spcPts val="0"/>
              </a:spcBef>
              <a:spcAft>
                <a:spcPts val="1800"/>
              </a:spcAft>
            </a:pPr>
            <a:r>
              <a:rPr lang="en-US" sz="2400" dirty="0">
                <a:latin typeface="Avenir Book"/>
                <a:cs typeface="Avenir Book"/>
              </a:rPr>
              <a:t>Alignment with College Strategic Goals</a:t>
            </a:r>
          </a:p>
          <a:p>
            <a:pPr lvl="1">
              <a:lnSpc>
                <a:spcPct val="110000"/>
              </a:lnSpc>
              <a:spcBef>
                <a:spcPts val="0"/>
              </a:spcBef>
              <a:spcAft>
                <a:spcPts val="1800"/>
              </a:spcAft>
            </a:pPr>
            <a:r>
              <a:rPr lang="en-US" sz="2000" dirty="0">
                <a:solidFill>
                  <a:srgbClr val="7F7F7F"/>
                </a:solidFill>
                <a:latin typeface="Avenir Book"/>
                <a:cs typeface="Avenir Book"/>
              </a:rPr>
              <a:t>The Dream Center provides student services programs that highlight </a:t>
            </a:r>
            <a:r>
              <a:rPr lang="en-US" sz="2000" dirty="0">
                <a:solidFill>
                  <a:schemeClr val="accent2">
                    <a:lumMod val="75000"/>
                  </a:schemeClr>
                </a:solidFill>
                <a:latin typeface="Avenir Book"/>
                <a:cs typeface="Avenir Book"/>
              </a:rPr>
              <a:t>inclusivity, diversity, and equity </a:t>
            </a:r>
            <a:r>
              <a:rPr lang="en-US" sz="2000" dirty="0">
                <a:solidFill>
                  <a:srgbClr val="7F7F7F"/>
                </a:solidFill>
                <a:latin typeface="Avenir Book"/>
                <a:cs typeface="Avenir Book"/>
              </a:rPr>
              <a:t>in their mission to help students meet their unique educational goals.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53928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5799" y="0"/>
            <a:ext cx="10835640" cy="1829710"/>
          </a:xfrm>
        </p:spPr>
        <p:txBody>
          <a:bodyPr>
            <a:normAutofit/>
          </a:bodyPr>
          <a:lstStyle/>
          <a:p>
            <a:pPr algn="ctr">
              <a:lnSpc>
                <a:spcPct val="120000"/>
              </a:lnSpc>
              <a:spcBef>
                <a:spcPts val="0"/>
              </a:spcBef>
            </a:pPr>
            <a:r>
              <a:rPr lang="en-US" b="1">
                <a:solidFill>
                  <a:srgbClr val="FFFFFF"/>
                </a:solidFill>
                <a:latin typeface="Avenir Book"/>
                <a:cs typeface="Avenir Book"/>
              </a:rPr>
              <a:t>If This Position is Not Funded</a:t>
            </a:r>
            <a:r>
              <a:rPr lang="mr-IN" b="1">
                <a:solidFill>
                  <a:srgbClr val="FFFFFF"/>
                </a:solidFill>
                <a:latin typeface="Avenir Book"/>
                <a:cs typeface="Avenir Book"/>
              </a:rPr>
              <a:t>…</a:t>
            </a:r>
            <a:endParaRPr lang="en-US" b="1">
              <a:solidFill>
                <a:srgbClr val="FFFFFF"/>
              </a:solidFill>
              <a:latin typeface="Avenir Book"/>
              <a:cs typeface="Avenir Book"/>
            </a:endParaRPr>
          </a:p>
        </p:txBody>
      </p:sp>
      <p:sp>
        <p:nvSpPr>
          <p:cNvPr id="11" name="Content Placeholder 2"/>
          <p:cNvSpPr>
            <a:spLocks noGrp="1"/>
          </p:cNvSpPr>
          <p:nvPr>
            <p:ph idx="1"/>
          </p:nvPr>
        </p:nvSpPr>
        <p:spPr>
          <a:xfrm>
            <a:off x="566670" y="2165597"/>
            <a:ext cx="8731876" cy="4525133"/>
          </a:xfrm>
        </p:spPr>
        <p:txBody>
          <a:bodyPr>
            <a:noAutofit/>
          </a:bodyPr>
          <a:lstStyle/>
          <a:p>
            <a:pPr>
              <a:lnSpc>
                <a:spcPct val="110000"/>
              </a:lnSpc>
              <a:spcBef>
                <a:spcPts val="0"/>
              </a:spcBef>
              <a:spcAft>
                <a:spcPts val="1800"/>
              </a:spcAft>
            </a:pPr>
            <a:r>
              <a:rPr lang="en-US" sz="2200" dirty="0">
                <a:solidFill>
                  <a:srgbClr val="000000"/>
                </a:solidFill>
                <a:latin typeface="Avenir Book"/>
                <a:cs typeface="Avenir Book"/>
              </a:rPr>
              <a:t>Cañada College will be out of compliance with AB1645 – </a:t>
            </a:r>
            <a:r>
              <a:rPr lang="en-US" sz="2200" dirty="0">
                <a:solidFill>
                  <a:schemeClr val="accent2">
                    <a:lumMod val="75000"/>
                  </a:schemeClr>
                </a:solidFill>
                <a:latin typeface="Avenir Book"/>
                <a:cs typeface="Avenir Book"/>
              </a:rPr>
              <a:t>State mandate</a:t>
            </a:r>
          </a:p>
          <a:p>
            <a:pPr>
              <a:lnSpc>
                <a:spcPct val="110000"/>
              </a:lnSpc>
              <a:spcBef>
                <a:spcPts val="0"/>
              </a:spcBef>
              <a:spcAft>
                <a:spcPts val="1800"/>
              </a:spcAft>
            </a:pPr>
            <a:r>
              <a:rPr lang="en-US" sz="2200" dirty="0">
                <a:solidFill>
                  <a:srgbClr val="000000"/>
                </a:solidFill>
                <a:latin typeface="Avenir Book"/>
                <a:cs typeface="Avenir Book"/>
              </a:rPr>
              <a:t>Who will serve as the Resource Liaison on CCCCO Regional Calls?</a:t>
            </a:r>
          </a:p>
          <a:p>
            <a:pPr>
              <a:lnSpc>
                <a:spcPct val="110000"/>
              </a:lnSpc>
              <a:spcBef>
                <a:spcPts val="0"/>
              </a:spcBef>
              <a:spcAft>
                <a:spcPts val="1800"/>
              </a:spcAft>
            </a:pPr>
            <a:r>
              <a:rPr lang="en-US" sz="2200" dirty="0">
                <a:solidFill>
                  <a:srgbClr val="000000"/>
                </a:solidFill>
                <a:latin typeface="Avenir Book"/>
                <a:cs typeface="Avenir Book"/>
              </a:rPr>
              <a:t>Limited (and insufficient) resources would be available for our DREAMers and allies. </a:t>
            </a:r>
            <a:r>
              <a:rPr lang="en-US" sz="1600" dirty="0">
                <a:solidFill>
                  <a:schemeClr val="tx1">
                    <a:lumMod val="50000"/>
                    <a:lumOff val="50000"/>
                  </a:schemeClr>
                </a:solidFill>
                <a:latin typeface="Avenir Book"/>
                <a:cs typeface="Avenir Book"/>
              </a:rPr>
              <a:t>(workshops, presentations, resources, guest speakers)</a:t>
            </a:r>
          </a:p>
          <a:p>
            <a:pPr>
              <a:lnSpc>
                <a:spcPct val="110000"/>
              </a:lnSpc>
              <a:spcBef>
                <a:spcPts val="0"/>
              </a:spcBef>
              <a:spcAft>
                <a:spcPts val="1800"/>
              </a:spcAft>
            </a:pPr>
            <a:r>
              <a:rPr lang="en-US" sz="2200" dirty="0">
                <a:solidFill>
                  <a:srgbClr val="000000"/>
                </a:solidFill>
                <a:latin typeface="Avenir Book"/>
                <a:cs typeface="Avenir Book"/>
              </a:rPr>
              <a:t>We may be prevented from re-hiring a short-term staff </a:t>
            </a:r>
            <a:r>
              <a:rPr lang="en-US" sz="1600" dirty="0">
                <a:solidFill>
                  <a:schemeClr val="tx1">
                    <a:lumMod val="50000"/>
                    <a:lumOff val="50000"/>
                  </a:schemeClr>
                </a:solidFill>
                <a:latin typeface="Avenir Book"/>
                <a:cs typeface="Avenir Book"/>
              </a:rPr>
              <a:t>(repeatability)</a:t>
            </a:r>
          </a:p>
          <a:p>
            <a:pPr>
              <a:lnSpc>
                <a:spcPct val="110000"/>
              </a:lnSpc>
              <a:spcBef>
                <a:spcPts val="0"/>
              </a:spcBef>
              <a:spcAft>
                <a:spcPts val="1800"/>
              </a:spcAft>
            </a:pPr>
            <a:r>
              <a:rPr lang="en-US" sz="2200" dirty="0">
                <a:solidFill>
                  <a:srgbClr val="000000"/>
                </a:solidFill>
                <a:latin typeface="Avenir Book"/>
                <a:cs typeface="Avenir Book"/>
              </a:rPr>
              <a:t>As an HSI, Cañada has a responsibility to support DREAMers with success, retention and transfer rates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pic>
        <p:nvPicPr>
          <p:cNvPr id="6" name="Google Shape;67;p14">
            <a:extLst>
              <a:ext uri="{FF2B5EF4-FFF2-40B4-BE49-F238E27FC236}">
                <a16:creationId xmlns:a16="http://schemas.microsoft.com/office/drawing/2014/main" id="{602A09D3-8A20-484F-9582-77A610023985}"/>
              </a:ext>
            </a:extLst>
          </p:cNvPr>
          <p:cNvPicPr preferRelativeResize="0">
            <a:picLocks noChangeAspect="1"/>
          </p:cNvPicPr>
          <p:nvPr/>
        </p:nvPicPr>
        <p:blipFill>
          <a:blip r:embed="rId4">
            <a:alphaModFix/>
          </a:blip>
          <a:stretch>
            <a:fillRect/>
          </a:stretch>
        </p:blipFill>
        <p:spPr>
          <a:xfrm>
            <a:off x="175511" y="6165288"/>
            <a:ext cx="482067" cy="568151"/>
          </a:xfrm>
          <a:prstGeom prst="rect">
            <a:avLst/>
          </a:prstGeom>
          <a:noFill/>
          <a:ln>
            <a:noFill/>
          </a:ln>
        </p:spPr>
      </p:pic>
      <p:pic>
        <p:nvPicPr>
          <p:cNvPr id="10" name="Picture 9">
            <a:extLst>
              <a:ext uri="{FF2B5EF4-FFF2-40B4-BE49-F238E27FC236}">
                <a16:creationId xmlns:a16="http://schemas.microsoft.com/office/drawing/2014/main" id="{E353D96F-CD45-2141-90C2-EC01F576DF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048" b="19153"/>
          <a:stretch/>
        </p:blipFill>
        <p:spPr>
          <a:xfrm>
            <a:off x="9460714" y="2165597"/>
            <a:ext cx="2319379" cy="3109644"/>
          </a:xfrm>
          <a:prstGeom prst="rect">
            <a:avLst/>
          </a:prstGeom>
          <a:ln w="28575">
            <a:solidFill>
              <a:srgbClr val="005433"/>
            </a:solidFill>
          </a:ln>
        </p:spPr>
      </p:pic>
    </p:spTree>
    <p:extLst>
      <p:ext uri="{BB962C8B-B14F-4D97-AF65-F5344CB8AC3E}">
        <p14:creationId xmlns:p14="http://schemas.microsoft.com/office/powerpoint/2010/main" val="62350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5799" y="0"/>
            <a:ext cx="10835640" cy="1829710"/>
          </a:xfrm>
        </p:spPr>
        <p:txBody>
          <a:bodyPr>
            <a:normAutofit/>
          </a:bodyPr>
          <a:lstStyle/>
          <a:p>
            <a:pPr algn="ctr">
              <a:lnSpc>
                <a:spcPct val="120000"/>
              </a:lnSpc>
              <a:spcBef>
                <a:spcPts val="0"/>
              </a:spcBef>
            </a:pPr>
            <a:r>
              <a:rPr lang="en-US" b="1">
                <a:solidFill>
                  <a:srgbClr val="FFFFFF"/>
                </a:solidFill>
                <a:latin typeface="Avenir Book"/>
                <a:cs typeface="Avenir Book"/>
              </a:rPr>
              <a:t>If This Position is Not Funded</a:t>
            </a:r>
            <a:r>
              <a:rPr lang="mr-IN" b="1">
                <a:solidFill>
                  <a:srgbClr val="FFFFFF"/>
                </a:solidFill>
                <a:latin typeface="Avenir Book"/>
                <a:cs typeface="Avenir Book"/>
              </a:rPr>
              <a:t>…</a:t>
            </a:r>
            <a:br>
              <a:rPr lang="en-US" b="1">
                <a:solidFill>
                  <a:srgbClr val="FFFFFF"/>
                </a:solidFill>
                <a:latin typeface="Avenir Book"/>
                <a:cs typeface="Avenir Book"/>
              </a:rPr>
            </a:br>
            <a:r>
              <a:rPr lang="en-US" b="1">
                <a:solidFill>
                  <a:srgbClr val="FFFFFF"/>
                </a:solidFill>
                <a:latin typeface="Avenir Book"/>
                <a:cs typeface="Avenir Book"/>
              </a:rPr>
              <a:t>Who Will Do This Work?</a:t>
            </a:r>
          </a:p>
        </p:txBody>
      </p:sp>
      <p:sp>
        <p:nvSpPr>
          <p:cNvPr id="11" name="Content Placeholder 2"/>
          <p:cNvSpPr>
            <a:spLocks noGrp="1"/>
          </p:cNvSpPr>
          <p:nvPr>
            <p:ph idx="1"/>
          </p:nvPr>
        </p:nvSpPr>
        <p:spPr>
          <a:xfrm>
            <a:off x="513507" y="1924231"/>
            <a:ext cx="11220744" cy="4525133"/>
          </a:xfrm>
        </p:spPr>
        <p:txBody>
          <a:bodyPr>
            <a:noAutofit/>
          </a:bodyPr>
          <a:lstStyle/>
          <a:p>
            <a:pPr>
              <a:lnSpc>
                <a:spcPct val="110000"/>
              </a:lnSpc>
              <a:spcBef>
                <a:spcPts val="0"/>
              </a:spcBef>
              <a:spcAft>
                <a:spcPts val="1800"/>
              </a:spcAft>
            </a:pPr>
            <a:r>
              <a:rPr lang="en-US" sz="2200" dirty="0">
                <a:solidFill>
                  <a:srgbClr val="000000"/>
                </a:solidFill>
                <a:latin typeface="Avenir Book"/>
                <a:cs typeface="Avenir Book"/>
              </a:rPr>
              <a:t>Immigration changes are constant even with different administrations and require specialized knowledge</a:t>
            </a:r>
          </a:p>
          <a:p>
            <a:pPr lvl="1">
              <a:lnSpc>
                <a:spcPct val="110000"/>
              </a:lnSpc>
              <a:spcBef>
                <a:spcPts val="0"/>
              </a:spcBef>
              <a:spcAft>
                <a:spcPts val="1800"/>
              </a:spcAft>
            </a:pPr>
            <a:r>
              <a:rPr lang="en-US" sz="1800" dirty="0">
                <a:solidFill>
                  <a:srgbClr val="000000"/>
                </a:solidFill>
                <a:latin typeface="Avenir Book"/>
                <a:cs typeface="Avenir Book"/>
              </a:rPr>
              <a:t>Who will attend  Regional Calls?</a:t>
            </a:r>
          </a:p>
          <a:p>
            <a:pPr lvl="1">
              <a:lnSpc>
                <a:spcPct val="110000"/>
              </a:lnSpc>
              <a:spcBef>
                <a:spcPts val="0"/>
              </a:spcBef>
              <a:spcAft>
                <a:spcPts val="1800"/>
              </a:spcAft>
            </a:pPr>
            <a:r>
              <a:rPr lang="en-US" sz="1800" dirty="0">
                <a:solidFill>
                  <a:srgbClr val="000000"/>
                </a:solidFill>
                <a:latin typeface="Avenir Book"/>
                <a:cs typeface="Avenir Book"/>
              </a:rPr>
              <a:t>What do I do if my family member has been deported?</a:t>
            </a:r>
          </a:p>
          <a:p>
            <a:pPr lvl="1">
              <a:lnSpc>
                <a:spcPct val="110000"/>
              </a:lnSpc>
              <a:spcBef>
                <a:spcPts val="0"/>
              </a:spcBef>
              <a:spcAft>
                <a:spcPts val="1800"/>
              </a:spcAft>
            </a:pPr>
            <a:r>
              <a:rPr lang="en-US" sz="1800" dirty="0">
                <a:solidFill>
                  <a:srgbClr val="000000"/>
                </a:solidFill>
                <a:latin typeface="Avenir Book"/>
                <a:cs typeface="Avenir Book"/>
              </a:rPr>
              <a:t>Where do I find information about DACA, TPS, or Public Charge rules?</a:t>
            </a:r>
          </a:p>
          <a:p>
            <a:pPr lvl="1">
              <a:lnSpc>
                <a:spcPct val="110000"/>
              </a:lnSpc>
              <a:spcBef>
                <a:spcPts val="0"/>
              </a:spcBef>
              <a:spcAft>
                <a:spcPts val="1800"/>
              </a:spcAft>
            </a:pPr>
            <a:r>
              <a:rPr lang="en-US" sz="1800" dirty="0">
                <a:solidFill>
                  <a:srgbClr val="000000"/>
                </a:solidFill>
                <a:latin typeface="Avenir Book"/>
                <a:cs typeface="Avenir Book"/>
              </a:rPr>
              <a:t>My boss does not pay me.  What can I do?</a:t>
            </a:r>
          </a:p>
          <a:p>
            <a:pPr lvl="1">
              <a:lnSpc>
                <a:spcPct val="110000"/>
              </a:lnSpc>
              <a:spcBef>
                <a:spcPts val="0"/>
              </a:spcBef>
              <a:spcAft>
                <a:spcPts val="1800"/>
              </a:spcAft>
            </a:pPr>
            <a:r>
              <a:rPr lang="en-US" sz="1800" dirty="0">
                <a:solidFill>
                  <a:srgbClr val="000000"/>
                </a:solidFill>
                <a:latin typeface="Avenir Book"/>
                <a:cs typeface="Avenir Book"/>
              </a:rPr>
              <a:t>Who can I ask about DACA, CA Dream Act, and FAFSA?</a:t>
            </a:r>
          </a:p>
          <a:p>
            <a:pPr lvl="1">
              <a:lnSpc>
                <a:spcPct val="110000"/>
              </a:lnSpc>
              <a:spcBef>
                <a:spcPts val="0"/>
              </a:spcBef>
              <a:spcAft>
                <a:spcPts val="1800"/>
              </a:spcAft>
            </a:pPr>
            <a:r>
              <a:rPr lang="en-US" sz="1800" dirty="0">
                <a:solidFill>
                  <a:srgbClr val="000000"/>
                </a:solidFill>
                <a:latin typeface="Avenir Book"/>
                <a:cs typeface="Avenir Book"/>
              </a:rPr>
              <a:t>I’m finding it difficult to find work.  What can I do? </a:t>
            </a:r>
          </a:p>
          <a:p>
            <a:pPr>
              <a:lnSpc>
                <a:spcPct val="110000"/>
              </a:lnSpc>
              <a:spcBef>
                <a:spcPts val="0"/>
              </a:spcBef>
              <a:spcAft>
                <a:spcPts val="1800"/>
              </a:spcAft>
            </a:pPr>
            <a:r>
              <a:rPr lang="en-US" sz="2200" dirty="0">
                <a:solidFill>
                  <a:srgbClr val="000000"/>
                </a:solidFill>
                <a:latin typeface="Avenir Book"/>
                <a:cs typeface="Avenir Book"/>
              </a:rPr>
              <a:t>The Dream Center provides supports to all our students!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118841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5799" y="0"/>
            <a:ext cx="10835640" cy="1829710"/>
          </a:xfrm>
        </p:spPr>
        <p:txBody>
          <a:bodyPr>
            <a:normAutofit/>
          </a:bodyPr>
          <a:lstStyle/>
          <a:p>
            <a:pPr algn="ctr">
              <a:lnSpc>
                <a:spcPct val="120000"/>
              </a:lnSpc>
              <a:spcBef>
                <a:spcPts val="0"/>
              </a:spcBef>
            </a:pPr>
            <a:r>
              <a:rPr lang="en-US" b="1" dirty="0">
                <a:solidFill>
                  <a:srgbClr val="FFFFFF"/>
                </a:solidFill>
                <a:latin typeface="Avenir Book"/>
                <a:cs typeface="Avenir Book"/>
              </a:rPr>
              <a:t>And…who Will Meet the Growing Demand of Dream Center Needs?</a:t>
            </a:r>
          </a:p>
        </p:txBody>
      </p:sp>
      <p:sp>
        <p:nvSpPr>
          <p:cNvPr id="11" name="Content Placeholder 2"/>
          <p:cNvSpPr>
            <a:spLocks noGrp="1"/>
          </p:cNvSpPr>
          <p:nvPr>
            <p:ph idx="1"/>
          </p:nvPr>
        </p:nvSpPr>
        <p:spPr>
          <a:xfrm>
            <a:off x="657577" y="2165597"/>
            <a:ext cx="10650073" cy="4525133"/>
          </a:xfrm>
        </p:spPr>
        <p:txBody>
          <a:bodyPr>
            <a:noAutofit/>
          </a:bodyPr>
          <a:lstStyle/>
          <a:p>
            <a:pPr marL="0" indent="0">
              <a:lnSpc>
                <a:spcPct val="110000"/>
              </a:lnSpc>
              <a:spcBef>
                <a:spcPts val="0"/>
              </a:spcBef>
              <a:spcAft>
                <a:spcPts val="1200"/>
              </a:spcAft>
              <a:buNone/>
            </a:pPr>
            <a:r>
              <a:rPr lang="en-US" sz="2200" dirty="0">
                <a:solidFill>
                  <a:srgbClr val="000000"/>
                </a:solidFill>
                <a:latin typeface="Avenir Book"/>
                <a:cs typeface="Avenir Book"/>
              </a:rPr>
              <a:t>The Dream Center receives requests from faculty and staff regarding:</a:t>
            </a:r>
          </a:p>
          <a:p>
            <a:pPr lvl="1">
              <a:lnSpc>
                <a:spcPct val="110000"/>
              </a:lnSpc>
              <a:spcBef>
                <a:spcPts val="0"/>
              </a:spcBef>
              <a:spcAft>
                <a:spcPts val="1200"/>
              </a:spcAft>
            </a:pPr>
            <a:r>
              <a:rPr lang="en-US" sz="1800" dirty="0">
                <a:solidFill>
                  <a:srgbClr val="000000"/>
                </a:solidFill>
                <a:latin typeface="Avenir Book"/>
                <a:cs typeface="Avenir Book"/>
              </a:rPr>
              <a:t>Requests to hold community events </a:t>
            </a:r>
          </a:p>
          <a:p>
            <a:pPr lvl="2">
              <a:lnSpc>
                <a:spcPct val="110000"/>
              </a:lnSpc>
              <a:spcBef>
                <a:spcPts val="0"/>
              </a:spcBef>
              <a:spcAft>
                <a:spcPts val="1200"/>
              </a:spcAft>
            </a:pPr>
            <a:r>
              <a:rPr lang="en-US" sz="1600" dirty="0">
                <a:solidFill>
                  <a:srgbClr val="4472C4"/>
                </a:solidFill>
                <a:latin typeface="Avenir Book"/>
                <a:cs typeface="Avenir Book"/>
              </a:rPr>
              <a:t>Flex Day Presentations</a:t>
            </a:r>
          </a:p>
          <a:p>
            <a:pPr lvl="2">
              <a:lnSpc>
                <a:spcPct val="110000"/>
              </a:lnSpc>
              <a:spcBef>
                <a:spcPts val="0"/>
              </a:spcBef>
              <a:spcAft>
                <a:spcPts val="1200"/>
              </a:spcAft>
            </a:pPr>
            <a:r>
              <a:rPr lang="en-US" sz="1600" dirty="0">
                <a:solidFill>
                  <a:srgbClr val="4472C4"/>
                </a:solidFill>
                <a:latin typeface="Avenir Book"/>
                <a:cs typeface="Avenir Book"/>
              </a:rPr>
              <a:t>Undocumented Student Week of Action</a:t>
            </a:r>
          </a:p>
          <a:p>
            <a:pPr lvl="2">
              <a:lnSpc>
                <a:spcPct val="110000"/>
              </a:lnSpc>
              <a:spcBef>
                <a:spcPts val="0"/>
              </a:spcBef>
              <a:spcAft>
                <a:spcPts val="1200"/>
              </a:spcAft>
            </a:pPr>
            <a:r>
              <a:rPr lang="en-US" sz="1600" dirty="0">
                <a:solidFill>
                  <a:srgbClr val="4472C4"/>
                </a:solidFill>
                <a:latin typeface="Avenir Book"/>
                <a:cs typeface="Avenir Book"/>
              </a:rPr>
              <a:t>Know Your Rights, Student Workshops</a:t>
            </a:r>
          </a:p>
          <a:p>
            <a:pPr lvl="2">
              <a:lnSpc>
                <a:spcPct val="110000"/>
              </a:lnSpc>
              <a:spcBef>
                <a:spcPts val="0"/>
              </a:spcBef>
              <a:spcAft>
                <a:spcPts val="1200"/>
              </a:spcAft>
            </a:pPr>
            <a:r>
              <a:rPr lang="en-US" sz="1600" dirty="0">
                <a:solidFill>
                  <a:srgbClr val="4472C4"/>
                </a:solidFill>
                <a:latin typeface="Avenir Book"/>
                <a:cs typeface="Avenir Book"/>
              </a:rPr>
              <a:t>Confidential Conversations</a:t>
            </a:r>
          </a:p>
          <a:p>
            <a:pPr lvl="2">
              <a:lnSpc>
                <a:spcPct val="110000"/>
              </a:lnSpc>
              <a:spcBef>
                <a:spcPts val="0"/>
              </a:spcBef>
              <a:spcAft>
                <a:spcPts val="1200"/>
              </a:spcAft>
            </a:pPr>
            <a:r>
              <a:rPr lang="en-US" sz="1600" dirty="0">
                <a:solidFill>
                  <a:srgbClr val="4472C4"/>
                </a:solidFill>
                <a:latin typeface="Avenir Book"/>
                <a:cs typeface="Avenir Book"/>
              </a:rPr>
              <a:t>District-wide Migration Celebration</a:t>
            </a:r>
          </a:p>
          <a:p>
            <a:pPr lvl="1">
              <a:lnSpc>
                <a:spcPct val="110000"/>
              </a:lnSpc>
              <a:spcBef>
                <a:spcPts val="0"/>
              </a:spcBef>
              <a:spcAft>
                <a:spcPts val="1200"/>
              </a:spcAft>
            </a:pPr>
            <a:r>
              <a:rPr lang="en-US" sz="1800" dirty="0">
                <a:solidFill>
                  <a:srgbClr val="000000"/>
                </a:solidFill>
                <a:latin typeface="Avenir Book"/>
                <a:cs typeface="Avenir Book"/>
              </a:rPr>
              <a:t>Support for students (and their families) who have been detained by ICE</a:t>
            </a:r>
          </a:p>
          <a:p>
            <a:pPr lvl="1">
              <a:lnSpc>
                <a:spcPct val="110000"/>
              </a:lnSpc>
              <a:spcBef>
                <a:spcPts val="0"/>
              </a:spcBef>
              <a:spcAft>
                <a:spcPts val="1200"/>
              </a:spcAft>
            </a:pPr>
            <a:r>
              <a:rPr lang="en-US" sz="1800" dirty="0">
                <a:solidFill>
                  <a:srgbClr val="000000"/>
                </a:solidFill>
                <a:latin typeface="Avenir Book"/>
                <a:cs typeface="Avenir Book"/>
              </a:rPr>
              <a:t>Assistance for student questions about ICE &amp; Immigration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24779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5799" y="0"/>
            <a:ext cx="10835640" cy="1829710"/>
          </a:xfrm>
        </p:spPr>
        <p:txBody>
          <a:bodyPr>
            <a:normAutofit/>
          </a:bodyPr>
          <a:lstStyle/>
          <a:p>
            <a:pPr algn="ctr">
              <a:lnSpc>
                <a:spcPct val="120000"/>
              </a:lnSpc>
              <a:spcBef>
                <a:spcPts val="0"/>
              </a:spcBef>
            </a:pPr>
            <a:r>
              <a:rPr lang="en-US" b="1">
                <a:solidFill>
                  <a:srgbClr val="FFFFFF"/>
                </a:solidFill>
                <a:latin typeface="Avenir Book"/>
                <a:cs typeface="Avenir Book"/>
              </a:rPr>
              <a:t>Questions?</a:t>
            </a:r>
          </a:p>
        </p:txBody>
      </p:sp>
      <p:pic>
        <p:nvPicPr>
          <p:cNvPr id="9" name="Google Shape;67;p14"/>
          <p:cNvPicPr preferRelativeResize="0">
            <a:picLocks noChangeAspect="1"/>
          </p:cNvPicPr>
          <p:nvPr/>
        </p:nvPicPr>
        <p:blipFill>
          <a:blip r:embed="rId3">
            <a:alphaModFix/>
          </a:blip>
          <a:stretch>
            <a:fillRect/>
          </a:stretch>
        </p:blipFill>
        <p:spPr>
          <a:xfrm>
            <a:off x="8423115" y="2165598"/>
            <a:ext cx="1699805" cy="2003343"/>
          </a:xfrm>
          <a:prstGeom prst="rect">
            <a:avLst/>
          </a:prstGeom>
          <a:noFill/>
          <a:ln>
            <a:noFill/>
          </a:ln>
        </p:spPr>
      </p:pic>
      <p:pic>
        <p:nvPicPr>
          <p:cNvPr id="6" name="Picture 5">
            <a:extLst>
              <a:ext uri="{FF2B5EF4-FFF2-40B4-BE49-F238E27FC236}">
                <a16:creationId xmlns:a16="http://schemas.microsoft.com/office/drawing/2014/main" id="{02641B5A-7610-2649-8016-E410CE96F9A2}"/>
              </a:ext>
            </a:extLst>
          </p:cNvPr>
          <p:cNvPicPr>
            <a:picLocks noChangeAspect="1"/>
          </p:cNvPicPr>
          <p:nvPr/>
        </p:nvPicPr>
        <p:blipFill rotWithShape="1">
          <a:blip r:embed="rId4">
            <a:extLst>
              <a:ext uri="{28A0092B-C50C-407E-A947-70E740481C1C}">
                <a14:useLocalDpi xmlns:a14="http://schemas.microsoft.com/office/drawing/2010/main" val="0"/>
              </a:ext>
            </a:extLst>
          </a:blip>
          <a:srcRect l="19624" t="6504" r="17856" b="7216"/>
          <a:stretch/>
        </p:blipFill>
        <p:spPr>
          <a:xfrm>
            <a:off x="7779298" y="4504829"/>
            <a:ext cx="2987438" cy="1900364"/>
          </a:xfrm>
          <a:prstGeom prst="rect">
            <a:avLst/>
          </a:prstGeom>
          <a:ln w="28575">
            <a:solidFill>
              <a:srgbClr val="005433"/>
            </a:solidFill>
          </a:ln>
        </p:spPr>
      </p:pic>
      <p:sp>
        <p:nvSpPr>
          <p:cNvPr id="10" name="Content Placeholder 2">
            <a:extLst>
              <a:ext uri="{FF2B5EF4-FFF2-40B4-BE49-F238E27FC236}">
                <a16:creationId xmlns:a16="http://schemas.microsoft.com/office/drawing/2014/main" id="{DF486D8F-E399-0A43-B3DB-B7D39931CBCB}"/>
              </a:ext>
            </a:extLst>
          </p:cNvPr>
          <p:cNvSpPr>
            <a:spLocks noGrp="1"/>
          </p:cNvSpPr>
          <p:nvPr>
            <p:ph idx="1"/>
          </p:nvPr>
        </p:nvSpPr>
        <p:spPr>
          <a:xfrm>
            <a:off x="566669" y="2165598"/>
            <a:ext cx="6125075" cy="3938988"/>
          </a:xfrm>
        </p:spPr>
        <p:txBody>
          <a:bodyPr>
            <a:noAutofit/>
          </a:bodyPr>
          <a:lstStyle/>
          <a:p>
            <a:pPr marL="0" indent="0">
              <a:lnSpc>
                <a:spcPct val="120000"/>
              </a:lnSpc>
              <a:spcBef>
                <a:spcPts val="0"/>
              </a:spcBef>
              <a:spcAft>
                <a:spcPts val="1200"/>
              </a:spcAft>
              <a:buNone/>
            </a:pPr>
            <a:r>
              <a:rPr lang="en-US" sz="2000" b="1" dirty="0">
                <a:solidFill>
                  <a:srgbClr val="4472C4"/>
                </a:solidFill>
                <a:latin typeface="Avenir Book"/>
              </a:rPr>
              <a:t>Key Takeaways</a:t>
            </a:r>
          </a:p>
          <a:p>
            <a:pPr>
              <a:lnSpc>
                <a:spcPct val="120000"/>
              </a:lnSpc>
              <a:spcBef>
                <a:spcPts val="0"/>
              </a:spcBef>
              <a:spcAft>
                <a:spcPts val="1200"/>
              </a:spcAft>
            </a:pPr>
            <a:r>
              <a:rPr lang="en-US" sz="2000" dirty="0">
                <a:latin typeface="Avenir Book"/>
              </a:rPr>
              <a:t>Pending </a:t>
            </a:r>
            <a:r>
              <a:rPr lang="en-US" sz="2000" dirty="0">
                <a:solidFill>
                  <a:schemeClr val="accent2">
                    <a:lumMod val="75000"/>
                  </a:schemeClr>
                </a:solidFill>
                <a:latin typeface="Avenir Book"/>
              </a:rPr>
              <a:t>AB1645, mandating </a:t>
            </a:r>
            <a:r>
              <a:rPr lang="en-US" sz="2000" dirty="0">
                <a:latin typeface="Avenir Book"/>
              </a:rPr>
              <a:t>Community Colleges to identify a Dream Center Liaison, the Dream Center PSC position would be </a:t>
            </a:r>
            <a:r>
              <a:rPr lang="en-US" sz="2000" dirty="0">
                <a:solidFill>
                  <a:schemeClr val="accent2">
                    <a:lumMod val="75000"/>
                  </a:schemeClr>
                </a:solidFill>
                <a:latin typeface="Avenir Book"/>
              </a:rPr>
              <a:t>offset</a:t>
            </a:r>
            <a:r>
              <a:rPr lang="en-US" sz="2000" dirty="0">
                <a:latin typeface="Avenir Book"/>
              </a:rPr>
              <a:t> thereby </a:t>
            </a:r>
            <a:r>
              <a:rPr lang="en-US" sz="2000" dirty="0">
                <a:solidFill>
                  <a:schemeClr val="accent2">
                    <a:lumMod val="75000"/>
                  </a:schemeClr>
                </a:solidFill>
                <a:latin typeface="Avenir Book"/>
              </a:rPr>
              <a:t>reducing the expense </a:t>
            </a:r>
            <a:r>
              <a:rPr lang="en-US" sz="2000" dirty="0">
                <a:latin typeface="Avenir Book"/>
              </a:rPr>
              <a:t>for this position</a:t>
            </a:r>
          </a:p>
          <a:p>
            <a:pPr lvl="1">
              <a:lnSpc>
                <a:spcPct val="120000"/>
              </a:lnSpc>
              <a:spcBef>
                <a:spcPts val="0"/>
              </a:spcBef>
              <a:spcAft>
                <a:spcPts val="1200"/>
              </a:spcAft>
            </a:pPr>
            <a:r>
              <a:rPr lang="en-US" sz="1600" dirty="0">
                <a:latin typeface="Avenir Book"/>
              </a:rPr>
              <a:t>FY21 = $35K</a:t>
            </a:r>
          </a:p>
          <a:p>
            <a:pPr>
              <a:lnSpc>
                <a:spcPct val="120000"/>
              </a:lnSpc>
              <a:spcBef>
                <a:spcPts val="0"/>
              </a:spcBef>
              <a:spcAft>
                <a:spcPts val="1200"/>
              </a:spcAft>
            </a:pPr>
            <a:r>
              <a:rPr lang="en-US" sz="2000" dirty="0">
                <a:latin typeface="Avenir Book"/>
              </a:rPr>
              <a:t>We anticipate an increase in Dreamer enrollment with the new administration taking office.   We will need staffing to meet the </a:t>
            </a:r>
            <a:r>
              <a:rPr lang="en-US" sz="2000" dirty="0">
                <a:solidFill>
                  <a:schemeClr val="accent2">
                    <a:lumMod val="75000"/>
                  </a:schemeClr>
                </a:solidFill>
                <a:latin typeface="Avenir Book"/>
              </a:rPr>
              <a:t>success, persistence</a:t>
            </a:r>
            <a:r>
              <a:rPr lang="en-US" sz="2000" dirty="0">
                <a:latin typeface="Avenir Book"/>
              </a:rPr>
              <a:t> and </a:t>
            </a:r>
            <a:r>
              <a:rPr lang="en-US" sz="2000" dirty="0">
                <a:solidFill>
                  <a:schemeClr val="accent2">
                    <a:lumMod val="75000"/>
                  </a:schemeClr>
                </a:solidFill>
                <a:latin typeface="Avenir Book"/>
              </a:rPr>
              <a:t>retention</a:t>
            </a:r>
            <a:r>
              <a:rPr lang="en-US" sz="2000" dirty="0">
                <a:latin typeface="Avenir Book"/>
              </a:rPr>
              <a:t> needs of these students.</a:t>
            </a:r>
          </a:p>
        </p:txBody>
      </p:sp>
    </p:spTree>
    <p:extLst>
      <p:ext uri="{BB962C8B-B14F-4D97-AF65-F5344CB8AC3E}">
        <p14:creationId xmlns:p14="http://schemas.microsoft.com/office/powerpoint/2010/main" val="375613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16" y="5915660"/>
            <a:ext cx="1618732" cy="726756"/>
          </a:xfrm>
          <a:prstGeom prst="rect">
            <a:avLst/>
          </a:prstGeom>
        </p:spPr>
      </p:pic>
      <p:sp>
        <p:nvSpPr>
          <p:cNvPr id="7" name="Title 6"/>
          <p:cNvSpPr>
            <a:spLocks noGrp="1"/>
          </p:cNvSpPr>
          <p:nvPr>
            <p:ph type="title"/>
          </p:nvPr>
        </p:nvSpPr>
        <p:spPr>
          <a:xfrm>
            <a:off x="685799" y="0"/>
            <a:ext cx="10967861" cy="1825200"/>
          </a:xfrm>
        </p:spPr>
        <p:txBody>
          <a:bodyPr>
            <a:normAutofit/>
          </a:bodyPr>
          <a:lstStyle/>
          <a:p>
            <a:pPr algn="ctr">
              <a:lnSpc>
                <a:spcPct val="120000"/>
              </a:lnSpc>
              <a:spcBef>
                <a:spcPts val="0"/>
              </a:spcBef>
            </a:pPr>
            <a:r>
              <a:rPr lang="en-US" b="1" dirty="0">
                <a:solidFill>
                  <a:schemeClr val="bg1"/>
                </a:solidFill>
                <a:latin typeface="Avenir Book"/>
                <a:cs typeface="Avenir Book"/>
              </a:rPr>
              <a:t>About the Cañada College Dream Center</a:t>
            </a:r>
          </a:p>
        </p:txBody>
      </p:sp>
      <p:sp>
        <p:nvSpPr>
          <p:cNvPr id="11" name="Content Placeholder 2"/>
          <p:cNvSpPr>
            <a:spLocks noGrp="1"/>
          </p:cNvSpPr>
          <p:nvPr>
            <p:ph idx="1"/>
          </p:nvPr>
        </p:nvSpPr>
        <p:spPr>
          <a:xfrm>
            <a:off x="2677683" y="2126219"/>
            <a:ext cx="9265665" cy="4323145"/>
          </a:xfrm>
        </p:spPr>
        <p:txBody>
          <a:bodyPr>
            <a:noAutofit/>
          </a:bodyPr>
          <a:lstStyle/>
          <a:p>
            <a:pPr marL="0" lvl="1" indent="0">
              <a:lnSpc>
                <a:spcPct val="110000"/>
              </a:lnSpc>
              <a:spcBef>
                <a:spcPts val="0"/>
              </a:spcBef>
              <a:spcAft>
                <a:spcPts val="600"/>
              </a:spcAft>
              <a:buNone/>
            </a:pPr>
            <a:r>
              <a:rPr lang="en-US" dirty="0">
                <a:latin typeface="Avenir Book"/>
                <a:cs typeface="Avenir Book"/>
              </a:rPr>
              <a:t>The Cañada College DREAM Center is a resource center &amp; safe space for undocumented students, community members &amp; allies.</a:t>
            </a:r>
            <a:endParaRPr lang="en-US" dirty="0">
              <a:solidFill>
                <a:srgbClr val="7F7F7F"/>
              </a:solidFill>
              <a:latin typeface="Avenir Book"/>
              <a:cs typeface="Avenir Book"/>
            </a:endParaRPr>
          </a:p>
          <a:p>
            <a:pPr marL="0" lvl="1" indent="0">
              <a:lnSpc>
                <a:spcPct val="110000"/>
              </a:lnSpc>
              <a:spcBef>
                <a:spcPts val="900"/>
              </a:spcBef>
              <a:spcAft>
                <a:spcPts val="900"/>
              </a:spcAft>
              <a:buNone/>
            </a:pPr>
            <a:r>
              <a:rPr lang="en-US" b="1" dirty="0">
                <a:latin typeface="Avenir Book"/>
                <a:cs typeface="Avenir Book"/>
              </a:rPr>
              <a:t>Services include: </a:t>
            </a:r>
          </a:p>
          <a:p>
            <a:pPr marL="457200" lvl="1">
              <a:lnSpc>
                <a:spcPct val="110000"/>
              </a:lnSpc>
              <a:spcBef>
                <a:spcPts val="0"/>
              </a:spcBef>
              <a:spcAft>
                <a:spcPts val="600"/>
              </a:spcAft>
            </a:pPr>
            <a:r>
              <a:rPr lang="en-US" sz="2000" dirty="0">
                <a:latin typeface="Avenir Book"/>
                <a:cs typeface="Avenir Book"/>
              </a:rPr>
              <a:t>Assistance with AB 540, DREAM Act, DACA &amp; scholarship applications</a:t>
            </a:r>
            <a:endParaRPr lang="en-US" sz="2000" dirty="0">
              <a:solidFill>
                <a:srgbClr val="7F7F7F"/>
              </a:solidFill>
            </a:endParaRPr>
          </a:p>
          <a:p>
            <a:pPr marL="457200" lvl="1">
              <a:lnSpc>
                <a:spcPct val="110000"/>
              </a:lnSpc>
              <a:spcBef>
                <a:spcPts val="0"/>
              </a:spcBef>
              <a:spcAft>
                <a:spcPts val="600"/>
              </a:spcAft>
            </a:pPr>
            <a:r>
              <a:rPr lang="en-US" sz="2000" dirty="0">
                <a:latin typeface="Avenir Book"/>
                <a:cs typeface="Avenir Book"/>
              </a:rPr>
              <a:t>Free Legal Clinic </a:t>
            </a:r>
            <a:r>
              <a:rPr lang="en-US" sz="2000" dirty="0">
                <a:solidFill>
                  <a:schemeClr val="tx1">
                    <a:lumMod val="50000"/>
                    <a:lumOff val="50000"/>
                  </a:schemeClr>
                </a:solidFill>
                <a:latin typeface="Avenir Book"/>
                <a:cs typeface="Avenir Book"/>
              </a:rPr>
              <a:t>– </a:t>
            </a:r>
            <a:r>
              <a:rPr lang="en-US" sz="1500" dirty="0">
                <a:solidFill>
                  <a:schemeClr val="tx1">
                    <a:lumMod val="50000"/>
                    <a:lumOff val="50000"/>
                  </a:schemeClr>
                </a:solidFill>
                <a:latin typeface="Avenir Book"/>
                <a:cs typeface="Avenir Book"/>
              </a:rPr>
              <a:t>Pre-</a:t>
            </a:r>
            <a:r>
              <a:rPr lang="en-US" sz="1500" dirty="0" err="1">
                <a:solidFill>
                  <a:schemeClr val="tx1">
                    <a:lumMod val="50000"/>
                    <a:lumOff val="50000"/>
                  </a:schemeClr>
                </a:solidFill>
                <a:latin typeface="Avenir Book"/>
                <a:cs typeface="Avenir Book"/>
              </a:rPr>
              <a:t>Covid</a:t>
            </a:r>
            <a:r>
              <a:rPr lang="en-US" sz="1500" dirty="0">
                <a:solidFill>
                  <a:schemeClr val="tx1">
                    <a:lumMod val="50000"/>
                    <a:lumOff val="50000"/>
                  </a:schemeClr>
                </a:solidFill>
                <a:latin typeface="Avenir Book"/>
                <a:cs typeface="Avenir Book"/>
              </a:rPr>
              <a:t> 19, </a:t>
            </a:r>
            <a:r>
              <a:rPr lang="en-US" sz="1500" dirty="0">
                <a:solidFill>
                  <a:schemeClr val="accent2">
                    <a:lumMod val="75000"/>
                  </a:schemeClr>
                </a:solidFill>
                <a:latin typeface="Avenir Book"/>
                <a:cs typeface="Avenir Book"/>
              </a:rPr>
              <a:t>nearly 85% capacity </a:t>
            </a:r>
            <a:r>
              <a:rPr lang="en-US" sz="1500" dirty="0">
                <a:solidFill>
                  <a:schemeClr val="tx1">
                    <a:lumMod val="50000"/>
                    <a:lumOff val="50000"/>
                  </a:schemeClr>
                </a:solidFill>
                <a:latin typeface="Avenir Book"/>
                <a:cs typeface="Avenir Book"/>
              </a:rPr>
              <a:t>– 75% of which requested </a:t>
            </a:r>
            <a:r>
              <a:rPr lang="en-US" sz="1500" dirty="0">
                <a:solidFill>
                  <a:schemeClr val="accent2">
                    <a:lumMod val="75000"/>
                  </a:schemeClr>
                </a:solidFill>
                <a:latin typeface="Avenir Book"/>
                <a:cs typeface="Avenir Book"/>
              </a:rPr>
              <a:t>translations</a:t>
            </a:r>
          </a:p>
          <a:p>
            <a:pPr marL="457200" lvl="1">
              <a:lnSpc>
                <a:spcPct val="110000"/>
              </a:lnSpc>
              <a:spcBef>
                <a:spcPts val="0"/>
              </a:spcBef>
              <a:spcAft>
                <a:spcPts val="600"/>
              </a:spcAft>
            </a:pPr>
            <a:r>
              <a:rPr lang="en-US" sz="2000" dirty="0">
                <a:latin typeface="Avenir Book"/>
                <a:cs typeface="Avenir Book"/>
              </a:rPr>
              <a:t>Informational and </a:t>
            </a:r>
            <a:r>
              <a:rPr lang="en-US" sz="2000" dirty="0">
                <a:solidFill>
                  <a:schemeClr val="accent2">
                    <a:lumMod val="75000"/>
                  </a:schemeClr>
                </a:solidFill>
                <a:latin typeface="Avenir Book"/>
                <a:cs typeface="Avenir Book"/>
              </a:rPr>
              <a:t>community building </a:t>
            </a:r>
            <a:r>
              <a:rPr lang="en-US" sz="2000" dirty="0">
                <a:latin typeface="Avenir Book"/>
                <a:cs typeface="Avenir Book"/>
              </a:rPr>
              <a:t>events for students and staff </a:t>
            </a:r>
            <a:r>
              <a:rPr lang="en-US" sz="1800" dirty="0">
                <a:solidFill>
                  <a:schemeClr val="tx1">
                    <a:lumMod val="50000"/>
                    <a:lumOff val="50000"/>
                  </a:schemeClr>
                </a:solidFill>
                <a:latin typeface="Avenir Book"/>
                <a:cs typeface="Avenir Book"/>
              </a:rPr>
              <a:t>– </a:t>
            </a:r>
            <a:r>
              <a:rPr lang="en-US" sz="1600" dirty="0">
                <a:solidFill>
                  <a:schemeClr val="tx1">
                    <a:lumMod val="50000"/>
                    <a:lumOff val="50000"/>
                  </a:schemeClr>
                </a:solidFill>
                <a:latin typeface="Avenir Book"/>
                <a:cs typeface="Avenir Book"/>
              </a:rPr>
              <a:t>Undocumented Student Week of Action</a:t>
            </a:r>
          </a:p>
          <a:p>
            <a:pPr marL="457200" lvl="1">
              <a:lnSpc>
                <a:spcPct val="110000"/>
              </a:lnSpc>
              <a:spcBef>
                <a:spcPts val="0"/>
              </a:spcBef>
              <a:spcAft>
                <a:spcPts val="600"/>
              </a:spcAft>
            </a:pPr>
            <a:r>
              <a:rPr lang="en-US" sz="2000" dirty="0">
                <a:latin typeface="Avenir Book"/>
                <a:cs typeface="Avenir Book"/>
              </a:rPr>
              <a:t>Computer </a:t>
            </a:r>
            <a:r>
              <a:rPr lang="en-US" sz="2000" dirty="0">
                <a:solidFill>
                  <a:schemeClr val="accent2">
                    <a:lumMod val="75000"/>
                  </a:schemeClr>
                </a:solidFill>
                <a:latin typeface="Avenir Book"/>
                <a:cs typeface="Avenir Book"/>
              </a:rPr>
              <a:t>access</a:t>
            </a:r>
            <a:r>
              <a:rPr lang="en-US" sz="2000" dirty="0">
                <a:latin typeface="Avenir Book"/>
                <a:cs typeface="Avenir Book"/>
              </a:rPr>
              <a:t> and Hotspot internet access</a:t>
            </a:r>
          </a:p>
          <a:p>
            <a:pPr marL="457200" lvl="1">
              <a:lnSpc>
                <a:spcPct val="110000"/>
              </a:lnSpc>
              <a:spcBef>
                <a:spcPts val="0"/>
              </a:spcBef>
              <a:spcAft>
                <a:spcPts val="600"/>
              </a:spcAft>
            </a:pPr>
            <a:r>
              <a:rPr lang="en-US" sz="2000" dirty="0">
                <a:latin typeface="Avenir Book"/>
                <a:cs typeface="Avenir Book"/>
              </a:rPr>
              <a:t>Fighting for Immigration Rights and Equity </a:t>
            </a:r>
            <a:br>
              <a:rPr lang="en-US" sz="2000" dirty="0">
                <a:latin typeface="Avenir Book"/>
                <a:cs typeface="Avenir Book"/>
              </a:rPr>
            </a:br>
            <a:r>
              <a:rPr lang="en-US" sz="2000" dirty="0">
                <a:solidFill>
                  <a:schemeClr val="accent2">
                    <a:lumMod val="75000"/>
                  </a:schemeClr>
                </a:solidFill>
                <a:latin typeface="Avenir Book"/>
                <a:cs typeface="Avenir Book"/>
              </a:rPr>
              <a:t>(FIRE) – </a:t>
            </a:r>
            <a:r>
              <a:rPr lang="en-US" sz="1600" dirty="0">
                <a:solidFill>
                  <a:schemeClr val="accent2">
                    <a:lumMod val="75000"/>
                  </a:schemeClr>
                </a:solidFill>
                <a:latin typeface="Avenir Book"/>
                <a:cs typeface="Avenir Book"/>
              </a:rPr>
              <a:t>Weekly District-wide Student Meeting</a:t>
            </a:r>
          </a:p>
        </p:txBody>
      </p:sp>
      <p:pic>
        <p:nvPicPr>
          <p:cNvPr id="8" name="Google Shape;184;p26"/>
          <p:cNvPicPr preferRelativeResize="0"/>
          <p:nvPr/>
        </p:nvPicPr>
        <p:blipFill rotWithShape="1">
          <a:blip r:embed="rId4">
            <a:alphaModFix/>
          </a:blip>
          <a:srcRect t="11150" r="53680"/>
          <a:stretch/>
        </p:blipFill>
        <p:spPr>
          <a:xfrm>
            <a:off x="685799" y="2287364"/>
            <a:ext cx="1493175" cy="3588824"/>
          </a:xfrm>
          <a:prstGeom prst="rect">
            <a:avLst/>
          </a:prstGeom>
          <a:noFill/>
          <a:ln w="9525" cap="flat" cmpd="sng">
            <a:solidFill>
              <a:schemeClr val="dk2"/>
            </a:solidFill>
            <a:prstDash val="solid"/>
            <a:round/>
            <a:headEnd type="none" w="sm" len="sm"/>
            <a:tailEnd type="none" w="sm" len="sm"/>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391922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4484" y="0"/>
            <a:ext cx="10835640" cy="1816056"/>
          </a:xfrm>
        </p:spPr>
        <p:txBody>
          <a:bodyPr>
            <a:normAutofit/>
          </a:bodyPr>
          <a:lstStyle/>
          <a:p>
            <a:pPr algn="ctr">
              <a:lnSpc>
                <a:spcPct val="120000"/>
              </a:lnSpc>
              <a:spcBef>
                <a:spcPts val="0"/>
              </a:spcBef>
            </a:pPr>
            <a:r>
              <a:rPr lang="en-US" b="1" dirty="0">
                <a:solidFill>
                  <a:srgbClr val="FFFFFF"/>
                </a:solidFill>
                <a:latin typeface="Avenir Book"/>
                <a:cs typeface="Avenir Book"/>
              </a:rPr>
              <a:t>Cañada College’s Equity Goals</a:t>
            </a:r>
          </a:p>
        </p:txBody>
      </p:sp>
      <p:sp>
        <p:nvSpPr>
          <p:cNvPr id="11" name="Content Placeholder 2"/>
          <p:cNvSpPr>
            <a:spLocks noGrp="1"/>
          </p:cNvSpPr>
          <p:nvPr>
            <p:ph idx="1"/>
          </p:nvPr>
        </p:nvSpPr>
        <p:spPr>
          <a:xfrm>
            <a:off x="777766" y="2181523"/>
            <a:ext cx="10438874" cy="4564717"/>
          </a:xfrm>
        </p:spPr>
        <p:txBody>
          <a:bodyPr>
            <a:noAutofit/>
          </a:bodyPr>
          <a:lstStyle/>
          <a:p>
            <a:pPr lvl="0">
              <a:lnSpc>
                <a:spcPct val="110000"/>
              </a:lnSpc>
              <a:spcBef>
                <a:spcPts val="0"/>
              </a:spcBef>
              <a:spcAft>
                <a:spcPts val="1800"/>
              </a:spcAft>
            </a:pPr>
            <a:r>
              <a:rPr lang="en-US" sz="2200" b="1" dirty="0">
                <a:latin typeface="Avenir Book"/>
                <a:cs typeface="Avenir Book"/>
              </a:rPr>
              <a:t>1. ACCESS: </a:t>
            </a:r>
            <a:r>
              <a:rPr lang="en-US" sz="2200" dirty="0">
                <a:solidFill>
                  <a:schemeClr val="accent2">
                    <a:lumMod val="75000"/>
                  </a:schemeClr>
                </a:solidFill>
                <a:latin typeface="Avenir Book"/>
                <a:cs typeface="Avenir Book"/>
              </a:rPr>
              <a:t>Increase full-time enrollments of new and continuing students from low-socio-economic backgrounds</a:t>
            </a:r>
            <a:r>
              <a:rPr lang="en-US" sz="2200" dirty="0">
                <a:latin typeface="Avenir Book"/>
                <a:cs typeface="Avenir Book"/>
              </a:rPr>
              <a:t>, in particular students coming to the college from North Fair Oaks and East Palo Alto</a:t>
            </a:r>
          </a:p>
          <a:p>
            <a:pPr lvl="0">
              <a:lnSpc>
                <a:spcPct val="110000"/>
              </a:lnSpc>
              <a:spcBef>
                <a:spcPts val="0"/>
              </a:spcBef>
              <a:spcAft>
                <a:spcPts val="1800"/>
              </a:spcAft>
            </a:pPr>
            <a:r>
              <a:rPr lang="en-US" sz="2200" b="1" dirty="0">
                <a:latin typeface="Avenir Book"/>
                <a:cs typeface="Avenir Book"/>
              </a:rPr>
              <a:t>2. PERSISTENCE</a:t>
            </a:r>
            <a:r>
              <a:rPr lang="en-US" sz="2200" dirty="0">
                <a:latin typeface="Avenir Book"/>
                <a:cs typeface="Avenir Book"/>
              </a:rPr>
              <a:t>: Over the next two years, </a:t>
            </a:r>
            <a:r>
              <a:rPr lang="en-US" sz="2200" dirty="0">
                <a:solidFill>
                  <a:schemeClr val="accent2">
                    <a:lumMod val="75000"/>
                  </a:schemeClr>
                </a:solidFill>
                <a:latin typeface="Avenir Book"/>
                <a:cs typeface="Avenir Book"/>
              </a:rPr>
              <a:t>increase</a:t>
            </a:r>
            <a:r>
              <a:rPr lang="en-US" sz="2200" dirty="0">
                <a:latin typeface="Avenir Book"/>
                <a:cs typeface="Avenir Book"/>
              </a:rPr>
              <a:t> fall-to-spring </a:t>
            </a:r>
            <a:r>
              <a:rPr lang="en-US" sz="2200" dirty="0">
                <a:solidFill>
                  <a:schemeClr val="accent2">
                    <a:lumMod val="75000"/>
                  </a:schemeClr>
                </a:solidFill>
                <a:latin typeface="Avenir Book"/>
                <a:cs typeface="Avenir Book"/>
              </a:rPr>
              <a:t>persistence</a:t>
            </a:r>
            <a:r>
              <a:rPr lang="en-US" sz="2200" dirty="0">
                <a:latin typeface="Avenir Book"/>
                <a:cs typeface="Avenir Book"/>
              </a:rPr>
              <a:t> rates for disproportionately impacted students with a particular focus on African American and </a:t>
            </a:r>
            <a:r>
              <a:rPr lang="en-US" sz="2200" dirty="0">
                <a:solidFill>
                  <a:schemeClr val="accent2">
                    <a:lumMod val="75000"/>
                  </a:schemeClr>
                </a:solidFill>
                <a:latin typeface="Avenir Book"/>
                <a:cs typeface="Avenir Book"/>
              </a:rPr>
              <a:t>Latino/Hispanic students</a:t>
            </a:r>
          </a:p>
          <a:p>
            <a:pPr lvl="0">
              <a:lnSpc>
                <a:spcPct val="110000"/>
              </a:lnSpc>
              <a:spcBef>
                <a:spcPts val="0"/>
              </a:spcBef>
              <a:spcAft>
                <a:spcPts val="1800"/>
              </a:spcAft>
            </a:pPr>
            <a:r>
              <a:rPr lang="en-US" sz="2200" b="1" dirty="0">
                <a:latin typeface="Avenir Book"/>
                <a:cs typeface="Avenir Book"/>
              </a:rPr>
              <a:t>5. COMPLETION RATE:</a:t>
            </a:r>
            <a:r>
              <a:rPr lang="en-US" sz="2200" dirty="0">
                <a:latin typeface="Avenir Book"/>
                <a:cs typeface="Avenir Book"/>
              </a:rPr>
              <a:t> Increase percentage of students who complete their educational goal (certificate, degree, and/or transfer) from 47.6% to 52.6%, with </a:t>
            </a:r>
            <a:r>
              <a:rPr lang="en-US" sz="2200" dirty="0">
                <a:solidFill>
                  <a:schemeClr val="accent2">
                    <a:lumMod val="75000"/>
                  </a:schemeClr>
                </a:solidFill>
                <a:latin typeface="Avenir Book"/>
                <a:cs typeface="Avenir Book"/>
              </a:rPr>
              <a:t>a focus on goal completion by underprepared students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118462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4484" y="0"/>
            <a:ext cx="10835640" cy="1825200"/>
          </a:xfrm>
        </p:spPr>
        <p:txBody>
          <a:bodyPr>
            <a:normAutofit/>
          </a:bodyPr>
          <a:lstStyle/>
          <a:p>
            <a:pPr algn="ctr">
              <a:lnSpc>
                <a:spcPct val="120000"/>
              </a:lnSpc>
              <a:spcBef>
                <a:spcPts val="0"/>
              </a:spcBef>
            </a:pPr>
            <a:r>
              <a:rPr lang="en-US" b="1">
                <a:solidFill>
                  <a:srgbClr val="FFFFFF"/>
                </a:solidFill>
                <a:latin typeface="Avenir Book"/>
                <a:cs typeface="Avenir Book"/>
              </a:rPr>
              <a:t>Dream Center Duties</a:t>
            </a:r>
          </a:p>
        </p:txBody>
      </p:sp>
      <p:sp>
        <p:nvSpPr>
          <p:cNvPr id="11" name="Content Placeholder 2"/>
          <p:cNvSpPr>
            <a:spLocks noGrp="1"/>
          </p:cNvSpPr>
          <p:nvPr>
            <p:ph idx="1"/>
          </p:nvPr>
        </p:nvSpPr>
        <p:spPr>
          <a:xfrm>
            <a:off x="777765" y="2164455"/>
            <a:ext cx="10900727" cy="4556385"/>
          </a:xfrm>
        </p:spPr>
        <p:txBody>
          <a:bodyPr>
            <a:noAutofit/>
          </a:bodyPr>
          <a:lstStyle/>
          <a:p>
            <a:pPr>
              <a:lnSpc>
                <a:spcPct val="110000"/>
              </a:lnSpc>
              <a:spcBef>
                <a:spcPts val="0"/>
              </a:spcBef>
              <a:spcAft>
                <a:spcPts val="1200"/>
              </a:spcAft>
            </a:pPr>
            <a:r>
              <a:rPr lang="en-US" sz="2400" dirty="0">
                <a:solidFill>
                  <a:schemeClr val="accent2">
                    <a:lumMod val="75000"/>
                  </a:schemeClr>
                </a:solidFill>
                <a:latin typeface="Avenir Book"/>
                <a:cs typeface="Avenir Book"/>
              </a:rPr>
              <a:t>Educate our students and community </a:t>
            </a:r>
            <a:r>
              <a:rPr lang="en-US" sz="2400" dirty="0">
                <a:latin typeface="Avenir Book"/>
                <a:cs typeface="Avenir Book"/>
              </a:rPr>
              <a:t>with updated and correct information about changing policies that impact Dreamer students</a:t>
            </a:r>
          </a:p>
          <a:p>
            <a:pPr>
              <a:lnSpc>
                <a:spcPct val="110000"/>
              </a:lnSpc>
              <a:spcBef>
                <a:spcPts val="0"/>
              </a:spcBef>
              <a:spcAft>
                <a:spcPts val="1200"/>
              </a:spcAft>
            </a:pPr>
            <a:r>
              <a:rPr lang="en-US" sz="2400" dirty="0">
                <a:solidFill>
                  <a:schemeClr val="accent2">
                    <a:lumMod val="75000"/>
                  </a:schemeClr>
                </a:solidFill>
                <a:latin typeface="Avenir Book"/>
                <a:cs typeface="Avenir Book"/>
              </a:rPr>
              <a:t>Provide an opportunity for dialogue and expression </a:t>
            </a:r>
            <a:r>
              <a:rPr lang="en-US" sz="2400" dirty="0">
                <a:latin typeface="Avenir Book"/>
                <a:cs typeface="Avenir Book"/>
              </a:rPr>
              <a:t>about the Dreamer experience</a:t>
            </a:r>
          </a:p>
          <a:p>
            <a:pPr>
              <a:lnSpc>
                <a:spcPct val="110000"/>
              </a:lnSpc>
              <a:spcBef>
                <a:spcPts val="0"/>
              </a:spcBef>
              <a:spcAft>
                <a:spcPts val="1200"/>
              </a:spcAft>
            </a:pPr>
            <a:r>
              <a:rPr lang="en-US" sz="2400" dirty="0">
                <a:solidFill>
                  <a:schemeClr val="accent2">
                    <a:lumMod val="75000"/>
                  </a:schemeClr>
                </a:solidFill>
                <a:latin typeface="Avenir Book"/>
                <a:cs typeface="Avenir Book"/>
              </a:rPr>
              <a:t>Connect Dreamers to appropriate resources and services </a:t>
            </a:r>
            <a:r>
              <a:rPr lang="en-US" sz="2400" dirty="0">
                <a:latin typeface="Avenir Book"/>
              </a:rPr>
              <a:t>during COVID-19</a:t>
            </a:r>
            <a:r>
              <a:rPr lang="en-US" sz="1800" dirty="0">
                <a:latin typeface="Avenir Book"/>
                <a:cs typeface="Avenir Book"/>
              </a:rPr>
              <a:t> </a:t>
            </a:r>
            <a:r>
              <a:rPr lang="en-US" sz="1800" dirty="0">
                <a:solidFill>
                  <a:srgbClr val="7F7F7F"/>
                </a:solidFill>
                <a:latin typeface="Avenir Book"/>
                <a:cs typeface="Avenir Book"/>
              </a:rPr>
              <a:t>SparkPoint, Financial Aid Office, EOPS, Promise, Fair Oaks Community Center, Catholic Charities</a:t>
            </a:r>
          </a:p>
          <a:p>
            <a:pPr>
              <a:lnSpc>
                <a:spcPct val="110000"/>
              </a:lnSpc>
              <a:spcBef>
                <a:spcPts val="0"/>
              </a:spcBef>
              <a:spcAft>
                <a:spcPts val="1200"/>
              </a:spcAft>
            </a:pPr>
            <a:r>
              <a:rPr lang="en-US" sz="2400" dirty="0">
                <a:solidFill>
                  <a:schemeClr val="accent2">
                    <a:lumMod val="75000"/>
                  </a:schemeClr>
                </a:solidFill>
                <a:latin typeface="Avenir Book"/>
              </a:rPr>
              <a:t>Provide professional development </a:t>
            </a:r>
            <a:r>
              <a:rPr lang="en-US" sz="2400" dirty="0">
                <a:latin typeface="Avenir Book"/>
              </a:rPr>
              <a:t>including information workshops for students and staff to understand challenges and resources.</a:t>
            </a:r>
          </a:p>
          <a:p>
            <a:pPr>
              <a:lnSpc>
                <a:spcPct val="110000"/>
              </a:lnSpc>
              <a:spcBef>
                <a:spcPts val="0"/>
              </a:spcBef>
              <a:spcAft>
                <a:spcPts val="1200"/>
              </a:spcAft>
            </a:pPr>
            <a:r>
              <a:rPr lang="en-US" sz="2400" dirty="0">
                <a:solidFill>
                  <a:schemeClr val="accent2">
                    <a:lumMod val="75000"/>
                  </a:schemeClr>
                </a:solidFill>
                <a:latin typeface="Avenir Book"/>
              </a:rPr>
              <a:t>Increase enrollment </a:t>
            </a:r>
            <a:r>
              <a:rPr lang="en-US" sz="2400" dirty="0">
                <a:latin typeface="Avenir Book"/>
              </a:rPr>
              <a:t>of AB540 students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388166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4484" y="0"/>
            <a:ext cx="10835640" cy="1829710"/>
          </a:xfrm>
        </p:spPr>
        <p:txBody>
          <a:bodyPr>
            <a:normAutofit/>
          </a:bodyPr>
          <a:lstStyle/>
          <a:p>
            <a:pPr algn="ctr">
              <a:lnSpc>
                <a:spcPct val="120000"/>
              </a:lnSpc>
              <a:spcBef>
                <a:spcPts val="0"/>
              </a:spcBef>
            </a:pPr>
            <a:r>
              <a:rPr lang="en-US" b="1" dirty="0">
                <a:solidFill>
                  <a:srgbClr val="FFFFFF"/>
                </a:solidFill>
                <a:latin typeface="Avenir Book"/>
                <a:cs typeface="Avenir Book"/>
              </a:rPr>
              <a:t>Who Is Served</a:t>
            </a:r>
            <a:br>
              <a:rPr lang="en-US" b="1" dirty="0">
                <a:solidFill>
                  <a:srgbClr val="FFFFFF"/>
                </a:solidFill>
                <a:latin typeface="Avenir Book"/>
                <a:cs typeface="Avenir Book"/>
              </a:rPr>
            </a:br>
            <a:r>
              <a:rPr lang="en-US" sz="2200" b="1" dirty="0">
                <a:solidFill>
                  <a:srgbClr val="FFFFFF"/>
                </a:solidFill>
                <a:latin typeface="Avenir Book"/>
                <a:cs typeface="Avenir Book"/>
              </a:rPr>
              <a:t>2017/18 AB540 Student Characteristics - data packet </a:t>
            </a:r>
          </a:p>
        </p:txBody>
      </p:sp>
      <p:sp>
        <p:nvSpPr>
          <p:cNvPr id="11" name="Content Placeholder 2"/>
          <p:cNvSpPr>
            <a:spLocks noGrp="1"/>
          </p:cNvSpPr>
          <p:nvPr>
            <p:ph idx="1"/>
          </p:nvPr>
        </p:nvSpPr>
        <p:spPr>
          <a:xfrm>
            <a:off x="777765" y="2219073"/>
            <a:ext cx="10742359" cy="4260173"/>
          </a:xfrm>
        </p:spPr>
        <p:txBody>
          <a:bodyPr>
            <a:normAutofit fontScale="92500" lnSpcReduction="10000"/>
          </a:bodyPr>
          <a:lstStyle/>
          <a:p>
            <a:pPr lvl="0">
              <a:lnSpc>
                <a:spcPct val="120000"/>
              </a:lnSpc>
              <a:spcBef>
                <a:spcPts val="0"/>
              </a:spcBef>
              <a:spcAft>
                <a:spcPts val="1200"/>
              </a:spcAft>
            </a:pPr>
            <a:r>
              <a:rPr lang="en-US" sz="2600" dirty="0">
                <a:latin typeface="Avenir Book"/>
                <a:cs typeface="Avenir Book"/>
              </a:rPr>
              <a:t>There has been a downward trend in the Annual Unique Headcount of registered AB540 students since 2015/16 </a:t>
            </a:r>
          </a:p>
          <a:p>
            <a:pPr lvl="1">
              <a:lnSpc>
                <a:spcPct val="120000"/>
              </a:lnSpc>
              <a:spcBef>
                <a:spcPts val="0"/>
              </a:spcBef>
              <a:spcAft>
                <a:spcPts val="1200"/>
              </a:spcAft>
            </a:pPr>
            <a:r>
              <a:rPr lang="en-US" sz="1900" dirty="0">
                <a:latin typeface="Avenir Book"/>
                <a:cs typeface="Avenir Book"/>
              </a:rPr>
              <a:t>2015/16 </a:t>
            </a:r>
            <a:r>
              <a:rPr lang="en-US" sz="1900" dirty="0">
                <a:latin typeface="Avenir Book"/>
                <a:cs typeface="Avenir Book"/>
                <a:sym typeface="Wingdings" panose="05000000000000000000" pitchFamily="2" charset="2"/>
              </a:rPr>
              <a:t> 422</a:t>
            </a:r>
          </a:p>
          <a:p>
            <a:pPr lvl="1">
              <a:lnSpc>
                <a:spcPct val="120000"/>
              </a:lnSpc>
              <a:spcBef>
                <a:spcPts val="0"/>
              </a:spcBef>
              <a:spcAft>
                <a:spcPts val="1200"/>
              </a:spcAft>
            </a:pPr>
            <a:r>
              <a:rPr lang="en-US" sz="1900" dirty="0">
                <a:latin typeface="Avenir Book"/>
                <a:cs typeface="Avenir Book"/>
                <a:sym typeface="Wingdings" panose="05000000000000000000" pitchFamily="2" charset="2"/>
              </a:rPr>
              <a:t>2016/17  399</a:t>
            </a:r>
          </a:p>
          <a:p>
            <a:pPr lvl="1">
              <a:lnSpc>
                <a:spcPct val="120000"/>
              </a:lnSpc>
              <a:spcBef>
                <a:spcPts val="0"/>
              </a:spcBef>
              <a:spcAft>
                <a:spcPts val="1200"/>
              </a:spcAft>
            </a:pPr>
            <a:r>
              <a:rPr lang="en-US" sz="1900" dirty="0">
                <a:latin typeface="Avenir Book"/>
                <a:cs typeface="Avenir Book"/>
                <a:sym typeface="Wingdings" panose="05000000000000000000" pitchFamily="2" charset="2"/>
              </a:rPr>
              <a:t>2017/18  387</a:t>
            </a:r>
          </a:p>
          <a:p>
            <a:pPr>
              <a:lnSpc>
                <a:spcPct val="120000"/>
              </a:lnSpc>
              <a:spcBef>
                <a:spcPts val="0"/>
              </a:spcBef>
              <a:spcAft>
                <a:spcPts val="1200"/>
              </a:spcAft>
            </a:pPr>
            <a:r>
              <a:rPr lang="en-US" dirty="0">
                <a:latin typeface="Avenir Book"/>
                <a:cs typeface="Avenir Book"/>
                <a:sym typeface="Wingdings" panose="05000000000000000000" pitchFamily="2" charset="2"/>
              </a:rPr>
              <a:t>Not all AB540 students are undocumented but almost all are.</a:t>
            </a:r>
          </a:p>
          <a:p>
            <a:pPr>
              <a:lnSpc>
                <a:spcPct val="120000"/>
              </a:lnSpc>
              <a:spcBef>
                <a:spcPts val="0"/>
              </a:spcBef>
              <a:spcAft>
                <a:spcPts val="1200"/>
              </a:spcAft>
            </a:pPr>
            <a:r>
              <a:rPr lang="en-US" dirty="0">
                <a:latin typeface="Avenir Book"/>
                <a:cs typeface="Avenir Book"/>
                <a:sym typeface="Wingdings" panose="05000000000000000000" pitchFamily="2" charset="2"/>
              </a:rPr>
              <a:t>Not all undocumented students register as AB540</a:t>
            </a:r>
          </a:p>
          <a:p>
            <a:pPr lvl="1">
              <a:lnSpc>
                <a:spcPct val="120000"/>
              </a:lnSpc>
              <a:spcBef>
                <a:spcPts val="0"/>
              </a:spcBef>
              <a:spcAft>
                <a:spcPts val="1200"/>
              </a:spcAft>
            </a:pPr>
            <a:r>
              <a:rPr lang="en-US" sz="1900" dirty="0">
                <a:latin typeface="Avenir Book"/>
                <a:cs typeface="Avenir Book"/>
                <a:sym typeface="Wingdings" panose="05000000000000000000" pitchFamily="2" charset="2"/>
              </a:rPr>
              <a:t>74% are Hispanic, 75% intend to transfer, 58% are between 18-22 years old</a:t>
            </a:r>
            <a:endParaRPr lang="en-US" sz="1900" dirty="0">
              <a:latin typeface="Avenir Book"/>
              <a:cs typeface="Avenir Book"/>
            </a:endParaRPr>
          </a:p>
          <a:p>
            <a:pPr marL="0" lvl="0" indent="0">
              <a:lnSpc>
                <a:spcPct val="120000"/>
              </a:lnSpc>
              <a:spcBef>
                <a:spcPts val="0"/>
              </a:spcBef>
              <a:spcAft>
                <a:spcPts val="1200"/>
              </a:spcAft>
              <a:buNone/>
            </a:pPr>
            <a:endParaRPr lang="en-US" sz="2400" dirty="0">
              <a:latin typeface="Avenir Book"/>
              <a:cs typeface="Avenir Book"/>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404986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4484" y="0"/>
            <a:ext cx="10835640" cy="1829710"/>
          </a:xfrm>
        </p:spPr>
        <p:txBody>
          <a:bodyPr>
            <a:normAutofit/>
          </a:bodyPr>
          <a:lstStyle/>
          <a:p>
            <a:pPr algn="ctr">
              <a:lnSpc>
                <a:spcPct val="120000"/>
              </a:lnSpc>
              <a:spcBef>
                <a:spcPts val="0"/>
              </a:spcBef>
            </a:pPr>
            <a:r>
              <a:rPr lang="en-US" b="1" dirty="0">
                <a:solidFill>
                  <a:srgbClr val="FFFFFF"/>
                </a:solidFill>
                <a:latin typeface="Avenir Book"/>
              </a:rPr>
              <a:t>CA Dream Act Applications – 5 year Trend</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graphicFrame>
        <p:nvGraphicFramePr>
          <p:cNvPr id="10" name="Chart 9">
            <a:extLst>
              <a:ext uri="{FF2B5EF4-FFF2-40B4-BE49-F238E27FC236}">
                <a16:creationId xmlns:a16="http://schemas.microsoft.com/office/drawing/2014/main" id="{881394A0-F05F-9D4B-AC84-1E9FA341733D}"/>
              </a:ext>
            </a:extLst>
          </p:cNvPr>
          <p:cNvGraphicFramePr>
            <a:graphicFrameLocks/>
          </p:cNvGraphicFramePr>
          <p:nvPr>
            <p:extLst>
              <p:ext uri="{D42A27DB-BD31-4B8C-83A1-F6EECF244321}">
                <p14:modId xmlns:p14="http://schemas.microsoft.com/office/powerpoint/2010/main" val="2268769497"/>
              </p:ext>
            </p:extLst>
          </p:nvPr>
        </p:nvGraphicFramePr>
        <p:xfrm>
          <a:off x="346364" y="2271441"/>
          <a:ext cx="9296400" cy="41779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a:extLst>
              <a:ext uri="{FF2B5EF4-FFF2-40B4-BE49-F238E27FC236}">
                <a16:creationId xmlns:a16="http://schemas.microsoft.com/office/drawing/2014/main" id="{52C75022-4D23-2848-A3C1-E2D0F2971234}"/>
              </a:ext>
            </a:extLst>
          </p:cNvPr>
          <p:cNvGraphicFramePr>
            <a:graphicFrameLocks noGrp="1"/>
          </p:cNvGraphicFramePr>
          <p:nvPr>
            <p:extLst>
              <p:ext uri="{D42A27DB-BD31-4B8C-83A1-F6EECF244321}">
                <p14:modId xmlns:p14="http://schemas.microsoft.com/office/powerpoint/2010/main" val="878634130"/>
              </p:ext>
            </p:extLst>
          </p:nvPr>
        </p:nvGraphicFramePr>
        <p:xfrm>
          <a:off x="10187813" y="2271441"/>
          <a:ext cx="1490680" cy="2949751"/>
        </p:xfrm>
        <a:graphic>
          <a:graphicData uri="http://schemas.openxmlformats.org/drawingml/2006/table">
            <a:tbl>
              <a:tblPr firstRow="1" firstCol="1" bandRow="1">
                <a:tableStyleId>{5C22544A-7EE6-4342-B048-85BDC9FD1C3A}</a:tableStyleId>
              </a:tblPr>
              <a:tblGrid>
                <a:gridCol w="718400">
                  <a:extLst>
                    <a:ext uri="{9D8B030D-6E8A-4147-A177-3AD203B41FA5}">
                      <a16:colId xmlns:a16="http://schemas.microsoft.com/office/drawing/2014/main" val="629451887"/>
                    </a:ext>
                  </a:extLst>
                </a:gridCol>
                <a:gridCol w="772280">
                  <a:extLst>
                    <a:ext uri="{9D8B030D-6E8A-4147-A177-3AD203B41FA5}">
                      <a16:colId xmlns:a16="http://schemas.microsoft.com/office/drawing/2014/main" val="3691967564"/>
                    </a:ext>
                  </a:extLst>
                </a:gridCol>
              </a:tblGrid>
              <a:tr h="421393">
                <a:tc>
                  <a:txBody>
                    <a:bodyPr/>
                    <a:lstStyle/>
                    <a:p>
                      <a:pPr marL="0" marR="0">
                        <a:spcBef>
                          <a:spcPts val="0"/>
                        </a:spcBef>
                        <a:spcAft>
                          <a:spcPts val="0"/>
                        </a:spcAft>
                      </a:pPr>
                      <a:r>
                        <a:rPr lang="en-US" sz="1100">
                          <a:effectLst/>
                        </a:rPr>
                        <a:t>Academic Year</a:t>
                      </a:r>
                      <a:endParaRPr lang="en-US" sz="110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spcBef>
                          <a:spcPts val="0"/>
                        </a:spcBef>
                        <a:spcAft>
                          <a:spcPts val="0"/>
                        </a:spcAft>
                      </a:pPr>
                      <a:r>
                        <a:rPr lang="en-US" sz="1100" dirty="0">
                          <a:effectLst/>
                        </a:rPr>
                        <a:t>Number of CADAA</a:t>
                      </a:r>
                      <a:endParaRPr lang="en-US" sz="1100" dirty="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3055886831"/>
                  </a:ext>
                </a:extLst>
              </a:tr>
              <a:tr h="421393">
                <a:tc>
                  <a:txBody>
                    <a:bodyPr/>
                    <a:lstStyle/>
                    <a:p>
                      <a:pPr marL="0" marR="0" algn="ctr">
                        <a:spcBef>
                          <a:spcPts val="0"/>
                        </a:spcBef>
                        <a:spcAft>
                          <a:spcPts val="0"/>
                        </a:spcAft>
                      </a:pPr>
                      <a:r>
                        <a:rPr lang="en-US" sz="1100" dirty="0">
                          <a:effectLst/>
                        </a:rPr>
                        <a:t>2015-2016</a:t>
                      </a:r>
                      <a:endParaRPr lang="en-US" sz="11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ctr">
                        <a:spcBef>
                          <a:spcPts val="0"/>
                        </a:spcBef>
                        <a:spcAft>
                          <a:spcPts val="0"/>
                        </a:spcAft>
                      </a:pPr>
                      <a:r>
                        <a:rPr lang="en-US" sz="1100" dirty="0">
                          <a:effectLst/>
                        </a:rPr>
                        <a:t>200</a:t>
                      </a:r>
                      <a:endParaRPr lang="en-US" sz="1100" dirty="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3721945765"/>
                  </a:ext>
                </a:extLst>
              </a:tr>
              <a:tr h="421393">
                <a:tc>
                  <a:txBody>
                    <a:bodyPr/>
                    <a:lstStyle/>
                    <a:p>
                      <a:pPr marL="0" marR="0" algn="ctr">
                        <a:spcBef>
                          <a:spcPts val="0"/>
                        </a:spcBef>
                        <a:spcAft>
                          <a:spcPts val="0"/>
                        </a:spcAft>
                      </a:pPr>
                      <a:r>
                        <a:rPr lang="en-US" sz="1100" dirty="0">
                          <a:effectLst/>
                        </a:rPr>
                        <a:t>2016-2017</a:t>
                      </a:r>
                      <a:endParaRPr lang="en-US" sz="11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ctr">
                        <a:spcBef>
                          <a:spcPts val="0"/>
                        </a:spcBef>
                        <a:spcAft>
                          <a:spcPts val="0"/>
                        </a:spcAft>
                      </a:pPr>
                      <a:r>
                        <a:rPr lang="en-US" sz="1100" dirty="0">
                          <a:effectLst/>
                        </a:rPr>
                        <a:t>222</a:t>
                      </a:r>
                      <a:endParaRPr lang="en-US" sz="1100" dirty="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3468124369"/>
                  </a:ext>
                </a:extLst>
              </a:tr>
              <a:tr h="421393">
                <a:tc>
                  <a:txBody>
                    <a:bodyPr/>
                    <a:lstStyle/>
                    <a:p>
                      <a:pPr marL="0" marR="0" algn="ctr">
                        <a:spcBef>
                          <a:spcPts val="0"/>
                        </a:spcBef>
                        <a:spcAft>
                          <a:spcPts val="0"/>
                        </a:spcAft>
                      </a:pPr>
                      <a:r>
                        <a:rPr lang="en-US" sz="1100" dirty="0">
                          <a:effectLst/>
                        </a:rPr>
                        <a:t>2017-2018</a:t>
                      </a:r>
                      <a:endParaRPr lang="en-US" sz="11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ctr">
                        <a:spcBef>
                          <a:spcPts val="0"/>
                        </a:spcBef>
                        <a:spcAft>
                          <a:spcPts val="0"/>
                        </a:spcAft>
                      </a:pPr>
                      <a:r>
                        <a:rPr lang="en-US" sz="1100" dirty="0">
                          <a:effectLst/>
                        </a:rPr>
                        <a:t>181</a:t>
                      </a:r>
                      <a:endParaRPr lang="en-US" sz="1100" dirty="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3750374442"/>
                  </a:ext>
                </a:extLst>
              </a:tr>
              <a:tr h="421393">
                <a:tc>
                  <a:txBody>
                    <a:bodyPr/>
                    <a:lstStyle/>
                    <a:p>
                      <a:pPr marL="0" marR="0" algn="ctr">
                        <a:spcBef>
                          <a:spcPts val="0"/>
                        </a:spcBef>
                        <a:spcAft>
                          <a:spcPts val="0"/>
                        </a:spcAft>
                      </a:pPr>
                      <a:r>
                        <a:rPr lang="en-US" sz="1100" dirty="0">
                          <a:effectLst/>
                        </a:rPr>
                        <a:t>2018-2019</a:t>
                      </a:r>
                      <a:endParaRPr lang="en-US" sz="11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ctr">
                        <a:spcBef>
                          <a:spcPts val="0"/>
                        </a:spcBef>
                        <a:spcAft>
                          <a:spcPts val="0"/>
                        </a:spcAft>
                      </a:pPr>
                      <a:r>
                        <a:rPr lang="en-US" sz="1100" dirty="0">
                          <a:effectLst/>
                        </a:rPr>
                        <a:t>198</a:t>
                      </a:r>
                      <a:endParaRPr lang="en-US" sz="1100" dirty="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2273528635"/>
                  </a:ext>
                </a:extLst>
              </a:tr>
              <a:tr h="421393">
                <a:tc>
                  <a:txBody>
                    <a:bodyPr/>
                    <a:lstStyle/>
                    <a:p>
                      <a:pPr marL="0" marR="0" algn="ctr">
                        <a:spcBef>
                          <a:spcPts val="0"/>
                        </a:spcBef>
                        <a:spcAft>
                          <a:spcPts val="0"/>
                        </a:spcAft>
                      </a:pPr>
                      <a:r>
                        <a:rPr lang="en-US" sz="1100" dirty="0">
                          <a:effectLst/>
                        </a:rPr>
                        <a:t>2019-2020</a:t>
                      </a:r>
                      <a:endParaRPr lang="en-US" sz="11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ctr">
                        <a:spcBef>
                          <a:spcPts val="0"/>
                        </a:spcBef>
                        <a:spcAft>
                          <a:spcPts val="0"/>
                        </a:spcAft>
                      </a:pPr>
                      <a:r>
                        <a:rPr lang="en-US" sz="1100" dirty="0">
                          <a:effectLst/>
                        </a:rPr>
                        <a:t>228</a:t>
                      </a:r>
                      <a:endParaRPr lang="en-US" sz="1100" dirty="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1016732699"/>
                  </a:ext>
                </a:extLst>
              </a:tr>
              <a:tr h="421393">
                <a:tc>
                  <a:txBody>
                    <a:bodyPr/>
                    <a:lstStyle/>
                    <a:p>
                      <a:pPr marL="0" marR="0" algn="ctr">
                        <a:spcBef>
                          <a:spcPts val="0"/>
                        </a:spcBef>
                        <a:spcAft>
                          <a:spcPts val="0"/>
                        </a:spcAft>
                      </a:pPr>
                      <a:r>
                        <a:rPr lang="en-US" sz="1100">
                          <a:effectLst/>
                        </a:rPr>
                        <a:t>2020-2021 (YTD)</a:t>
                      </a:r>
                      <a:endParaRPr lang="en-US" sz="110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ctr">
                        <a:spcBef>
                          <a:spcPts val="0"/>
                        </a:spcBef>
                        <a:spcAft>
                          <a:spcPts val="0"/>
                        </a:spcAft>
                      </a:pPr>
                      <a:r>
                        <a:rPr lang="en-US" sz="1100" dirty="0">
                          <a:effectLst/>
                        </a:rPr>
                        <a:t>181</a:t>
                      </a:r>
                      <a:endParaRPr lang="en-US" sz="1100" dirty="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631533480"/>
                  </a:ext>
                </a:extLst>
              </a:tr>
            </a:tbl>
          </a:graphicData>
        </a:graphic>
      </p:graphicFrame>
      <p:sp>
        <p:nvSpPr>
          <p:cNvPr id="4" name="TextBox 3">
            <a:extLst>
              <a:ext uri="{FF2B5EF4-FFF2-40B4-BE49-F238E27FC236}">
                <a16:creationId xmlns:a16="http://schemas.microsoft.com/office/drawing/2014/main" id="{7FFBF251-2E92-0343-927B-4D515D861754}"/>
              </a:ext>
            </a:extLst>
          </p:cNvPr>
          <p:cNvSpPr txBox="1"/>
          <p:nvPr/>
        </p:nvSpPr>
        <p:spPr>
          <a:xfrm>
            <a:off x="346364" y="6449364"/>
            <a:ext cx="2479964" cy="276999"/>
          </a:xfrm>
          <a:prstGeom prst="rect">
            <a:avLst/>
          </a:prstGeom>
          <a:noFill/>
        </p:spPr>
        <p:txBody>
          <a:bodyPr wrap="square" rtlCol="0">
            <a:spAutoFit/>
          </a:bodyPr>
          <a:lstStyle/>
          <a:p>
            <a:r>
              <a:rPr lang="en-US" sz="1200" dirty="0">
                <a:solidFill>
                  <a:srgbClr val="4472C4"/>
                </a:solidFill>
              </a:rPr>
              <a:t>Courtesy of the Cañada College FAO</a:t>
            </a:r>
          </a:p>
        </p:txBody>
      </p:sp>
    </p:spTree>
    <p:extLst>
      <p:ext uri="{BB962C8B-B14F-4D97-AF65-F5344CB8AC3E}">
        <p14:creationId xmlns:p14="http://schemas.microsoft.com/office/powerpoint/2010/main" val="161722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4484" y="0"/>
            <a:ext cx="10835640" cy="1829710"/>
          </a:xfrm>
        </p:spPr>
        <p:txBody>
          <a:bodyPr>
            <a:normAutofit/>
          </a:bodyPr>
          <a:lstStyle/>
          <a:p>
            <a:pPr algn="ctr">
              <a:lnSpc>
                <a:spcPct val="120000"/>
              </a:lnSpc>
              <a:spcBef>
                <a:spcPts val="0"/>
              </a:spcBef>
            </a:pPr>
            <a:r>
              <a:rPr lang="en-US" b="1" dirty="0">
                <a:solidFill>
                  <a:srgbClr val="FFFFFF"/>
                </a:solidFill>
                <a:latin typeface="Avenir Book"/>
              </a:rPr>
              <a:t>AB540/DACA Students- 5 year Trend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
        <p:nvSpPr>
          <p:cNvPr id="4" name="TextBox 3">
            <a:extLst>
              <a:ext uri="{FF2B5EF4-FFF2-40B4-BE49-F238E27FC236}">
                <a16:creationId xmlns:a16="http://schemas.microsoft.com/office/drawing/2014/main" id="{7FFBF251-2E92-0343-927B-4D515D861754}"/>
              </a:ext>
            </a:extLst>
          </p:cNvPr>
          <p:cNvSpPr txBox="1"/>
          <p:nvPr/>
        </p:nvSpPr>
        <p:spPr>
          <a:xfrm>
            <a:off x="10306893" y="2785828"/>
            <a:ext cx="1387729" cy="646331"/>
          </a:xfrm>
          <a:prstGeom prst="rect">
            <a:avLst/>
          </a:prstGeom>
          <a:noFill/>
        </p:spPr>
        <p:txBody>
          <a:bodyPr wrap="square" rtlCol="0">
            <a:spAutoFit/>
          </a:bodyPr>
          <a:lstStyle/>
          <a:p>
            <a:r>
              <a:rPr lang="en-US" sz="1200" dirty="0">
                <a:solidFill>
                  <a:srgbClr val="4472C4"/>
                </a:solidFill>
              </a:rPr>
              <a:t>Chart data courtesy of the PRIE</a:t>
            </a:r>
          </a:p>
        </p:txBody>
      </p:sp>
      <p:graphicFrame>
        <p:nvGraphicFramePr>
          <p:cNvPr id="11" name="Chart 10">
            <a:extLst>
              <a:ext uri="{FF2B5EF4-FFF2-40B4-BE49-F238E27FC236}">
                <a16:creationId xmlns:a16="http://schemas.microsoft.com/office/drawing/2014/main" id="{A9505D21-0ADA-864B-99EF-AAAEFAE98DA0}"/>
              </a:ext>
            </a:extLst>
          </p:cNvPr>
          <p:cNvGraphicFramePr>
            <a:graphicFrameLocks/>
          </p:cNvGraphicFramePr>
          <p:nvPr>
            <p:extLst>
              <p:ext uri="{D42A27DB-BD31-4B8C-83A1-F6EECF244321}">
                <p14:modId xmlns:p14="http://schemas.microsoft.com/office/powerpoint/2010/main" val="2621254572"/>
              </p:ext>
            </p:extLst>
          </p:nvPr>
        </p:nvGraphicFramePr>
        <p:xfrm>
          <a:off x="642061" y="2264610"/>
          <a:ext cx="9277794" cy="233509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DA8088F7-4EB3-574E-B1C2-7A01A5278EE0}"/>
              </a:ext>
            </a:extLst>
          </p:cNvPr>
          <p:cNvSpPr/>
          <p:nvPr/>
        </p:nvSpPr>
        <p:spPr>
          <a:xfrm>
            <a:off x="684484" y="5159856"/>
            <a:ext cx="9447911" cy="1346907"/>
          </a:xfrm>
          <a:prstGeom prst="rect">
            <a:avLst/>
          </a:prstGeom>
        </p:spPr>
        <p:txBody>
          <a:bodyPr wrap="square">
            <a:spAutoFit/>
          </a:bodyPr>
          <a:lstStyle/>
          <a:p>
            <a:pPr marL="285750" indent="-285750">
              <a:lnSpc>
                <a:spcPct val="120000"/>
              </a:lnSpc>
              <a:spcBef>
                <a:spcPts val="0"/>
              </a:spcBef>
              <a:spcAft>
                <a:spcPts val="1200"/>
              </a:spcAft>
              <a:buFont typeface="Arial" panose="020B0604020202020204" pitchFamily="34" charset="0"/>
              <a:buChar char="•"/>
            </a:pPr>
            <a:r>
              <a:rPr lang="en-US" dirty="0">
                <a:latin typeface="Avenir Book"/>
                <a:cs typeface="Avenir Book"/>
                <a:sym typeface="Wingdings" panose="05000000000000000000" pitchFamily="2" charset="2"/>
              </a:rPr>
              <a:t>Not all AB540 students are undocumented but almost all are.</a:t>
            </a:r>
          </a:p>
          <a:p>
            <a:pPr marL="285750" indent="-285750">
              <a:lnSpc>
                <a:spcPct val="120000"/>
              </a:lnSpc>
              <a:spcBef>
                <a:spcPts val="0"/>
              </a:spcBef>
              <a:spcAft>
                <a:spcPts val="1200"/>
              </a:spcAft>
              <a:buFont typeface="Arial" panose="020B0604020202020204" pitchFamily="34" charset="0"/>
              <a:buChar char="•"/>
            </a:pPr>
            <a:r>
              <a:rPr lang="en-US" dirty="0">
                <a:latin typeface="Avenir Book"/>
                <a:cs typeface="Avenir Book"/>
                <a:sym typeface="Wingdings" panose="05000000000000000000" pitchFamily="2" charset="2"/>
              </a:rPr>
              <a:t>Not all undocumented students register as AB540</a:t>
            </a:r>
          </a:p>
          <a:p>
            <a:pPr marL="742950" lvl="1" indent="-285750">
              <a:lnSpc>
                <a:spcPct val="120000"/>
              </a:lnSpc>
              <a:spcAft>
                <a:spcPts val="1200"/>
              </a:spcAft>
              <a:buFont typeface="Arial" panose="020B0604020202020204" pitchFamily="34" charset="0"/>
              <a:buChar char="•"/>
            </a:pPr>
            <a:r>
              <a:rPr lang="en-US" sz="1600" dirty="0">
                <a:solidFill>
                  <a:srgbClr val="7F7F7F"/>
                </a:solidFill>
                <a:latin typeface="Avenir Book"/>
                <a:cs typeface="Avenir Book"/>
                <a:sym typeface="Wingdings" panose="05000000000000000000" pitchFamily="2" charset="2"/>
              </a:rPr>
              <a:t>74% are Hispanic, 75% intend to transfer, 58% are between 18-22 years old (2019 data)</a:t>
            </a:r>
            <a:endParaRPr lang="en-US" sz="1600" dirty="0">
              <a:solidFill>
                <a:srgbClr val="7F7F7F"/>
              </a:solidFill>
              <a:latin typeface="Avenir Book"/>
              <a:cs typeface="Avenir Book"/>
            </a:endParaRPr>
          </a:p>
        </p:txBody>
      </p:sp>
      <p:cxnSp>
        <p:nvCxnSpPr>
          <p:cNvPr id="5" name="Straight Connector 4">
            <a:extLst>
              <a:ext uri="{FF2B5EF4-FFF2-40B4-BE49-F238E27FC236}">
                <a16:creationId xmlns:a16="http://schemas.microsoft.com/office/drawing/2014/main" id="{979F51C5-F0E5-A940-9658-B012FA092BAA}"/>
              </a:ext>
            </a:extLst>
          </p:cNvPr>
          <p:cNvCxnSpPr/>
          <p:nvPr/>
        </p:nvCxnSpPr>
        <p:spPr>
          <a:xfrm>
            <a:off x="955964" y="4904509"/>
            <a:ext cx="22582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83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4484" y="0"/>
            <a:ext cx="10972800" cy="1825077"/>
          </a:xfrm>
        </p:spPr>
        <p:txBody>
          <a:bodyPr>
            <a:normAutofit/>
          </a:bodyPr>
          <a:lstStyle/>
          <a:p>
            <a:pPr algn="ctr">
              <a:lnSpc>
                <a:spcPct val="120000"/>
              </a:lnSpc>
              <a:spcBef>
                <a:spcPts val="0"/>
              </a:spcBef>
            </a:pPr>
            <a:r>
              <a:rPr lang="en-US" b="1" dirty="0">
                <a:solidFill>
                  <a:srgbClr val="FFFFFF"/>
                </a:solidFill>
                <a:latin typeface="Avenir Book"/>
                <a:cs typeface="Avenir Book"/>
              </a:rPr>
              <a:t>Why do we need a </a:t>
            </a:r>
            <a:r>
              <a:rPr lang="en-US" b="1" dirty="0">
                <a:solidFill>
                  <a:srgbClr val="FFC000"/>
                </a:solidFill>
                <a:latin typeface="Avenir Book"/>
                <a:cs typeface="Avenir Book"/>
              </a:rPr>
              <a:t>Permanent</a:t>
            </a:r>
            <a:r>
              <a:rPr lang="en-US" b="1" dirty="0">
                <a:solidFill>
                  <a:srgbClr val="FFFFFF"/>
                </a:solidFill>
                <a:latin typeface="Avenir Book"/>
                <a:cs typeface="Avenir Book"/>
              </a:rPr>
              <a:t> 1.0FTE PSC</a:t>
            </a:r>
          </a:p>
        </p:txBody>
      </p:sp>
      <p:sp>
        <p:nvSpPr>
          <p:cNvPr id="11" name="Content Placeholder 2"/>
          <p:cNvSpPr>
            <a:spLocks noGrp="1"/>
          </p:cNvSpPr>
          <p:nvPr>
            <p:ph idx="1"/>
          </p:nvPr>
        </p:nvSpPr>
        <p:spPr>
          <a:xfrm>
            <a:off x="777766" y="2191764"/>
            <a:ext cx="10879518" cy="4260173"/>
          </a:xfrm>
        </p:spPr>
        <p:txBody>
          <a:bodyPr>
            <a:normAutofit/>
          </a:bodyPr>
          <a:lstStyle/>
          <a:p>
            <a:pPr lvl="1">
              <a:lnSpc>
                <a:spcPct val="100000"/>
              </a:lnSpc>
              <a:spcBef>
                <a:spcPts val="0"/>
              </a:spcBef>
              <a:spcAft>
                <a:spcPts val="1800"/>
              </a:spcAft>
            </a:pPr>
            <a:r>
              <a:rPr lang="en-US" b="1" dirty="0">
                <a:latin typeface="Avenir Book"/>
                <a:cs typeface="Avenir Book"/>
              </a:rPr>
              <a:t>We are a Hispanic Serving Institution (HSI)</a:t>
            </a:r>
          </a:p>
          <a:p>
            <a:pPr lvl="1">
              <a:lnSpc>
                <a:spcPct val="100000"/>
              </a:lnSpc>
              <a:spcBef>
                <a:spcPts val="0"/>
              </a:spcBef>
              <a:spcAft>
                <a:spcPts val="1800"/>
              </a:spcAft>
            </a:pPr>
            <a:r>
              <a:rPr lang="en-US" b="1" dirty="0">
                <a:latin typeface="Avenir Book"/>
                <a:cs typeface="Avenir Book"/>
              </a:rPr>
              <a:t>AB1645 – </a:t>
            </a:r>
            <a:r>
              <a:rPr lang="en-US" dirty="0">
                <a:latin typeface="Avenir Book"/>
                <a:cs typeface="Avenir Book"/>
              </a:rPr>
              <a:t>CCCCO’s mandates Dream Center Liaisons </a:t>
            </a:r>
            <a:r>
              <a:rPr lang="en-US" dirty="0">
                <a:solidFill>
                  <a:srgbClr val="4472C4"/>
                </a:solidFill>
                <a:latin typeface="Avenir Book"/>
                <a:cs typeface="Avenir Book"/>
              </a:rPr>
              <a:t>(DRL)</a:t>
            </a:r>
          </a:p>
          <a:p>
            <a:pPr lvl="1">
              <a:lnSpc>
                <a:spcPct val="100000"/>
              </a:lnSpc>
              <a:spcBef>
                <a:spcPts val="0"/>
              </a:spcBef>
              <a:spcAft>
                <a:spcPts val="1800"/>
              </a:spcAft>
            </a:pPr>
            <a:r>
              <a:rPr lang="en-US" b="1" dirty="0">
                <a:latin typeface="Avenir Book"/>
                <a:cs typeface="Avenir Book"/>
              </a:rPr>
              <a:t>SB74</a:t>
            </a:r>
            <a:r>
              <a:rPr lang="en-US" dirty="0">
                <a:latin typeface="Avenir Book"/>
                <a:cs typeface="Avenir Book"/>
              </a:rPr>
              <a:t> </a:t>
            </a:r>
            <a:r>
              <a:rPr lang="en-US" b="1" dirty="0">
                <a:latin typeface="Avenir Book"/>
                <a:cs typeface="Avenir Book"/>
              </a:rPr>
              <a:t>–</a:t>
            </a:r>
            <a:r>
              <a:rPr lang="en-US" dirty="0">
                <a:latin typeface="Avenir Book"/>
                <a:cs typeface="Avenir Book"/>
              </a:rPr>
              <a:t> Funds to support Dreamer Resource Liaison </a:t>
            </a:r>
            <a:r>
              <a:rPr lang="en-US" dirty="0">
                <a:solidFill>
                  <a:srgbClr val="4472C4"/>
                </a:solidFill>
                <a:latin typeface="Avenir Book"/>
                <a:cs typeface="Avenir Book"/>
              </a:rPr>
              <a:t>(DRL) </a:t>
            </a:r>
            <a:r>
              <a:rPr lang="en-US" dirty="0">
                <a:latin typeface="Avenir Book"/>
                <a:cs typeface="Avenir Book"/>
              </a:rPr>
              <a:t>*</a:t>
            </a:r>
            <a:endParaRPr lang="en-US" b="1" dirty="0">
              <a:latin typeface="Avenir Book"/>
              <a:cs typeface="Avenir Book"/>
            </a:endParaRPr>
          </a:p>
          <a:p>
            <a:pPr lvl="1">
              <a:lnSpc>
                <a:spcPct val="100000"/>
              </a:lnSpc>
              <a:spcBef>
                <a:spcPts val="0"/>
              </a:spcBef>
              <a:spcAft>
                <a:spcPts val="1800"/>
              </a:spcAft>
            </a:pPr>
            <a:r>
              <a:rPr lang="en-US" b="1" dirty="0">
                <a:latin typeface="Avenir Book"/>
                <a:cs typeface="Avenir Book"/>
              </a:rPr>
              <a:t>Alignment with our sister colleges’ </a:t>
            </a:r>
            <a:r>
              <a:rPr lang="en-US" dirty="0">
                <a:latin typeface="Avenir Book"/>
                <a:cs typeface="Avenir Book"/>
              </a:rPr>
              <a:t>Dream Center staffing </a:t>
            </a:r>
            <a:br>
              <a:rPr lang="en-US" dirty="0">
                <a:latin typeface="Avenir Book"/>
                <a:cs typeface="Avenir Book"/>
              </a:rPr>
            </a:br>
            <a:r>
              <a:rPr lang="en-US" sz="1700" dirty="0">
                <a:solidFill>
                  <a:srgbClr val="7F7F7F"/>
                </a:solidFill>
                <a:latin typeface="Avenir Book"/>
                <a:cs typeface="Avenir Book"/>
              </a:rPr>
              <a:t>(SKY = 1.0 FTE Fund 1 PSC) (CSM = 1.0 FTE </a:t>
            </a:r>
            <a:r>
              <a:rPr lang="en-US" sz="1700" dirty="0" err="1">
                <a:solidFill>
                  <a:srgbClr val="7F7F7F"/>
                </a:solidFill>
                <a:latin typeface="Avenir Book"/>
                <a:cs typeface="Avenir Book"/>
              </a:rPr>
              <a:t>Innov</a:t>
            </a:r>
            <a:r>
              <a:rPr lang="en-US" sz="1700" dirty="0">
                <a:solidFill>
                  <a:srgbClr val="7F7F7F"/>
                </a:solidFill>
                <a:latin typeface="Avenir Book"/>
                <a:cs typeface="Avenir Book"/>
              </a:rPr>
              <a:t>. Fund Retention Specialist + </a:t>
            </a:r>
            <a:br>
              <a:rPr lang="en-US" sz="1700" dirty="0">
                <a:solidFill>
                  <a:srgbClr val="7F7F7F"/>
                </a:solidFill>
                <a:latin typeface="Avenir Book"/>
                <a:cs typeface="Avenir Book"/>
              </a:rPr>
            </a:br>
            <a:r>
              <a:rPr lang="en-US" sz="1700" dirty="0">
                <a:solidFill>
                  <a:srgbClr val="7F7F7F"/>
                </a:solidFill>
                <a:latin typeface="Avenir Book"/>
                <a:cs typeface="Avenir Book"/>
              </a:rPr>
              <a:t>support by Multi-cultural Ctr. Fund 1 PSC)</a:t>
            </a:r>
          </a:p>
          <a:p>
            <a:pPr lvl="1">
              <a:lnSpc>
                <a:spcPct val="100000"/>
              </a:lnSpc>
              <a:spcBef>
                <a:spcPts val="0"/>
              </a:spcBef>
              <a:spcAft>
                <a:spcPts val="1800"/>
              </a:spcAft>
            </a:pPr>
            <a:r>
              <a:rPr lang="en-US" b="1" dirty="0">
                <a:latin typeface="Avenir Book"/>
                <a:cs typeface="Avenir Book"/>
              </a:rPr>
              <a:t>Staff Turnover </a:t>
            </a:r>
            <a:r>
              <a:rPr lang="en-US" dirty="0">
                <a:latin typeface="Avenir Book"/>
                <a:cs typeface="Avenir Book"/>
              </a:rPr>
              <a:t>- With a short-term .48 FTE position, staff will leave for other permanent opportunities</a:t>
            </a:r>
            <a:endParaRPr lang="en-US" sz="2000" dirty="0"/>
          </a:p>
          <a:p>
            <a:pPr marL="457200" lvl="1" indent="0">
              <a:lnSpc>
                <a:spcPct val="100000"/>
              </a:lnSpc>
              <a:spcBef>
                <a:spcPts val="0"/>
              </a:spcBef>
              <a:spcAft>
                <a:spcPts val="600"/>
              </a:spcAft>
              <a:buNone/>
            </a:pPr>
            <a:endParaRPr lang="en-US" dirty="0"/>
          </a:p>
          <a:p>
            <a:pPr lvl="1">
              <a:lnSpc>
                <a:spcPct val="100000"/>
              </a:lnSpc>
              <a:spcBef>
                <a:spcPts val="0"/>
              </a:spcBef>
              <a:spcAft>
                <a:spcPts val="600"/>
              </a:spcAft>
            </a:pPr>
            <a:endParaRPr lang="en-US" dirty="0"/>
          </a:p>
          <a:p>
            <a:pPr marL="457200" lvl="1" indent="0">
              <a:lnSpc>
                <a:spcPct val="100000"/>
              </a:lnSpc>
              <a:spcBef>
                <a:spcPts val="0"/>
              </a:spcBef>
              <a:spcAft>
                <a:spcPts val="600"/>
              </a:spcAft>
              <a:buNone/>
            </a:pPr>
            <a:endParaRPr lang="en-US" dirty="0"/>
          </a:p>
          <a:p>
            <a:pPr marL="914400" lvl="2" indent="0">
              <a:lnSpc>
                <a:spcPct val="100000"/>
              </a:lnSpc>
              <a:spcBef>
                <a:spcPts val="0"/>
              </a:spcBef>
              <a:spcAft>
                <a:spcPts val="600"/>
              </a:spcAft>
              <a:buNone/>
            </a:pPr>
            <a:endParaRPr lang="en-US" sz="2400" dirty="0">
              <a:solidFill>
                <a:srgbClr val="7F7F7F"/>
              </a:solidFill>
            </a:endParaRPr>
          </a:p>
          <a:p>
            <a:pPr lvl="2">
              <a:lnSpc>
                <a:spcPct val="100000"/>
              </a:lnSpc>
              <a:spcBef>
                <a:spcPts val="0"/>
              </a:spcBef>
              <a:spcAft>
                <a:spcPts val="600"/>
              </a:spcAft>
            </a:pPr>
            <a:endParaRPr lang="en-US" dirty="0">
              <a:solidFill>
                <a:srgbClr val="7F7F7F"/>
              </a:solidFill>
            </a:endParaRPr>
          </a:p>
          <a:p>
            <a:pPr lvl="2">
              <a:lnSpc>
                <a:spcPct val="120000"/>
              </a:lnSpc>
            </a:pPr>
            <a:endParaRPr lang="en-US" dirty="0">
              <a:solidFill>
                <a:srgbClr val="7F7F7F"/>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spTree>
    <p:extLst>
      <p:ext uri="{BB962C8B-B14F-4D97-AF65-F5344CB8AC3E}">
        <p14:creationId xmlns:p14="http://schemas.microsoft.com/office/powerpoint/2010/main" val="379278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219433" cy="1828800"/>
          </a:xfrm>
          <a:prstGeom prst="rect">
            <a:avLst/>
          </a:prstGeom>
          <a:solidFill>
            <a:srgbClr val="0054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4484" y="0"/>
            <a:ext cx="10835640" cy="1829587"/>
          </a:xfrm>
        </p:spPr>
        <p:txBody>
          <a:bodyPr>
            <a:normAutofit/>
          </a:bodyPr>
          <a:lstStyle/>
          <a:p>
            <a:pPr algn="ctr">
              <a:lnSpc>
                <a:spcPct val="120000"/>
              </a:lnSpc>
              <a:spcBef>
                <a:spcPts val="0"/>
              </a:spcBef>
            </a:pPr>
            <a:r>
              <a:rPr lang="en-US" b="1" dirty="0">
                <a:solidFill>
                  <a:srgbClr val="FFFFFF"/>
                </a:solidFill>
                <a:latin typeface="Avenir Book"/>
                <a:cs typeface="Avenir Book"/>
              </a:rPr>
              <a:t>College, District and </a:t>
            </a:r>
            <a:br>
              <a:rPr lang="en-US" b="1" dirty="0">
                <a:solidFill>
                  <a:srgbClr val="FFFFFF"/>
                </a:solidFill>
                <a:latin typeface="Avenir Book"/>
                <a:cs typeface="Avenir Book"/>
              </a:rPr>
            </a:br>
            <a:r>
              <a:rPr lang="en-US" b="1" dirty="0">
                <a:solidFill>
                  <a:srgbClr val="FFFFFF"/>
                </a:solidFill>
                <a:latin typeface="Avenir Book"/>
                <a:cs typeface="Avenir Book"/>
              </a:rPr>
              <a:t>Chancellor’s Office Support</a:t>
            </a:r>
          </a:p>
        </p:txBody>
      </p:sp>
      <p:sp>
        <p:nvSpPr>
          <p:cNvPr id="11" name="Content Placeholder 2"/>
          <p:cNvSpPr>
            <a:spLocks noGrp="1"/>
          </p:cNvSpPr>
          <p:nvPr>
            <p:ph idx="1"/>
          </p:nvPr>
        </p:nvSpPr>
        <p:spPr>
          <a:xfrm>
            <a:off x="465542" y="2367271"/>
            <a:ext cx="8678458" cy="4693545"/>
          </a:xfrm>
        </p:spPr>
        <p:txBody>
          <a:bodyPr>
            <a:normAutofit/>
          </a:bodyPr>
          <a:lstStyle/>
          <a:p>
            <a:pPr marL="0" lvl="1" indent="0">
              <a:lnSpc>
                <a:spcPct val="110000"/>
              </a:lnSpc>
              <a:spcBef>
                <a:spcPts val="0"/>
              </a:spcBef>
              <a:spcAft>
                <a:spcPts val="600"/>
              </a:spcAft>
              <a:buNone/>
            </a:pPr>
            <a:r>
              <a:rPr lang="en-US" b="1" dirty="0">
                <a:latin typeface="Avenir Book"/>
                <a:cs typeface="Avenir Book"/>
              </a:rPr>
              <a:t>Support at Every Level</a:t>
            </a:r>
          </a:p>
          <a:p>
            <a:pPr marL="800100" lvl="2" indent="-342900">
              <a:lnSpc>
                <a:spcPct val="110000"/>
              </a:lnSpc>
              <a:spcBef>
                <a:spcPts val="0"/>
              </a:spcBef>
              <a:spcAft>
                <a:spcPts val="600"/>
              </a:spcAft>
            </a:pPr>
            <a:r>
              <a:rPr lang="en-US" dirty="0">
                <a:latin typeface="Avenir Book"/>
                <a:cs typeface="Avenir Book"/>
              </a:rPr>
              <a:t>Students</a:t>
            </a:r>
          </a:p>
          <a:p>
            <a:pPr marL="1257300" lvl="3" indent="-342900">
              <a:lnSpc>
                <a:spcPct val="110000"/>
              </a:lnSpc>
              <a:spcBef>
                <a:spcPts val="0"/>
              </a:spcBef>
              <a:spcAft>
                <a:spcPts val="600"/>
              </a:spcAft>
            </a:pPr>
            <a:r>
              <a:rPr lang="en-US" dirty="0">
                <a:latin typeface="Avenir Book"/>
                <a:cs typeface="Avenir Book"/>
              </a:rPr>
              <a:t>DREAMers Club</a:t>
            </a:r>
          </a:p>
          <a:p>
            <a:pPr marL="800100" lvl="2" indent="-342900">
              <a:lnSpc>
                <a:spcPct val="110000"/>
              </a:lnSpc>
              <a:spcBef>
                <a:spcPts val="0"/>
              </a:spcBef>
              <a:spcAft>
                <a:spcPts val="600"/>
              </a:spcAft>
            </a:pPr>
            <a:r>
              <a:rPr lang="en-US" dirty="0">
                <a:latin typeface="Avenir Book"/>
                <a:cs typeface="Avenir Book"/>
              </a:rPr>
              <a:t>College </a:t>
            </a:r>
          </a:p>
          <a:p>
            <a:pPr marL="1257300" lvl="3" indent="-342900">
              <a:lnSpc>
                <a:spcPct val="110000"/>
              </a:lnSpc>
              <a:spcBef>
                <a:spcPts val="0"/>
              </a:spcBef>
              <a:spcAft>
                <a:spcPts val="600"/>
              </a:spcAft>
            </a:pPr>
            <a:r>
              <a:rPr lang="en-US" dirty="0">
                <a:latin typeface="Avenir Book"/>
                <a:cs typeface="Avenir Book"/>
              </a:rPr>
              <a:t>ACES</a:t>
            </a:r>
          </a:p>
          <a:p>
            <a:pPr marL="800100" lvl="2" indent="-342900">
              <a:lnSpc>
                <a:spcPct val="110000"/>
              </a:lnSpc>
              <a:spcBef>
                <a:spcPts val="0"/>
              </a:spcBef>
              <a:spcAft>
                <a:spcPts val="600"/>
              </a:spcAft>
            </a:pPr>
            <a:r>
              <a:rPr lang="en-US" dirty="0">
                <a:latin typeface="Avenir Book"/>
                <a:cs typeface="Avenir Book"/>
              </a:rPr>
              <a:t>District</a:t>
            </a:r>
          </a:p>
          <a:p>
            <a:pPr marL="1257300" lvl="3" indent="-342900">
              <a:lnSpc>
                <a:spcPct val="110000"/>
              </a:lnSpc>
              <a:spcBef>
                <a:spcPts val="0"/>
              </a:spcBef>
              <a:spcAft>
                <a:spcPts val="600"/>
              </a:spcAft>
            </a:pPr>
            <a:r>
              <a:rPr lang="en-US" dirty="0">
                <a:latin typeface="Avenir Book"/>
                <a:cs typeface="Avenir Book"/>
              </a:rPr>
              <a:t>Contemporary Conversation Regarding Race, Class, Gender, Privilege, and Equity: </a:t>
            </a:r>
            <a:r>
              <a:rPr lang="en-US" sz="1600" dirty="0">
                <a:solidFill>
                  <a:schemeClr val="accent2">
                    <a:lumMod val="75000"/>
                  </a:schemeClr>
                </a:solidFill>
                <a:latin typeface="Avenir Book"/>
                <a:cs typeface="Avenir Book"/>
              </a:rPr>
              <a:t>Undocumented Student Week of Action Presentation</a:t>
            </a:r>
          </a:p>
          <a:p>
            <a:pPr marL="800100" lvl="2" indent="-342900">
              <a:lnSpc>
                <a:spcPct val="110000"/>
              </a:lnSpc>
              <a:spcBef>
                <a:spcPts val="0"/>
              </a:spcBef>
              <a:spcAft>
                <a:spcPts val="600"/>
              </a:spcAft>
            </a:pPr>
            <a:r>
              <a:rPr lang="en-US" dirty="0">
                <a:latin typeface="Avenir Book"/>
                <a:cs typeface="Avenir Book"/>
              </a:rPr>
              <a:t>CCCCO</a:t>
            </a:r>
          </a:p>
          <a:p>
            <a:pPr marL="1257300" lvl="3" indent="-342900">
              <a:lnSpc>
                <a:spcPct val="110000"/>
              </a:lnSpc>
              <a:spcBef>
                <a:spcPts val="0"/>
              </a:spcBef>
              <a:spcAft>
                <a:spcPts val="600"/>
              </a:spcAft>
            </a:pPr>
            <a:r>
              <a:rPr lang="en-US" dirty="0">
                <a:latin typeface="Avenir Book"/>
                <a:cs typeface="Avenir Book"/>
              </a:rPr>
              <a:t>AB1645 – </a:t>
            </a:r>
            <a:r>
              <a:rPr lang="en-US" sz="1600" dirty="0">
                <a:latin typeface="Avenir Book"/>
                <a:cs typeface="Avenir Book"/>
              </a:rPr>
              <a:t>CCCCO mandates CC’s to have Dream Center Liaisons to expand resources for undocumented immigrant students.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6893" y="5833310"/>
            <a:ext cx="1371600" cy="616054"/>
          </a:xfrm>
          <a:prstGeom prst="rect">
            <a:avLst/>
          </a:prstGeom>
        </p:spPr>
      </p:pic>
      <p:pic>
        <p:nvPicPr>
          <p:cNvPr id="12" name="Picture 11">
            <a:extLst>
              <a:ext uri="{FF2B5EF4-FFF2-40B4-BE49-F238E27FC236}">
                <a16:creationId xmlns:a16="http://schemas.microsoft.com/office/drawing/2014/main" id="{26421E18-EB7A-7048-B56F-90801C398C52}"/>
              </a:ext>
            </a:extLst>
          </p:cNvPr>
          <p:cNvPicPr>
            <a:picLocks noChangeAspect="1"/>
          </p:cNvPicPr>
          <p:nvPr/>
        </p:nvPicPr>
        <p:blipFill>
          <a:blip r:embed="rId4"/>
          <a:stretch>
            <a:fillRect/>
          </a:stretch>
        </p:blipFill>
        <p:spPr>
          <a:xfrm>
            <a:off x="6550749" y="2217306"/>
            <a:ext cx="5253686" cy="2303179"/>
          </a:xfrm>
          <a:prstGeom prst="rect">
            <a:avLst/>
          </a:prstGeom>
          <a:ln w="28575">
            <a:solidFill>
              <a:srgbClr val="005433"/>
            </a:solidFill>
          </a:ln>
        </p:spPr>
      </p:pic>
    </p:spTree>
    <p:extLst>
      <p:ext uri="{BB962C8B-B14F-4D97-AF65-F5344CB8AC3E}">
        <p14:creationId xmlns:p14="http://schemas.microsoft.com/office/powerpoint/2010/main" val="92701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16169</TotalTime>
  <Words>1500</Words>
  <Application>Microsoft Macintosh PowerPoint</Application>
  <PresentationFormat>Widescreen</PresentationFormat>
  <Paragraphs>159</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ＭＳ 明朝</vt:lpstr>
      <vt:lpstr>Arial</vt:lpstr>
      <vt:lpstr>Avenir Book</vt:lpstr>
      <vt:lpstr>Calibri</vt:lpstr>
      <vt:lpstr>Calibri Light</vt:lpstr>
      <vt:lpstr>Open Sans</vt:lpstr>
      <vt:lpstr>Times New Roman</vt:lpstr>
      <vt:lpstr>Wingdings</vt:lpstr>
      <vt:lpstr>Office Theme</vt:lpstr>
      <vt:lpstr>PowerPoint Presentation</vt:lpstr>
      <vt:lpstr>About the Cañada College Dream Center</vt:lpstr>
      <vt:lpstr>Cañada College’s Equity Goals</vt:lpstr>
      <vt:lpstr>Dream Center Duties</vt:lpstr>
      <vt:lpstr>Who Is Served 2017/18 AB540 Student Characteristics - data packet </vt:lpstr>
      <vt:lpstr>CA Dream Act Applications – 5 year Trend</vt:lpstr>
      <vt:lpstr>AB540/DACA Students- 5 year Trend </vt:lpstr>
      <vt:lpstr>Why do we need a Permanent 1.0FTE PSC</vt:lpstr>
      <vt:lpstr>College, District and  Chancellor’s Office Support</vt:lpstr>
      <vt:lpstr>Supports Mission Statement  &amp; Strategic Goals</vt:lpstr>
      <vt:lpstr>If This Position is Not Funded…</vt:lpstr>
      <vt:lpstr>If This Position is Not Funded… Who Will Do This Work?</vt:lpstr>
      <vt:lpstr>And…who Will Meet the Growing Demand of Dream Center Needs?</vt:lpstr>
      <vt:lpstr>Questions?</vt:lpstr>
    </vt:vector>
  </TitlesOfParts>
  <Company>SMCCD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Megan</dc:creator>
  <cp:lastModifiedBy>Leiva, Adolfo</cp:lastModifiedBy>
  <cp:revision>380</cp:revision>
  <cp:lastPrinted>2020-11-30T17:25:50Z</cp:lastPrinted>
  <dcterms:created xsi:type="dcterms:W3CDTF">2015-08-26T22:52:00Z</dcterms:created>
  <dcterms:modified xsi:type="dcterms:W3CDTF">2020-12-04T22:14:15Z</dcterms:modified>
</cp:coreProperties>
</file>