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3" r:id="rId1"/>
  </p:sldMasterIdLst>
  <p:notesMasterIdLst>
    <p:notesMasterId r:id="rId6"/>
  </p:notesMasterIdLst>
  <p:sldIdLst>
    <p:sldId id="256" r:id="rId2"/>
    <p:sldId id="257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89"/>
    <p:restoredTop sz="96327"/>
  </p:normalViewPr>
  <p:slideViewPr>
    <p:cSldViewPr snapToGrid="0">
      <p:cViewPr varScale="1">
        <p:scale>
          <a:sx n="128" d="100"/>
          <a:sy n="128" d="100"/>
        </p:scale>
        <p:origin x="105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26863-E4BD-8341-8C7D-3FD908519E65}" type="datetimeFigureOut">
              <a:rPr lang="en-US" smtClean="0"/>
              <a:t>2/7/25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924A5-39D0-3B45-90F0-17A7ADA1C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7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9735-BE04-044C-AB87-C596C53B340B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0382-96CC-F948-A942-D1A268A58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9735-BE04-044C-AB87-C596C53B340B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0382-96CC-F948-A942-D1A268A58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9735-BE04-044C-AB87-C596C53B340B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0382-96CC-F948-A942-D1A268A58E5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2954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9735-BE04-044C-AB87-C596C53B340B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0382-96CC-F948-A942-D1A268A58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85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9735-BE04-044C-AB87-C596C53B340B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0382-96CC-F948-A942-D1A268A58E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4276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9735-BE04-044C-AB87-C596C53B340B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0382-96CC-F948-A942-D1A268A58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5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9735-BE04-044C-AB87-C596C53B340B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0382-96CC-F948-A942-D1A268A58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57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9735-BE04-044C-AB87-C596C53B340B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0382-96CC-F948-A942-D1A268A58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9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9735-BE04-044C-AB87-C596C53B340B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0382-96CC-F948-A942-D1A268A58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64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9735-BE04-044C-AB87-C596C53B340B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0382-96CC-F948-A942-D1A268A58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3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9735-BE04-044C-AB87-C596C53B340B}" type="datetimeFigureOut">
              <a:rPr lang="en-US" smtClean="0"/>
              <a:t>2/7/25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0382-96CC-F948-A942-D1A268A58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6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9735-BE04-044C-AB87-C596C53B340B}" type="datetimeFigureOut">
              <a:rPr lang="en-US" smtClean="0"/>
              <a:t>2/7/25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0382-96CC-F948-A942-D1A268A58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9735-BE04-044C-AB87-C596C53B340B}" type="datetimeFigureOut">
              <a:rPr lang="en-US" smtClean="0"/>
              <a:t>2/7/25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0382-96CC-F948-A942-D1A268A58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9735-BE04-044C-AB87-C596C53B340B}" type="datetimeFigureOut">
              <a:rPr lang="en-US" smtClean="0"/>
              <a:t>2/7/25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0382-96CC-F948-A942-D1A268A58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4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9735-BE04-044C-AB87-C596C53B340B}" type="datetimeFigureOut">
              <a:rPr lang="en-US" smtClean="0"/>
              <a:t>2/7/25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0382-96CC-F948-A942-D1A268A58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0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9735-BE04-044C-AB87-C596C53B340B}" type="datetimeFigureOut">
              <a:rPr lang="en-US" smtClean="0"/>
              <a:t>2/7/25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D0382-96CC-F948-A942-D1A268A58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6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59735-BE04-044C-AB87-C596C53B340B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1D0382-96CC-F948-A942-D1A268A58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8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CC6B-0244-E876-6AEC-C86DFF8AAC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4544" y="1885630"/>
            <a:ext cx="9353506" cy="164630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MiniMester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Experience!: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8-Week Late Start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E321DB-8A5A-232F-C7AB-FEC1806C4F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3630318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2">
                    <a:lumMod val="75000"/>
                  </a:schemeClr>
                </a:solidFill>
              </a:rPr>
              <a:t>Fall 2023-SPRING 2025 HSS Pilot</a:t>
            </a:r>
          </a:p>
        </p:txBody>
      </p:sp>
    </p:spTree>
    <p:extLst>
      <p:ext uri="{BB962C8B-B14F-4D97-AF65-F5344CB8AC3E}">
        <p14:creationId xmlns:p14="http://schemas.microsoft.com/office/powerpoint/2010/main" val="188005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EF9E2-9B5E-73A2-7B7B-F377FE2E2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222" y="715107"/>
            <a:ext cx="7927404" cy="92612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When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Boring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is Good!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AD025-1FC7-214E-A97D-F616DBCD1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222" y="1641230"/>
            <a:ext cx="8596668" cy="4571034"/>
          </a:xfrm>
        </p:spPr>
        <p:txBody>
          <a:bodyPr/>
          <a:lstStyle/>
          <a:p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Predictable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</a:rPr>
              <a:t>nd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course taking opportunity in a single semester</a:t>
            </a:r>
          </a:p>
          <a:p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Consistent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start dates, 2</a:t>
            </a:r>
            <a:r>
              <a:rPr lang="en-US" baseline="30000" dirty="0">
                <a:solidFill>
                  <a:schemeClr val="accent2">
                    <a:lumMod val="75000"/>
                  </a:schemeClr>
                </a:solidFill>
              </a:rPr>
              <a:t>nd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8-week session 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Late registration, drop date, Withdrawal date 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Quarter System Dates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Hybrid courses </a:t>
            </a:r>
          </a:p>
          <a:p>
            <a:pPr lvl="1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50%/50% (in-person/online), 25%/75%</a:t>
            </a:r>
          </a:p>
          <a:p>
            <a:pPr lvl="2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50%/50% Example: 8 Weeks, TR, 16 class sessions, 50% Online</a:t>
            </a:r>
          </a:p>
          <a:p>
            <a:pPr lvl="2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25%/75% Example: 8 Weeks, T, 8 class sessions, 75% Online</a:t>
            </a:r>
          </a:p>
          <a:p>
            <a:pPr lvl="2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13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7950C0-A387-8527-C378-83C8AFD47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97466"/>
              </p:ext>
            </p:extLst>
          </p:nvPr>
        </p:nvGraphicFramePr>
        <p:xfrm>
          <a:off x="1904826" y="1514951"/>
          <a:ext cx="5962996" cy="48279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1020">
                  <a:extLst>
                    <a:ext uri="{9D8B030D-6E8A-4147-A177-3AD203B41FA5}">
                      <a16:colId xmlns:a16="http://schemas.microsoft.com/office/drawing/2014/main" val="3538656127"/>
                    </a:ext>
                  </a:extLst>
                </a:gridCol>
                <a:gridCol w="867494">
                  <a:extLst>
                    <a:ext uri="{9D8B030D-6E8A-4147-A177-3AD203B41FA5}">
                      <a16:colId xmlns:a16="http://schemas.microsoft.com/office/drawing/2014/main" val="2611249063"/>
                    </a:ext>
                  </a:extLst>
                </a:gridCol>
                <a:gridCol w="594875">
                  <a:extLst>
                    <a:ext uri="{9D8B030D-6E8A-4147-A177-3AD203B41FA5}">
                      <a16:colId xmlns:a16="http://schemas.microsoft.com/office/drawing/2014/main" val="2174953891"/>
                    </a:ext>
                  </a:extLst>
                </a:gridCol>
                <a:gridCol w="651510">
                  <a:extLst>
                    <a:ext uri="{9D8B030D-6E8A-4147-A177-3AD203B41FA5}">
                      <a16:colId xmlns:a16="http://schemas.microsoft.com/office/drawing/2014/main" val="1847385127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67778637"/>
                    </a:ext>
                  </a:extLst>
                </a:gridCol>
                <a:gridCol w="902970">
                  <a:extLst>
                    <a:ext uri="{9D8B030D-6E8A-4147-A177-3AD203B41FA5}">
                      <a16:colId xmlns:a16="http://schemas.microsoft.com/office/drawing/2014/main" val="2189734046"/>
                    </a:ext>
                  </a:extLst>
                </a:gridCol>
                <a:gridCol w="769277">
                  <a:extLst>
                    <a:ext uri="{9D8B030D-6E8A-4147-A177-3AD203B41FA5}">
                      <a16:colId xmlns:a16="http://schemas.microsoft.com/office/drawing/2014/main" val="87840201"/>
                    </a:ext>
                  </a:extLst>
                </a:gridCol>
              </a:tblGrid>
              <a:tr h="3218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COURSE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MODALITY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CAP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19712"/>
                  </a:ext>
                </a:extLst>
              </a:tr>
              <a:tr h="339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03/20/25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ART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102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OLH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online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35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35</a:t>
                      </a:r>
                      <a:endParaRPr lang="en-US" sz="1200" b="0" i="0" u="none" strike="noStrike" dirty="0">
                        <a:solidFill>
                          <a:srgbClr val="3C7D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78242"/>
                  </a:ext>
                </a:extLst>
              </a:tr>
              <a:tr h="3764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03/16/25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COMM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130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OMH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onliine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35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34</a:t>
                      </a:r>
                      <a:endParaRPr lang="en-US" sz="1200" b="0" i="0" u="none" strike="noStrike">
                        <a:solidFill>
                          <a:srgbClr val="3C7D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224677"/>
                  </a:ext>
                </a:extLst>
              </a:tr>
              <a:tr h="339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03/18/25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ENGL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HAA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TR 9:45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26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3C7D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335688"/>
                  </a:ext>
                </a:extLst>
              </a:tr>
              <a:tr h="339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03/20/25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ENGL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OSH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online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3C7D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791667"/>
                  </a:ext>
                </a:extLst>
              </a:tr>
              <a:tr h="3901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03/20/25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ENGL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OSH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online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3C7D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016886"/>
                  </a:ext>
                </a:extLst>
              </a:tr>
              <a:tr h="339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03/20/25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ENGL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OTH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online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3C7D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779847"/>
                  </a:ext>
                </a:extLst>
              </a:tr>
              <a:tr h="339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03/19/25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ENGL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HAA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MW 11:10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26</a:t>
                      </a:r>
                      <a:endParaRPr lang="en-US" sz="1200" b="0" i="0" u="none" strike="noStrike">
                        <a:solidFill>
                          <a:srgbClr val="3C7D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802105"/>
                  </a:ext>
                </a:extLst>
              </a:tr>
              <a:tr h="339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03/20/25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ENGL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110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HAB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R  6:10 PM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3C7D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976777"/>
                  </a:ext>
                </a:extLst>
              </a:tr>
              <a:tr h="339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03/18/25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ESL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836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HAA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TR 11:10 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34</a:t>
                      </a:r>
                      <a:endParaRPr lang="en-US" sz="1200" b="0" i="0" u="none" strike="noStrike">
                        <a:solidFill>
                          <a:srgbClr val="3C7D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591539"/>
                  </a:ext>
                </a:extLst>
              </a:tr>
              <a:tr h="339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03/19/25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ESL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837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HLA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MW 5:00 PM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35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35</a:t>
                      </a:r>
                      <a:endParaRPr lang="en-US" sz="1200" b="0" i="0" u="none" strike="noStrike">
                        <a:solidFill>
                          <a:srgbClr val="3C7D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239727"/>
                  </a:ext>
                </a:extLst>
              </a:tr>
              <a:tr h="339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03/18/25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HIST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245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HAX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TR 12:45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38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35</a:t>
                      </a:r>
                      <a:endParaRPr lang="en-US" sz="1200" b="0" i="0" u="none" strike="noStrike">
                        <a:solidFill>
                          <a:srgbClr val="3C7D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595654"/>
                  </a:ext>
                </a:extLst>
              </a:tr>
              <a:tr h="339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03/18/25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MUS.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HLA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 6:10  PM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35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3C7D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077658"/>
                  </a:ext>
                </a:extLst>
              </a:tr>
              <a:tr h="3399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03/19/25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PSYC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HAB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MW 12:45</a:t>
                      </a:r>
                      <a:endParaRPr lang="en-US" sz="12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38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38</a:t>
                      </a:r>
                      <a:endParaRPr lang="en-US" sz="1200" b="0" i="0" u="none" strike="noStrike" dirty="0">
                        <a:solidFill>
                          <a:srgbClr val="3C7D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13817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76E8192-8E03-670F-75DF-22D501622361}"/>
              </a:ext>
            </a:extLst>
          </p:cNvPr>
          <p:cNvSpPr txBox="1"/>
          <p:nvPr/>
        </p:nvSpPr>
        <p:spPr>
          <a:xfrm>
            <a:off x="765810" y="437733"/>
            <a:ext cx="82410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 Start, 8-Week Session </a:t>
            </a:r>
            <a:endParaRPr kumimoji="0" lang="en-US" altLang="en-US" sz="320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SPRING 2025</a:t>
            </a:r>
            <a:endParaRPr kumimoji="0" lang="en-US" altLang="en-US" sz="320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03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209AF4-42A2-D0D9-0622-F0F730C8A4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5CC8F72-50BD-57FE-313F-E69142658B43}"/>
              </a:ext>
            </a:extLst>
          </p:cNvPr>
          <p:cNvSpPr txBox="1"/>
          <p:nvPr/>
        </p:nvSpPr>
        <p:spPr>
          <a:xfrm>
            <a:off x="765810" y="437733"/>
            <a:ext cx="82410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 Start, 8-Week Session </a:t>
            </a:r>
            <a:endParaRPr kumimoji="0" lang="en-US" altLang="en-US" sz="320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rebuchet MS" panose="020B070302020209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Basics, Like to Like</a:t>
            </a:r>
            <a:endParaRPr kumimoji="0" lang="en-US" altLang="en-US" sz="320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A03C80-56C2-7855-2842-15BDA12F9EA4}"/>
              </a:ext>
            </a:extLst>
          </p:cNvPr>
          <p:cNvSpPr txBox="1"/>
          <p:nvPr/>
        </p:nvSpPr>
        <p:spPr>
          <a:xfrm>
            <a:off x="4094921" y="1634986"/>
            <a:ext cx="21468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Success: 64% </a:t>
            </a:r>
          </a:p>
          <a:p>
            <a:r>
              <a:rPr lang="en-US" dirty="0">
                <a:solidFill>
                  <a:schemeClr val="accent1"/>
                </a:solidFill>
              </a:rPr>
              <a:t>Control: 66%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Retention: 85% </a:t>
            </a:r>
          </a:p>
          <a:p>
            <a:r>
              <a:rPr lang="en-US" dirty="0">
                <a:solidFill>
                  <a:schemeClr val="accent1"/>
                </a:solidFill>
              </a:rPr>
              <a:t>Control: 85%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FCA9D1B-0B5A-AAF6-55B5-056CF6FFA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680284"/>
              </p:ext>
            </p:extLst>
          </p:nvPr>
        </p:nvGraphicFramePr>
        <p:xfrm>
          <a:off x="2570921" y="3468688"/>
          <a:ext cx="4774096" cy="306124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17315">
                  <a:extLst>
                    <a:ext uri="{9D8B030D-6E8A-4147-A177-3AD203B41FA5}">
                      <a16:colId xmlns:a16="http://schemas.microsoft.com/office/drawing/2014/main" val="1343125901"/>
                    </a:ext>
                  </a:extLst>
                </a:gridCol>
                <a:gridCol w="2456781">
                  <a:extLst>
                    <a:ext uri="{9D8B030D-6E8A-4147-A177-3AD203B41FA5}">
                      <a16:colId xmlns:a16="http://schemas.microsoft.com/office/drawing/2014/main" val="3563455441"/>
                    </a:ext>
                  </a:extLst>
                </a:gridCol>
              </a:tblGrid>
              <a:tr h="273250"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Course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Modality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917216"/>
                  </a:ext>
                </a:extLst>
              </a:tr>
              <a:tr h="273250"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ANTH-125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ONLINE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071709"/>
                  </a:ext>
                </a:extLst>
              </a:tr>
              <a:tr h="332577"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ART-102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ONLINE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588161"/>
                  </a:ext>
                </a:extLst>
              </a:tr>
              <a:tr h="273250"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COMM-130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ONLINE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701892"/>
                  </a:ext>
                </a:extLst>
              </a:tr>
              <a:tr h="273250"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ECE.-313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ONLINE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239892"/>
                  </a:ext>
                </a:extLst>
              </a:tr>
              <a:tr h="269421"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ENGL-100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ONLINE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910109"/>
                  </a:ext>
                </a:extLst>
              </a:tr>
              <a:tr h="273250"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ENGL-110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ONLINE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351135"/>
                  </a:ext>
                </a:extLst>
              </a:tr>
              <a:tr h="273250">
                <a:tc>
                  <a:txBody>
                    <a:bodyPr/>
                    <a:lstStyle/>
                    <a:p>
                      <a:pPr marL="0" marR="0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ESL-921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FACE TO FACE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960284"/>
                  </a:ext>
                </a:extLst>
              </a:tr>
              <a:tr h="273250">
                <a:tc>
                  <a:txBody>
                    <a:bodyPr/>
                    <a:lstStyle/>
                    <a:p>
                      <a:pPr marL="0" marR="0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KINE-109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ONLINE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32963"/>
                  </a:ext>
                </a:extLst>
              </a:tr>
              <a:tr h="273250">
                <a:tc>
                  <a:txBody>
                    <a:bodyPr/>
                    <a:lstStyle/>
                    <a:p>
                      <a:pPr marL="0" marR="0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PSYC-100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SYNCHRONOUS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388613"/>
                  </a:ext>
                </a:extLst>
              </a:tr>
              <a:tr h="273250">
                <a:tc>
                  <a:txBody>
                    <a:bodyPr/>
                    <a:lstStyle/>
                    <a:p>
                      <a:pPr marL="0" marR="0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PSYC-200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</a:rPr>
                        <a:t>ONLINE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18032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7E820DC-9251-E84A-6393-628C8DD8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152" y="31607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3675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{46D7F06E-5FFF-7F4F-8B4F-EACEC7804010}tf10001060</Template>
  <TotalTime>15128</TotalTime>
  <Words>266</Words>
  <Application>Microsoft Macintosh PowerPoint</Application>
  <PresentationFormat>Widescreen</PresentationFormat>
  <Paragraphs>139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The MiniMester Experience!:  8-Week Late Start Session</vt:lpstr>
      <vt:lpstr>When Boring is Good!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8-Week Late Start Session</dc:title>
  <dc:creator>Carranza, James</dc:creator>
  <cp:lastModifiedBy>Carranza, James</cp:lastModifiedBy>
  <cp:revision>28</cp:revision>
  <cp:lastPrinted>2023-04-06T20:03:51Z</cp:lastPrinted>
  <dcterms:created xsi:type="dcterms:W3CDTF">2023-03-09T21:49:55Z</dcterms:created>
  <dcterms:modified xsi:type="dcterms:W3CDTF">2025-02-07T18:35:10Z</dcterms:modified>
</cp:coreProperties>
</file>