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7010400" cy="92964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Source Sans Pro" panose="020B0604020202020204" charset="0"/>
      <p:regular r:id="rId50"/>
      <p:bold r:id="rId51"/>
      <p:italic r:id="rId52"/>
      <p:boldItalic r:id="rId53"/>
    </p:embeddedFont>
    <p:embeddedFont>
      <p:font typeface="Franklin Gothic" panose="020B0604020202020204" charset="0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88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08" name="Google Shape;308;p3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3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88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88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 descr="https://canadacollege.edu/marketing/docs/cclogo_342pmsu_MSWor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240" y="789140"/>
            <a:ext cx="6619462" cy="297434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/>
        </p:nvSpPr>
        <p:spPr>
          <a:xfrm>
            <a:off x="751562" y="4459265"/>
            <a:ext cx="105594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US" sz="5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Guided Pathways Student Voices </a:t>
            </a:r>
            <a:endParaRPr sz="58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US" sz="5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Focus Group Findings </a:t>
            </a:r>
            <a:endParaRPr sz="58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887199" cy="6528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692782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626345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887201" cy="6531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530893" y="47625"/>
            <a:ext cx="10576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While listening, jot down...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13500" y="1420814"/>
            <a:ext cx="11565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What are you hearing from students? </a:t>
            </a:r>
            <a:endParaRPr sz="4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What are some things that you hear that confirm or challenge your understanding of Cañada students?</a:t>
            </a:r>
            <a:endParaRPr sz="4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4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626888" y="28037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Focus Group Preliminary Findings 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53177" y="1353600"/>
            <a:ext cx="11585170" cy="4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Finding the right career </a:t>
            </a:r>
            <a:r>
              <a:rPr lang="en-US" sz="2500">
                <a:latin typeface="Franklin Gothic"/>
                <a:ea typeface="Franklin Gothic"/>
                <a:cs typeface="Franklin Gothic"/>
                <a:sym typeface="Franklin Gothic"/>
              </a:rPr>
              <a:t>&amp; 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major is</a:t>
            </a:r>
            <a:r>
              <a:rPr lang="en-US" sz="25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 journey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where students negotiate personal fulfillment and financial/familial pressures</a:t>
            </a:r>
            <a:endParaRPr sz="25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5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Experiential learning is key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for major </a:t>
            </a:r>
            <a:r>
              <a:rPr lang="en-US" sz="2500">
                <a:latin typeface="Franklin Gothic"/>
                <a:ea typeface="Franklin Gothic"/>
                <a:cs typeface="Franklin Gothic"/>
                <a:sym typeface="Franklin Gothic"/>
              </a:rPr>
              <a:t>&amp;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career exploration </a:t>
            </a:r>
            <a:r>
              <a:rPr lang="en-US" sz="2500">
                <a:latin typeface="Franklin Gothic"/>
                <a:ea typeface="Franklin Gothic"/>
                <a:cs typeface="Franklin Gothic"/>
                <a:sym typeface="Franklin Gothic"/>
              </a:rPr>
              <a:t>&amp; 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decision making </a:t>
            </a:r>
            <a:endParaRPr sz="25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500" b="1">
                <a:latin typeface="Franklin Gothic"/>
                <a:ea typeface="Franklin Gothic"/>
                <a:cs typeface="Franklin Gothic"/>
                <a:sym typeface="Franklin Gothic"/>
              </a:rPr>
              <a:t>S</a:t>
            </a:r>
            <a:r>
              <a:rPr lang="en-US" sz="25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upport services </a:t>
            </a:r>
            <a:r>
              <a:rPr lang="en-US" sz="2500" b="1">
                <a:latin typeface="Franklin Gothic"/>
                <a:ea typeface="Franklin Gothic"/>
                <a:cs typeface="Franklin Gothic"/>
                <a:sym typeface="Franklin Gothic"/>
              </a:rPr>
              <a:t>&amp; </a:t>
            </a:r>
            <a:r>
              <a:rPr lang="en-US" sz="25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resources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are important </a:t>
            </a:r>
            <a:r>
              <a:rPr lang="en-US" sz="2500">
                <a:latin typeface="Franklin Gothic"/>
                <a:ea typeface="Franklin Gothic"/>
                <a:cs typeface="Franklin Gothic"/>
                <a:sym typeface="Franklin Gothic"/>
              </a:rPr>
              <a:t>&amp; students 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stressed the </a:t>
            </a:r>
            <a:r>
              <a:rPr lang="en-US" sz="25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need for early </a:t>
            </a:r>
            <a:r>
              <a:rPr lang="en-US" sz="2500" b="1">
                <a:latin typeface="Franklin Gothic"/>
                <a:ea typeface="Franklin Gothic"/>
                <a:cs typeface="Franklin Gothic"/>
                <a:sym typeface="Franklin Gothic"/>
              </a:rPr>
              <a:t>&amp;</a:t>
            </a:r>
            <a:r>
              <a:rPr lang="en-US" sz="25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improved awareness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of available resources</a:t>
            </a:r>
            <a:endParaRPr sz="25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5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Personal and specialized support 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is important in the exploration </a:t>
            </a:r>
            <a:r>
              <a:rPr lang="en-US" sz="2500">
                <a:latin typeface="Franklin Gothic"/>
                <a:ea typeface="Franklin Gothic"/>
                <a:cs typeface="Franklin Gothic"/>
                <a:sym typeface="Franklin Gothic"/>
              </a:rPr>
              <a:t>&amp; 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decision making process. Students who d</a:t>
            </a:r>
            <a:r>
              <a:rPr lang="en-US" sz="2500">
                <a:latin typeface="Franklin Gothic"/>
                <a:ea typeface="Franklin Gothic"/>
                <a:cs typeface="Franklin Gothic"/>
                <a:sym typeface="Franklin Gothic"/>
              </a:rPr>
              <a:t>id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not receive clear </a:t>
            </a:r>
            <a:r>
              <a:rPr lang="en-US" sz="2500">
                <a:latin typeface="Franklin Gothic"/>
                <a:ea typeface="Franklin Gothic"/>
                <a:cs typeface="Franklin Gothic"/>
                <a:sym typeface="Franklin Gothic"/>
              </a:rPr>
              <a:t>&amp;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consistent information from college staff, faculty, &amp; counselors experienced</a:t>
            </a:r>
            <a:r>
              <a:rPr lang="en-US" sz="2500"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negative effects.</a:t>
            </a:r>
            <a:endParaRPr sz="25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Students who are </a:t>
            </a:r>
            <a:r>
              <a:rPr lang="en-US" sz="25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connected to a student services program or campus community feel more supported</a:t>
            </a:r>
            <a:r>
              <a:rPr lang="en-US" sz="2500" b="1">
                <a:latin typeface="Franklin Gothic"/>
                <a:ea typeface="Franklin Gothic"/>
                <a:cs typeface="Franklin Gothic"/>
                <a:sym typeface="Franklin Gothic"/>
              </a:rPr>
              <a:t> &amp; </a:t>
            </a:r>
            <a:r>
              <a:rPr lang="en-US" sz="25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successful.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Students not involved expressed desire for a sense of community </a:t>
            </a:r>
            <a:r>
              <a:rPr lang="en-US" sz="2500">
                <a:latin typeface="Franklin Gothic"/>
                <a:ea typeface="Franklin Gothic"/>
                <a:cs typeface="Franklin Gothic"/>
                <a:sym typeface="Franklin Gothic"/>
              </a:rPr>
              <a:t>&amp; </a:t>
            </a:r>
            <a:r>
              <a:rPr lang="en-US" sz="2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peer connection </a:t>
            </a:r>
            <a:endParaRPr sz="25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5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5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93299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487178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Finding 1 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77117" y="1203959"/>
            <a:ext cx="12037766" cy="495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en-US" sz="3700" b="1">
                <a:latin typeface="Franklin Gothic"/>
                <a:ea typeface="Franklin Gothic"/>
                <a:cs typeface="Franklin Gothic"/>
                <a:sym typeface="Franklin Gothic"/>
              </a:rPr>
              <a:t>Finding the right career &amp; major is a journey where students negotiate personal fulfillment and financial &amp; familial pressures</a:t>
            </a:r>
            <a:r>
              <a:rPr lang="en-US" sz="3800" b="1"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endParaRPr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066800" lvl="1" indent="-552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 sz="3500">
                <a:latin typeface="Franklin Gothic"/>
                <a:ea typeface="Franklin Gothic"/>
                <a:cs typeface="Franklin Gothic"/>
                <a:sym typeface="Franklin Gothic"/>
              </a:rPr>
              <a:t>Career goals determined by:</a:t>
            </a:r>
            <a:endParaRPr sz="21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371600" lvl="2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•"/>
            </a:pPr>
            <a:r>
              <a:rPr lang="en-US" sz="3500">
                <a:latin typeface="Franklin Gothic"/>
                <a:ea typeface="Franklin Gothic"/>
                <a:cs typeface="Franklin Gothic"/>
                <a:sym typeface="Franklin Gothic"/>
              </a:rPr>
              <a:t>Personal passion and happiness </a:t>
            </a:r>
            <a:endParaRPr sz="17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371600" lvl="2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•"/>
            </a:pPr>
            <a:r>
              <a:rPr lang="en-US" sz="3500">
                <a:latin typeface="Franklin Gothic"/>
                <a:ea typeface="Franklin Gothic"/>
                <a:cs typeface="Franklin Gothic"/>
                <a:sym typeface="Franklin Gothic"/>
              </a:rPr>
              <a:t>Desire to support others &amp; making an impact </a:t>
            </a:r>
            <a:endParaRPr sz="17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371600" lvl="2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•"/>
            </a:pPr>
            <a:r>
              <a:rPr lang="en-US" sz="3500">
                <a:latin typeface="Franklin Gothic"/>
                <a:ea typeface="Franklin Gothic"/>
                <a:cs typeface="Franklin Gothic"/>
                <a:sym typeface="Franklin Gothic"/>
              </a:rPr>
              <a:t>Financial security </a:t>
            </a:r>
            <a:endParaRPr sz="17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371600" lvl="2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•"/>
            </a:pPr>
            <a:r>
              <a:rPr lang="en-US" sz="3500">
                <a:latin typeface="Franklin Gothic"/>
                <a:ea typeface="Franklin Gothic"/>
                <a:cs typeface="Franklin Gothic"/>
                <a:sym typeface="Franklin Gothic"/>
              </a:rPr>
              <a:t>Familial expectations and pressure</a:t>
            </a:r>
            <a:endParaRPr sz="35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 sz="3500">
                <a:latin typeface="Franklin Gothic"/>
                <a:ea typeface="Franklin Gothic"/>
                <a:cs typeface="Franklin Gothic"/>
                <a:sym typeface="Franklin Gothic"/>
              </a:rPr>
              <a:t>Major determined by career interest/goal  </a:t>
            </a:r>
            <a:endParaRPr sz="21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>
            <a:off x="510700" y="368025"/>
            <a:ext cx="11158500" cy="5581200"/>
          </a:xfrm>
          <a:prstGeom prst="wedgeRectCallout">
            <a:avLst>
              <a:gd name="adj1" fmla="val -36270"/>
              <a:gd name="adj2" fmla="val 61766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938700" y="610413"/>
            <a:ext cx="105537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I'm a nursing major after a long, long road of changing like five or six different times. Hopefully, I stick to this one and it's not a major of the month, but right now is nursing... if you want to have a stable home life and eventually I want to be able to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 my own family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I'm going to need to have a degree to like take care of rent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taxes…then hopefully, it can be something that you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enjoy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doing… 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/>
          <p:nvPr/>
        </p:nvSpPr>
        <p:spPr>
          <a:xfrm>
            <a:off x="510700" y="368025"/>
            <a:ext cx="11158500" cy="5581200"/>
          </a:xfrm>
          <a:prstGeom prst="wedgeRectCallout">
            <a:avLst>
              <a:gd name="adj1" fmla="val 39738"/>
              <a:gd name="adj2" fmla="val 61708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819150" y="609600"/>
            <a:ext cx="105537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want to be a part of a change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where kids that are being abused...there's a community around this child that isn't seeing it. It's being ignored... So my goal is to be a part of a change that makes sure that that doesn't happen. Either a change, a new curriculum, just something. Either create it or be a part of it. 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Introduction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40950" y="1220576"/>
            <a:ext cx="11510100" cy="4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  <a:t>Student Voices sub-committee co-leads:</a:t>
            </a:r>
            <a:endParaRPr sz="30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•"/>
            </a:pPr>
            <a: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  <a:t>Hyla Lacefield </a:t>
            </a:r>
            <a:endParaRPr sz="30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•"/>
            </a:pPr>
            <a: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  <a:t>Marisol Quevedo 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  <a:t>Partnership with Career Ladders Project:</a:t>
            </a:r>
            <a:endParaRPr sz="30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•"/>
            </a:pPr>
            <a: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  <a:t>Sia Smith-Miyazaki 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  <a:t>Additional members include: Daryan Chan, Manny Delgado, Karen Engel, Yesenia Haro, Michiko Kealoha, Sarita Lopez, Kiran Malavade, Ada Ocampo, Ariela Villalpando. </a:t>
            </a:r>
            <a:b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</a:br>
            <a:endParaRPr sz="30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626888" y="28037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Finding 2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121800" y="1418349"/>
            <a:ext cx="11796000" cy="4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4400" b="1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Experiential learning is key for major and career exploration &amp; decision making </a:t>
            </a:r>
            <a:endParaRPr sz="4400"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❖"/>
            </a:pPr>
            <a:r>
              <a:rPr lang="en-US" sz="44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Life, work, internship, and class experience </a:t>
            </a:r>
            <a:endParaRPr sz="4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❖"/>
            </a:pPr>
            <a:r>
              <a:rPr lang="en-US" sz="44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Career Courses and Non-academic support programs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92598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/>
          <p:nvPr/>
        </p:nvSpPr>
        <p:spPr>
          <a:xfrm>
            <a:off x="528950" y="364775"/>
            <a:ext cx="11016600" cy="5544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666750" y="990601"/>
            <a:ext cx="11106000" cy="4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went to bio to go pre-med. But after taking the entire general chem series, and knowing that I would have to take o-chem, I was kind of, I cried, I kid you not. I cried every single day taking general chemistry, the second one. Just because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was so unhappy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doing it, and then I thought to myself, I'm not going to-- I know myself enough that I can't do med school. </a:t>
            </a: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/>
          <p:nvPr/>
        </p:nvSpPr>
        <p:spPr>
          <a:xfrm>
            <a:off x="329750" y="376350"/>
            <a:ext cx="11016600" cy="5544900"/>
          </a:xfrm>
          <a:prstGeom prst="wedgeRoundRectCallout">
            <a:avLst>
              <a:gd name="adj1" fmla="val 33611"/>
              <a:gd name="adj2" fmla="val 60887"/>
              <a:gd name="adj3" fmla="val 0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767450" y="588863"/>
            <a:ext cx="101412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I'm a computer science major and I was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working at a software company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tech support. The way I came around to my major is, my life was really hard when the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engineers made really bad decisions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didn't talk to us, the people that talk to our customers. I had some of the worst days of my life to this day working at that company, and I thought, "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know I can do a better job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than they can do it, and so I'm going to do that." 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>
            <a:off x="164425" y="167575"/>
            <a:ext cx="11738400" cy="6502200"/>
          </a:xfrm>
          <a:prstGeom prst="wedgeEllipseCallout">
            <a:avLst>
              <a:gd name="adj1" fmla="val 43017"/>
              <a:gd name="adj2" fmla="val -46061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/>
          <p:nvPr/>
        </p:nvSpPr>
        <p:spPr>
          <a:xfrm>
            <a:off x="1501875" y="1021275"/>
            <a:ext cx="9305100" cy="6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feel that the first semester, I took the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 137.</a:t>
            </a:r>
            <a:r>
              <a:rPr lang="en-US" sz="3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 that really helped me to make sure that I wanted to decide that interior design was going to be my major. But maybe it could be ...</a:t>
            </a:r>
            <a:r>
              <a:rPr lang="en-US" sz="33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mandatory</a:t>
            </a:r>
            <a:r>
              <a:rPr lang="en-US" sz="3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if you want to get an associates...to take in maybe in the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 semester. </a:t>
            </a:r>
            <a:endParaRPr sz="3300" b="1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STEM Explorers </a:t>
            </a:r>
            <a:r>
              <a:rPr lang="en-US" sz="3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helped me see the computer science of it. Gave me a little taste. And I realized that that wasn't for me.</a:t>
            </a:r>
            <a:endParaRPr sz="33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405809" y="0"/>
            <a:ext cx="1066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Finding 3 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184731" y="1306880"/>
            <a:ext cx="11106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 b="1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Support services &amp; resources are important</a:t>
            </a:r>
            <a:endParaRPr sz="4400" b="1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300" b="1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❖"/>
            </a:pPr>
            <a:r>
              <a:rPr lang="en-US" sz="44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Students stressed the need for early &amp; improved awareness of available resources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0287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0" y="-186898"/>
            <a:ext cx="184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4">
            <a:alphaModFix/>
          </a:blip>
          <a:srcRect b="17415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/>
          <p:nvPr/>
        </p:nvSpPr>
        <p:spPr>
          <a:xfrm>
            <a:off x="510700" y="323850"/>
            <a:ext cx="11158500" cy="5748300"/>
          </a:xfrm>
          <a:prstGeom prst="wedgeRectCallout">
            <a:avLst>
              <a:gd name="adj1" fmla="val -35634"/>
              <a:gd name="adj2" fmla="val 57675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628650" y="323851"/>
            <a:ext cx="11106000" cy="6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 I just feel they really need to encourage students at the beginning of the semester to really be involved on the campus...and take advantage of all their resources. Because I just feel, now that I'm a part of this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ESO Adelante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program, and I'm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working on campus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that's how I knew more about their resources. And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wish I knew all of that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when I was an ESL student. Because for me, it would be way easier to figure out everything. So I just feel it's more about sharing that information right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the students arrive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Cañada.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/>
          <p:nvPr/>
        </p:nvSpPr>
        <p:spPr>
          <a:xfrm>
            <a:off x="528950" y="364775"/>
            <a:ext cx="11016600" cy="5544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1279350" y="1059750"/>
            <a:ext cx="96333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lot of the students don’t know about all the clubs that are in campus and that is a great resource for us. For me, the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interior design club</a:t>
            </a:r>
            <a:r>
              <a:rPr lang="en-US" sz="4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we have to pay a membership which is $10. And I'm okay with that because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have benefited so much from that</a:t>
            </a:r>
            <a:r>
              <a:rPr lang="en-US" sz="4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4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4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510700" y="323850"/>
            <a:ext cx="11158500" cy="5748300"/>
          </a:xfrm>
          <a:prstGeom prst="wedgeRectCallout">
            <a:avLst>
              <a:gd name="adj1" fmla="val -35634"/>
              <a:gd name="adj2" fmla="val 57675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563200" y="323843"/>
            <a:ext cx="11106000" cy="6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think be more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transparent about the way things work</a:t>
            </a:r>
            <a:r>
              <a:rPr lang="en-US" sz="3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I feel there's a lot of students, especially first time--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first-generation</a:t>
            </a:r>
            <a:r>
              <a:rPr lang="en-US" sz="3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college students who don't have a parent who's been through these-- doesn't have somebody who can't give them guidance to show them the ropes. And I feel like the orientation does what it does, it orients you to the first minute, but there's so much more that you have to learn how to navigate.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 I get tutoring? How do I do this? </a:t>
            </a:r>
            <a:r>
              <a:rPr lang="en-US" sz="33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 I do that? So I think that if the college is more transparent about that and it's not such a maze on the website to find that information and communicating better. </a:t>
            </a:r>
            <a:endParaRPr sz="33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5"/>
          <p:cNvSpPr txBox="1"/>
          <p:nvPr/>
        </p:nvSpPr>
        <p:spPr>
          <a:xfrm>
            <a:off x="626888" y="28037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Finding 4 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0" y="1216440"/>
            <a:ext cx="12192000" cy="5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4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Personal &amp; specialized support is important in the exploration </a:t>
            </a:r>
            <a:r>
              <a:rPr lang="en-US" sz="3400" b="1">
                <a:latin typeface="Franklin Gothic"/>
                <a:ea typeface="Franklin Gothic"/>
                <a:cs typeface="Franklin Gothic"/>
                <a:sym typeface="Franklin Gothic"/>
              </a:rPr>
              <a:t>and</a:t>
            </a:r>
            <a:r>
              <a:rPr lang="en-US" sz="34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decision</a:t>
            </a:r>
            <a:r>
              <a:rPr lang="en-US" sz="3400" b="1">
                <a:latin typeface="Franklin Gothic"/>
                <a:ea typeface="Franklin Gothic"/>
                <a:cs typeface="Franklin Gothic"/>
                <a:sym typeface="Franklin Gothic"/>
              </a:rPr>
              <a:t>-</a:t>
            </a:r>
            <a:r>
              <a:rPr lang="en-US" sz="34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making process. </a:t>
            </a:r>
            <a:endParaRPr sz="3400" b="1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400"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Students who do not receive clear &amp; consistent information from staff, faculty, &amp; counselors experienced negative effects.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❖"/>
            </a:pPr>
            <a:r>
              <a:rPr lang="en-US" sz="34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Students relied heavily on peers for guidance/support </a:t>
            </a:r>
            <a:endParaRPr sz="3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❖"/>
            </a:pPr>
            <a:r>
              <a:rPr lang="en-US" sz="34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Students desire assigned and specialized counseling 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❖"/>
            </a:pPr>
            <a:r>
              <a:rPr lang="en-US" sz="34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Supportive &amp; culturally aware counseling &amp; instructional faculty members made a significant impact 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200150" lvl="1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endParaRPr sz="3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5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/>
          <p:nvPr/>
        </p:nvSpPr>
        <p:spPr>
          <a:xfrm>
            <a:off x="235550" y="167575"/>
            <a:ext cx="11411100" cy="6502200"/>
          </a:xfrm>
          <a:prstGeom prst="wedgeEllipseCallout">
            <a:avLst>
              <a:gd name="adj1" fmla="val -47243"/>
              <a:gd name="adj2" fmla="val 4519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2147250" y="1234888"/>
            <a:ext cx="789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get a lot of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advice from other students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who have been through the class. It's like, "Hey, could you do these three classes in the same semester? Yes or no." And sometimes it's no, sometimes it's yes, so I think that getting a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student's opinion I value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more.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Self- Reflection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487178" y="14684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What is your understanding of students’ experience at Cañada College?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/>
            </a:r>
            <a:b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How do you contribute to their success on campus? </a:t>
            </a:r>
            <a:r>
              <a:rPr lang="en-US">
                <a:latin typeface="Franklin Gothic"/>
                <a:ea typeface="Franklin Gothic"/>
                <a:cs typeface="Franklin Gothic"/>
                <a:sym typeface="Franklin Gothic"/>
              </a:rPr>
              <a:t/>
            </a:r>
            <a:br>
              <a:rPr lang="en-US">
                <a:latin typeface="Franklin Gothic"/>
                <a:ea typeface="Franklin Gothic"/>
                <a:cs typeface="Franklin Gothic"/>
                <a:sym typeface="Franklin Gothic"/>
              </a:rPr>
            </a:b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/>
          <p:nvPr/>
        </p:nvSpPr>
        <p:spPr>
          <a:xfrm>
            <a:off x="235550" y="167575"/>
            <a:ext cx="11411100" cy="6502200"/>
          </a:xfrm>
          <a:prstGeom prst="wedgeEllipseCallout">
            <a:avLst>
              <a:gd name="adj1" fmla="val 46134"/>
              <a:gd name="adj2" fmla="val 46282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7"/>
          <p:cNvSpPr/>
          <p:nvPr/>
        </p:nvSpPr>
        <p:spPr>
          <a:xfrm>
            <a:off x="1395750" y="1519463"/>
            <a:ext cx="9400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 confused, my first semester here because my counselor did not get me or maybe it was too fast because it was like a short meeting. So that's why I never trusted counselors again...I think a year and a half,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was alone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... So I think that made it a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longer process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for me. 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/>
          <p:nvPr/>
        </p:nvSpPr>
        <p:spPr>
          <a:xfrm>
            <a:off x="510700" y="323850"/>
            <a:ext cx="11158500" cy="5748300"/>
          </a:xfrm>
          <a:prstGeom prst="wedgeRectCallout">
            <a:avLst>
              <a:gd name="adj1" fmla="val -35634"/>
              <a:gd name="adj2" fmla="val 57675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637350" y="597600"/>
            <a:ext cx="11106000" cy="6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then [the counselor said], "What do you want to do?" We looked into everything pretty much. And I've always liked children….So within a month, I changed my major to Mathematics for Middle Schoolers because …[the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counselor] made the connection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that I could use my theater experience to get middle schoolers more engaged in doing math and to be excited about it...So that's how I'm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connecting my passion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something that can help children. 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9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/>
          <p:nvPr/>
        </p:nvSpPr>
        <p:spPr>
          <a:xfrm>
            <a:off x="235550" y="167575"/>
            <a:ext cx="11411100" cy="6502200"/>
          </a:xfrm>
          <a:prstGeom prst="wedgeEllipseCallout">
            <a:avLst>
              <a:gd name="adj1" fmla="val -44140"/>
              <a:gd name="adj2" fmla="val -42998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9"/>
          <p:cNvSpPr/>
          <p:nvPr/>
        </p:nvSpPr>
        <p:spPr>
          <a:xfrm>
            <a:off x="1310100" y="1360775"/>
            <a:ext cx="95718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think something that might help with the counselors is that if they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specialized in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certain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degree or a degree pathway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Like if you know you want to go into business, you should meet with these counselors because this is what they specialize in. They [will] know all the different pathways, the different programs. 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 txBox="1"/>
          <p:nvPr/>
        </p:nvSpPr>
        <p:spPr>
          <a:xfrm>
            <a:off x="626888" y="28037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Finding 5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143305" y="1353589"/>
            <a:ext cx="11351700" cy="5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Students who are connected to a student services program or campus community feel more supported and successful</a:t>
            </a:r>
            <a:endParaRPr sz="4400"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2200"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779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❖"/>
            </a:pPr>
            <a:r>
              <a:rPr lang="en-US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Students not involved expressed desire for a sense of community and peer connection 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89" name="Google Shape;289;p40"/>
          <p:cNvSpPr/>
          <p:nvPr/>
        </p:nvSpPr>
        <p:spPr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0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1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/>
          <p:nvPr/>
        </p:nvSpPr>
        <p:spPr>
          <a:xfrm>
            <a:off x="528950" y="364775"/>
            <a:ext cx="11016600" cy="5544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1"/>
          <p:cNvSpPr/>
          <p:nvPr/>
        </p:nvSpPr>
        <p:spPr>
          <a:xfrm>
            <a:off x="1066400" y="919700"/>
            <a:ext cx="99417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really helped me feel comfortable enough to change my major was the fact that I was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of a community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that I felt wouldn't judge me if I changed my major….I didn't feel like I'd be disappointing anyone if I decided to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after my dream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 being part of a community here at school that I was comfortable with was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really big deal for me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1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2"/>
          <p:cNvPicPr preferRelativeResize="0"/>
          <p:nvPr/>
        </p:nvPicPr>
        <p:blipFill rotWithShape="1">
          <a:blip r:embed="rId3">
            <a:alphaModFix/>
          </a:blip>
          <a:srcRect b="17415"/>
          <a:stretch/>
        </p:blipFill>
        <p:spPr>
          <a:xfrm>
            <a:off x="0" y="-601875"/>
            <a:ext cx="12192000" cy="74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2"/>
          <p:cNvSpPr/>
          <p:nvPr/>
        </p:nvSpPr>
        <p:spPr>
          <a:xfrm>
            <a:off x="235550" y="694025"/>
            <a:ext cx="11411100" cy="5264400"/>
          </a:xfrm>
          <a:prstGeom prst="wedgeEllipseCallout">
            <a:avLst>
              <a:gd name="adj1" fmla="val 46134"/>
              <a:gd name="adj2" fmla="val 46282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2"/>
          <p:cNvSpPr/>
          <p:nvPr/>
        </p:nvSpPr>
        <p:spPr>
          <a:xfrm>
            <a:off x="2155640" y="1350820"/>
            <a:ext cx="7880720" cy="395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But getting the word out ...that there are these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who care about you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who want you to succeed, who want to be there next to you and help...open the opportunities to you, just make it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aware</a:t>
            </a:r>
            <a:r>
              <a:rPr lang="en-US" sz="36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that these people are looking out for you.</a:t>
            </a:r>
            <a:endParaRPr sz="36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3"/>
          <p:cNvSpPr txBox="1"/>
          <p:nvPr/>
        </p:nvSpPr>
        <p:spPr>
          <a:xfrm>
            <a:off x="487178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Recommendations from Students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3"/>
          <p:cNvSpPr txBox="1">
            <a:spLocks noGrp="1"/>
          </p:cNvSpPr>
          <p:nvPr>
            <p:ph type="body" idx="1"/>
          </p:nvPr>
        </p:nvSpPr>
        <p:spPr>
          <a:xfrm>
            <a:off x="287053" y="1420813"/>
            <a:ext cx="11351293" cy="452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</a:pP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Peer mentorship &amp; alumni panels</a:t>
            </a:r>
            <a:endParaRPr sz="4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</a:pP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Learning more about courses/ professors beforehand (course evaluation, syllabus, sit-in on classes)</a:t>
            </a:r>
            <a:endParaRPr sz="4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</a:pP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FYE/Sampler course</a:t>
            </a:r>
            <a:endParaRPr sz="4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</a:pPr>
            <a:r>
              <a:rPr lang="en-US" sz="44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Community building in cou</a:t>
            </a: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rses</a:t>
            </a:r>
            <a:endParaRPr sz="4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14" name="Google Shape;314;p43"/>
          <p:cNvPicPr preferRelativeResize="0"/>
          <p:nvPr/>
        </p:nvPicPr>
        <p:blipFill rotWithShape="1">
          <a:blip r:embed="rId4">
            <a:alphaModFix/>
          </a:blip>
          <a:srcRect b="17415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4" descr="https://canadacollege.edu/marketing/docs/cclogo_342pmsu_MSWor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240" y="789140"/>
            <a:ext cx="6619462" cy="297434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4"/>
          <p:cNvSpPr txBox="1"/>
          <p:nvPr/>
        </p:nvSpPr>
        <p:spPr>
          <a:xfrm>
            <a:off x="751562" y="4459264"/>
            <a:ext cx="10559440" cy="16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PANEL </a:t>
            </a:r>
            <a:endParaRPr sz="7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5"/>
          <p:cNvSpPr/>
          <p:nvPr/>
        </p:nvSpPr>
        <p:spPr>
          <a:xfrm>
            <a:off x="110488" y="1325563"/>
            <a:ext cx="11417367" cy="490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❖"/>
            </a:pPr>
            <a:r>
              <a:rPr lang="en-US" sz="34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If you could summarize your experience at Cañada College thus far, what would you say?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3400" b="0" i="0" u="none" strike="noStrike" cap="none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❖"/>
            </a:pPr>
            <a:r>
              <a:rPr lang="en-US" sz="34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Can you tell us about a barrier that you are being faced with or have overcome while at Cañada College?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3400" b="0" i="0" u="none" strike="noStrike" cap="none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❖"/>
            </a:pPr>
            <a:r>
              <a:rPr lang="en-US" sz="34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What do you think is important for staff, faculty &amp; administrators to know about your experience here at Cañada College ? </a:t>
            </a:r>
            <a:endParaRPr sz="3400" b="0" i="0" u="none" strike="noStrike" cap="none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27" name="Google Shape;32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 rotWithShape="1">
          <a:blip r:embed="rId4">
            <a:alphaModFix/>
          </a:blip>
          <a:srcRect b="17415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 txBox="1"/>
          <p:nvPr/>
        </p:nvSpPr>
        <p:spPr>
          <a:xfrm>
            <a:off x="487178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Guiding Questions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6"/>
          <p:cNvPicPr preferRelativeResize="0"/>
          <p:nvPr/>
        </p:nvPicPr>
        <p:blipFill rotWithShape="1">
          <a:blip r:embed="rId4">
            <a:alphaModFix/>
          </a:blip>
          <a:srcRect b="17415"/>
          <a:stretch/>
        </p:blipFill>
        <p:spPr>
          <a:xfrm>
            <a:off x="0" y="4993299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6"/>
          <p:cNvSpPr txBox="1"/>
          <p:nvPr/>
        </p:nvSpPr>
        <p:spPr>
          <a:xfrm>
            <a:off x="487178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Meet our Students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7" name="Google Shape;337;p46"/>
          <p:cNvSpPr/>
          <p:nvPr/>
        </p:nvSpPr>
        <p:spPr>
          <a:xfrm>
            <a:off x="170398" y="1294766"/>
            <a:ext cx="11851204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sng" strike="noStrike" cap="none">
                <a:solidFill>
                  <a:srgbClr val="BF9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Azucena Medrano</a:t>
            </a:r>
            <a:endParaRPr sz="3400" b="1" i="0" u="sng" strike="noStrike" cap="none">
              <a:solidFill>
                <a:srgbClr val="BF9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Major: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Business Administration and Psychology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Type: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Continuing Student</a:t>
            </a: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 Goal: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AA and Transfer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 Interest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Human Resources Manager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Biggest Barrier to Success: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student assistant opportunities &amp; more financial support to place daughter in enrichment classes </a:t>
            </a: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/>
        </p:nvSpPr>
        <p:spPr>
          <a:xfrm>
            <a:off x="487178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Our Approach 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184731" y="1420814"/>
            <a:ext cx="11641138" cy="52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4000">
                <a:latin typeface="Franklin Gothic"/>
                <a:ea typeface="Franklin Gothic"/>
                <a:cs typeface="Franklin Gothic"/>
                <a:sym typeface="Franklin Gothic"/>
              </a:rPr>
              <a:t>39 real student experiences 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4000">
                <a:latin typeface="Franklin Gothic"/>
                <a:ea typeface="Franklin Gothic"/>
                <a:cs typeface="Franklin Gothic"/>
                <a:sym typeface="Franklin Gothic"/>
              </a:rPr>
              <a:t>5 Focus Groups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•"/>
            </a:pPr>
            <a: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  <a:t>2 day time, 3 evening </a:t>
            </a:r>
            <a:endParaRPr sz="30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•"/>
            </a:pPr>
            <a: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  <a:t>2 sessions happened during a hybrid Career Course</a:t>
            </a:r>
            <a:endParaRPr sz="30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4000">
                <a:latin typeface="Franklin Gothic"/>
                <a:ea typeface="Franklin Gothic"/>
                <a:cs typeface="Franklin Gothic"/>
                <a:sym typeface="Franklin Gothic"/>
              </a:rPr>
              <a:t>Survey of Student Engagement (CCSSE) will be administered in classrooms Spring 19 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7"/>
          <p:cNvPicPr preferRelativeResize="0"/>
          <p:nvPr/>
        </p:nvPicPr>
        <p:blipFill rotWithShape="1">
          <a:blip r:embed="rId4">
            <a:alphaModFix/>
          </a:blip>
          <a:srcRect b="17415"/>
          <a:stretch/>
        </p:blipFill>
        <p:spPr>
          <a:xfrm>
            <a:off x="0" y="5191419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7"/>
          <p:cNvSpPr txBox="1"/>
          <p:nvPr/>
        </p:nvSpPr>
        <p:spPr>
          <a:xfrm>
            <a:off x="487178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Meet our Students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45" name="Google Shape;345;p47"/>
          <p:cNvSpPr/>
          <p:nvPr/>
        </p:nvSpPr>
        <p:spPr>
          <a:xfrm>
            <a:off x="85197" y="1142683"/>
            <a:ext cx="11969643" cy="546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sng" strike="noStrike" cap="none">
                <a:solidFill>
                  <a:srgbClr val="BF9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Matthew Nuez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Major: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Mechanical Engineering </a:t>
            </a: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Type: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Continuing Student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 Goal: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Become successful, Be a voice of leadership, &amp; Graduate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 Interest: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Build/Design for a car manufacturer like Nissan or Ford OR work for Google, Apple or Microsoft</a:t>
            </a: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Biggest Barrier to success: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Challenging myself more to get out of my comfort zone and being confident in my abilities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8"/>
          <p:cNvPicPr preferRelativeResize="0"/>
          <p:nvPr/>
        </p:nvPicPr>
        <p:blipFill rotWithShape="1">
          <a:blip r:embed="rId4">
            <a:alphaModFix/>
          </a:blip>
          <a:srcRect b="17415"/>
          <a:stretch/>
        </p:blipFill>
        <p:spPr>
          <a:xfrm>
            <a:off x="0" y="4993299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8"/>
          <p:cNvSpPr txBox="1"/>
          <p:nvPr/>
        </p:nvSpPr>
        <p:spPr>
          <a:xfrm>
            <a:off x="487178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Meet our Students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53" name="Google Shape;353;p48"/>
          <p:cNvSpPr/>
          <p:nvPr/>
        </p:nvSpPr>
        <p:spPr>
          <a:xfrm>
            <a:off x="340796" y="1325563"/>
            <a:ext cx="11851204" cy="407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sng" strike="noStrike" cap="none">
                <a:solidFill>
                  <a:srgbClr val="BF9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Fernanda Reyes</a:t>
            </a:r>
            <a:endParaRPr sz="3400" b="1" i="0" u="sng" strike="noStrike" cap="none">
              <a:solidFill>
                <a:srgbClr val="BF9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Major: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Undecided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Type: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First-Time Student (Fall 18)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 Interest: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Probably a Social Worker</a:t>
            </a: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9"/>
          <p:cNvPicPr preferRelativeResize="0"/>
          <p:nvPr/>
        </p:nvPicPr>
        <p:blipFill rotWithShape="1">
          <a:blip r:embed="rId4">
            <a:alphaModFix/>
          </a:blip>
          <a:srcRect b="17415"/>
          <a:stretch/>
        </p:blipFill>
        <p:spPr>
          <a:xfrm>
            <a:off x="0" y="5191419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9"/>
          <p:cNvSpPr txBox="1"/>
          <p:nvPr/>
        </p:nvSpPr>
        <p:spPr>
          <a:xfrm>
            <a:off x="487178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Meet our Students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61" name="Google Shape;361;p49"/>
          <p:cNvSpPr/>
          <p:nvPr/>
        </p:nvSpPr>
        <p:spPr>
          <a:xfrm>
            <a:off x="85197" y="1210132"/>
            <a:ext cx="11467949" cy="546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sng" strike="noStrike" cap="none">
                <a:solidFill>
                  <a:srgbClr val="BF9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Jade Shonette</a:t>
            </a:r>
            <a:endParaRPr sz="3400" b="1" i="0" u="sng" strike="noStrike" cap="none">
              <a:solidFill>
                <a:srgbClr val="BF9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Major: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Mathematics (considering double major in Fashion Design)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Type: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First-Time, International Student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 Goal: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Transfer-UCLA for Mathematics or FIDM-Fashion Design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 Interest: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Formal Wear clothing line, Customer Design for Film and Red Carpet events </a:t>
            </a: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Biggest Barrier to success: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a support system, self-doubt, finances </a:t>
            </a:r>
            <a:endParaRPr sz="3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0" descr="https://canadacollege.edu/marketing/docs/cclogo_342pmsu_MSWor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240" y="789140"/>
            <a:ext cx="6619462" cy="297434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0"/>
          <p:cNvSpPr txBox="1"/>
          <p:nvPr/>
        </p:nvSpPr>
        <p:spPr>
          <a:xfrm>
            <a:off x="0" y="4459264"/>
            <a:ext cx="12192000" cy="16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</a:t>
            </a:r>
            <a:endParaRPr sz="7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/>
        </p:nvSpPr>
        <p:spPr>
          <a:xfrm>
            <a:off x="626888" y="28037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Research Question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26888" y="1448851"/>
            <a:ext cx="106272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latin typeface="Franklin Gothic"/>
                <a:ea typeface="Franklin Gothic"/>
                <a:cs typeface="Franklin Gothic"/>
                <a:sym typeface="Franklin Gothic"/>
              </a:rPr>
              <a:t>What are the barriers to student entry, persistence, and completion at Cañada College? </a:t>
            </a:r>
            <a:endParaRPr sz="44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463463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Interview Protocol Topics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488515" y="1373188"/>
            <a:ext cx="11336055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❖"/>
            </a:pPr>
            <a:r>
              <a:rPr lang="en-US" sz="44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Motivation to attend college</a:t>
            </a:r>
            <a:endParaRPr sz="4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❖"/>
            </a:pPr>
            <a:r>
              <a:rPr lang="en-US" sz="44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Choosing a major</a:t>
            </a:r>
            <a:endParaRPr sz="4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❖"/>
            </a:pPr>
            <a:r>
              <a:rPr lang="en-US" sz="44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Choosing classes</a:t>
            </a:r>
            <a:endParaRPr sz="4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❖"/>
            </a:pPr>
            <a:r>
              <a:rPr lang="en-US" sz="44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Obstacles students face in completion</a:t>
            </a:r>
            <a:endParaRPr sz="4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❖"/>
            </a:pPr>
            <a:r>
              <a:rPr lang="en-US" sz="44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 recommendations</a:t>
            </a:r>
            <a:endParaRPr sz="4400" b="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</a:br>
            <a:endParaRPr sz="4400" b="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487178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Our Students</a:t>
            </a:r>
            <a:endParaRPr sz="4600" b="1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 b="17413"/>
          <a:stretch/>
        </p:blipFill>
        <p:spPr>
          <a:xfrm>
            <a:off x="0" y="4985278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l="9918" t="11784" r="-1387" b="-502"/>
          <a:stretch/>
        </p:blipFill>
        <p:spPr>
          <a:xfrm>
            <a:off x="556453" y="1964390"/>
            <a:ext cx="5539547" cy="3617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6652453" y="2193516"/>
            <a:ext cx="5173416" cy="315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>
                <a:latin typeface="Franklin Gothic"/>
                <a:ea typeface="Franklin Gothic"/>
                <a:cs typeface="Franklin Gothic"/>
                <a:sym typeface="Franklin Gothic"/>
              </a:rPr>
              <a:t>We compared our Focus Group participants to our general student population </a:t>
            </a:r>
            <a:endParaRPr sz="40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57980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859511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1860</Words>
  <Application>Microsoft Office PowerPoint</Application>
  <PresentationFormat>Widescreen</PresentationFormat>
  <Paragraphs>149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Source Sans Pro</vt:lpstr>
      <vt:lpstr>Noto Sans Symbols</vt:lpstr>
      <vt:lpstr>Franklin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Karen</dc:creator>
  <cp:lastModifiedBy>Perlas, Char</cp:lastModifiedBy>
  <cp:revision>1</cp:revision>
  <dcterms:modified xsi:type="dcterms:W3CDTF">2019-01-17T21:57:27Z</dcterms:modified>
</cp:coreProperties>
</file>