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98" r:id="rId5"/>
    <p:sldId id="297" r:id="rId6"/>
    <p:sldId id="283" r:id="rId7"/>
    <p:sldId id="292" r:id="rId8"/>
    <p:sldId id="293" r:id="rId9"/>
    <p:sldId id="285" r:id="rId10"/>
    <p:sldId id="296"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2" autoAdjust="0"/>
  </p:normalViewPr>
  <p:slideViewPr>
    <p:cSldViewPr snapToGrid="0">
      <p:cViewPr varScale="1">
        <p:scale>
          <a:sx n="68" d="100"/>
          <a:sy n="68" d="100"/>
        </p:scale>
        <p:origin x="616" y="48"/>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3/16/2023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3/16/2023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anadacollege.edu/fysi/index.php"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mailto:gomezjilian@smccd.ed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anadacollege.edu/fysi/index.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mccd.hosted.panopto.com/Panopto/Pages/Viewer.aspx?id=b8a09d13-69eb-425f-8a5d-af2c012ea461"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jbay.org/"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jbay.org/resources/?jet-smart-filters=jet-engine/resource_listing&amp;_tax_query_resource_type=3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nrGT0gud6M"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1603332" y="2811053"/>
            <a:ext cx="10588668" cy="1261295"/>
          </a:xfrm>
        </p:spPr>
        <p:txBody>
          <a:bodyPr/>
          <a:lstStyle/>
          <a:p>
            <a:r>
              <a:rPr lang="en-US" dirty="0"/>
              <a:t>Welcome, Foster Youth Advocates</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970750" y="4061039"/>
            <a:ext cx="7891397" cy="874216"/>
          </a:xfrm>
        </p:spPr>
        <p:txBody>
          <a:bodyPr/>
          <a:lstStyle/>
          <a:p>
            <a:pPr algn="l"/>
            <a:r>
              <a:rPr lang="en-US" sz="2400" b="1" dirty="0"/>
              <a:t>COMMUNITY OF PRACTICE</a:t>
            </a:r>
            <a:r>
              <a:rPr lang="en-US" sz="2400" dirty="0"/>
              <a:t>: FOSTER YOUTH AND FORMER FOSTER YOUTH AT CAÑADA COLLEGE</a:t>
            </a:r>
          </a:p>
        </p:txBody>
      </p:sp>
    </p:spTree>
    <p:extLst>
      <p:ext uri="{BB962C8B-B14F-4D97-AF65-F5344CB8AC3E}">
        <p14:creationId xmlns:p14="http://schemas.microsoft.com/office/powerpoint/2010/main" val="39899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5335571"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pPr algn="ctr"/>
            <a:r>
              <a:rPr lang="en-US" dirty="0"/>
              <a:t>Cañada Goals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5118100" y="3101866"/>
            <a:ext cx="6641898" cy="3018509"/>
          </a:xfrm>
        </p:spPr>
        <p:style>
          <a:lnRef idx="2">
            <a:schemeClr val="accent2"/>
          </a:lnRef>
          <a:fillRef idx="1">
            <a:schemeClr val="lt1"/>
          </a:fillRef>
          <a:effectRef idx="0">
            <a:schemeClr val="accent2"/>
          </a:effectRef>
          <a:fontRef idx="minor">
            <a:schemeClr val="dk1"/>
          </a:fontRef>
        </p:style>
        <p:txBody>
          <a:bodyPr/>
          <a:lstStyle/>
          <a:p>
            <a:pPr marL="514350" indent="-514350">
              <a:buAutoNum type="arabicPeriod"/>
            </a:pPr>
            <a:r>
              <a:rPr lang="en-US" sz="3200" dirty="0">
                <a:solidFill>
                  <a:srgbClr val="000000"/>
                </a:solidFill>
                <a:latin typeface="Segoe UI" panose="020B0502040204020203" pitchFamily="34" charset="0"/>
              </a:rPr>
              <a:t>S</a:t>
            </a:r>
            <a:r>
              <a:rPr lang="en-US" sz="3200" dirty="0">
                <a:solidFill>
                  <a:srgbClr val="000000"/>
                </a:solidFill>
                <a:latin typeface="Segoe UI" panose="020B0502040204020203" pitchFamily="34" charset="0"/>
                <a:ea typeface="Times New Roman" panose="02020603050405020304" pitchFamily="18" charset="0"/>
              </a:rPr>
              <a:t>tudent-centered approach to instruction.</a:t>
            </a:r>
          </a:p>
          <a:p>
            <a:pPr marL="514350" indent="-514350">
              <a:buAutoNum type="arabicPeriod"/>
            </a:pPr>
            <a:r>
              <a:rPr lang="en-US" sz="3200" dirty="0">
                <a:solidFill>
                  <a:srgbClr val="000000"/>
                </a:solidFill>
                <a:latin typeface="Segoe UI" panose="020B0502040204020203" pitchFamily="34" charset="0"/>
                <a:ea typeface="Times New Roman" panose="02020603050405020304" pitchFamily="18" charset="0"/>
              </a:rPr>
              <a:t>Advance diversity, equity, inclusion, and belonging</a:t>
            </a:r>
            <a:r>
              <a:rPr lang="en-US" sz="3200" b="1" dirty="0">
                <a:solidFill>
                  <a:srgbClr val="000000"/>
                </a:solidFill>
                <a:latin typeface="Segoe UI" panose="020B0502040204020203" pitchFamily="34" charset="0"/>
                <a:ea typeface="Times New Roman" panose="02020603050405020304" pitchFamily="18" charset="0"/>
              </a:rPr>
              <a:t> </a:t>
            </a:r>
            <a:r>
              <a:rPr lang="en-US" sz="3200" dirty="0">
                <a:solidFill>
                  <a:srgbClr val="000000"/>
                </a:solidFill>
                <a:latin typeface="Segoe UI" panose="020B0502040204020203" pitchFamily="34" charset="0"/>
                <a:ea typeface="Times New Roman" panose="02020603050405020304" pitchFamily="18" charset="0"/>
              </a:rPr>
              <a:t>in all aspects of Instruction.</a:t>
            </a:r>
            <a:endParaRPr lang="en-US" sz="32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pic>
        <p:nvPicPr>
          <p:cNvPr id="11" name="Picture 10">
            <a:extLst>
              <a:ext uri="{FF2B5EF4-FFF2-40B4-BE49-F238E27FC236}">
                <a16:creationId xmlns:a16="http://schemas.microsoft.com/office/drawing/2014/main" id="{CF8A556B-0EB1-4843-9CEE-138CA1EFA788}"/>
              </a:ext>
            </a:extLst>
          </p:cNvPr>
          <p:cNvPicPr>
            <a:picLocks noChangeAspect="1"/>
          </p:cNvPicPr>
          <p:nvPr/>
        </p:nvPicPr>
        <p:blipFill>
          <a:blip r:embed="rId3"/>
          <a:stretch>
            <a:fillRect/>
          </a:stretch>
        </p:blipFill>
        <p:spPr>
          <a:xfrm>
            <a:off x="7916545" y="309390"/>
            <a:ext cx="1403421" cy="1251014"/>
          </a:xfrm>
          <a:prstGeom prst="rect">
            <a:avLst/>
          </a:prstGeom>
        </p:spPr>
      </p:pic>
    </p:spTree>
    <p:extLst>
      <p:ext uri="{BB962C8B-B14F-4D97-AF65-F5344CB8AC3E}">
        <p14:creationId xmlns:p14="http://schemas.microsoft.com/office/powerpoint/2010/main" val="72209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202614" y="732935"/>
            <a:ext cx="6471560" cy="2217655"/>
          </a:xfrm>
        </p:spPr>
        <p:txBody>
          <a:bodyPr/>
          <a:lstStyle/>
          <a:p>
            <a:pPr marL="0" indent="0">
              <a:buNone/>
            </a:pPr>
            <a:endParaRPr lang="en-US" sz="2800" b="1" dirty="0">
              <a:solidFill>
                <a:schemeClr val="tx1"/>
              </a:solidFill>
              <a:hlinkClick r:id="rId2">
                <a:extLst>
                  <a:ext uri="{A12FA001-AC4F-418D-AE19-62706E023703}">
                    <ahyp:hlinkClr xmlns:ahyp="http://schemas.microsoft.com/office/drawing/2018/hyperlinkcolor" val="tx"/>
                  </a:ext>
                </a:extLst>
              </a:hlinkClick>
            </a:endParaRPr>
          </a:p>
          <a:p>
            <a:pPr marL="0" indent="0">
              <a:buNone/>
            </a:pPr>
            <a:endParaRPr lang="en-US" sz="2800" b="1" dirty="0">
              <a:solidFill>
                <a:schemeClr val="tx1"/>
              </a:solidFill>
              <a:hlinkClick r:id="rId2">
                <a:extLst>
                  <a:ext uri="{A12FA001-AC4F-418D-AE19-62706E023703}">
                    <ahyp:hlinkClr xmlns:ahyp="http://schemas.microsoft.com/office/drawing/2018/hyperlinkcolor" val="tx"/>
                  </a:ext>
                </a:extLst>
              </a:hlinkClick>
            </a:endParaRPr>
          </a:p>
          <a:p>
            <a:pPr marL="0" indent="0">
              <a:buNone/>
            </a:pPr>
            <a:endParaRPr lang="en-US" sz="2800" b="1" dirty="0">
              <a:solidFill>
                <a:schemeClr val="tx1"/>
              </a:solidFill>
              <a:hlinkClick r:id="rId2">
                <a:extLst>
                  <a:ext uri="{A12FA001-AC4F-418D-AE19-62706E023703}">
                    <ahyp:hlinkClr xmlns:ahyp="http://schemas.microsoft.com/office/drawing/2018/hyperlinkcolor" val="tx"/>
                  </a:ext>
                </a:extLst>
              </a:hlinkClick>
            </a:endParaRPr>
          </a:p>
          <a:p>
            <a:pPr marL="0" indent="0">
              <a:buNone/>
            </a:pPr>
            <a:endParaRPr lang="en-US" sz="2800" b="1" dirty="0">
              <a:solidFill>
                <a:schemeClr val="tx1"/>
              </a:solidFill>
              <a:hlinkClick r:id="rId2">
                <a:extLst>
                  <a:ext uri="{A12FA001-AC4F-418D-AE19-62706E023703}">
                    <ahyp:hlinkClr xmlns:ahyp="http://schemas.microsoft.com/office/drawing/2018/hyperlinkcolor" val="tx"/>
                  </a:ext>
                </a:extLst>
              </a:hlinkClick>
            </a:endParaRPr>
          </a:p>
          <a:p>
            <a:pPr marL="0" indent="0">
              <a:buNone/>
            </a:pPr>
            <a:endParaRPr lang="en-US" sz="2800" b="1" dirty="0">
              <a:solidFill>
                <a:schemeClr val="tx1"/>
              </a:solidFill>
              <a:hlinkClick r:id="rId2">
                <a:extLst>
                  <a:ext uri="{A12FA001-AC4F-418D-AE19-62706E023703}">
                    <ahyp:hlinkClr xmlns:ahyp="http://schemas.microsoft.com/office/drawing/2018/hyperlinkcolor" val="tx"/>
                  </a:ext>
                </a:extLst>
              </a:hlinkClick>
            </a:endParaRPr>
          </a:p>
          <a:p>
            <a:pPr marL="0" indent="0">
              <a:buNone/>
            </a:pPr>
            <a:r>
              <a:rPr lang="en-US" sz="2800" b="1" dirty="0">
                <a:solidFill>
                  <a:schemeClr val="tx1"/>
                </a:solidFill>
                <a:hlinkClick r:id="rId2">
                  <a:extLst>
                    <a:ext uri="{A12FA001-AC4F-418D-AE19-62706E023703}">
                      <ahyp:hlinkClr xmlns:ahyp="http://schemas.microsoft.com/office/drawing/2018/hyperlinkcolor" val="tx"/>
                    </a:ext>
                  </a:extLst>
                </a:hlinkClick>
              </a:rPr>
              <a:t>https://canadacollege.edu/fysi/index.php</a:t>
            </a:r>
            <a:endParaRPr lang="en-US" sz="2800" b="1" dirty="0">
              <a:solidFill>
                <a:schemeClr val="tx1"/>
              </a:solidFill>
            </a:endParaRPr>
          </a:p>
          <a:p>
            <a:pPr marL="0" indent="0">
              <a:buNone/>
            </a:pPr>
            <a:endParaRPr lang="en-US" dirty="0"/>
          </a:p>
          <a:p>
            <a:pPr marL="0" indent="0">
              <a:buNone/>
            </a:pPr>
            <a:endParaRPr lang="en-US"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909847" y="48267"/>
            <a:ext cx="5206736"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937311" y="3878313"/>
            <a:ext cx="5038689" cy="985000"/>
          </a:xfrm>
        </p:spPr>
        <p:txBody>
          <a:bodyPr/>
          <a:lstStyle/>
          <a:p>
            <a:r>
              <a:rPr lang="en-US" sz="4800" dirty="0"/>
              <a:t>FYSI  WEBSITE</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11" name="Picture 10">
            <a:extLst>
              <a:ext uri="{FF2B5EF4-FFF2-40B4-BE49-F238E27FC236}">
                <a16:creationId xmlns:a16="http://schemas.microsoft.com/office/drawing/2014/main" id="{23C08935-6235-430D-B91A-6A5D6B85170D}"/>
              </a:ext>
            </a:extLst>
          </p:cNvPr>
          <p:cNvPicPr>
            <a:picLocks noChangeAspect="1"/>
          </p:cNvPicPr>
          <p:nvPr/>
        </p:nvPicPr>
        <p:blipFill>
          <a:blip r:embed="rId4"/>
          <a:stretch>
            <a:fillRect/>
          </a:stretch>
        </p:blipFill>
        <p:spPr>
          <a:xfrm>
            <a:off x="432000" y="2913063"/>
            <a:ext cx="5835950" cy="1930499"/>
          </a:xfrm>
          <a:prstGeom prst="rect">
            <a:avLst/>
          </a:prstGeom>
        </p:spPr>
      </p:pic>
      <p:pic>
        <p:nvPicPr>
          <p:cNvPr id="12" name="Picture 11">
            <a:extLst>
              <a:ext uri="{FF2B5EF4-FFF2-40B4-BE49-F238E27FC236}">
                <a16:creationId xmlns:a16="http://schemas.microsoft.com/office/drawing/2014/main" id="{5145EC68-2D8E-4AFC-9CBB-0ED17F8C8CD5}"/>
              </a:ext>
            </a:extLst>
          </p:cNvPr>
          <p:cNvPicPr>
            <a:picLocks noChangeAspect="1"/>
          </p:cNvPicPr>
          <p:nvPr/>
        </p:nvPicPr>
        <p:blipFill>
          <a:blip r:embed="rId5"/>
          <a:stretch>
            <a:fillRect/>
          </a:stretch>
        </p:blipFill>
        <p:spPr>
          <a:xfrm>
            <a:off x="2599828" y="107428"/>
            <a:ext cx="1403421" cy="1251014"/>
          </a:xfrm>
          <a:prstGeom prst="rect">
            <a:avLst/>
          </a:prstGeom>
        </p:spPr>
      </p:pic>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988297" y="3185675"/>
            <a:ext cx="9203703" cy="1244923"/>
          </a:xfrm>
        </p:spPr>
        <p:txBody>
          <a:bodyPr/>
          <a:lstStyle/>
          <a:p>
            <a:pPr algn="l"/>
            <a:r>
              <a:rPr lang="en-US" sz="3600" dirty="0"/>
              <a:t>Let students know you’re an advocate!  Include a statement in your syllabi!</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2813622" y="4557790"/>
            <a:ext cx="9378378" cy="1686368"/>
          </a:xfrm>
        </p:spPr>
        <p:txBody>
          <a:bodyPr/>
          <a:lstStyle/>
          <a:p>
            <a:pPr algn="l"/>
            <a:r>
              <a:rPr lang="en-US" sz="2000" b="1" dirty="0"/>
              <a:t>"Cañada College offers assistance to support students who identify as current or former foster youth. For more information please feel free to reach out to our Cañada College Foster Youth Liaison, Jilian Gómez, at </a:t>
            </a:r>
            <a:r>
              <a:rPr lang="en-US" sz="2000" b="1" u="sng" dirty="0">
                <a:hlinkClick r:id="rId3"/>
              </a:rPr>
              <a:t>gomezjilian@smccd.edu</a:t>
            </a:r>
            <a:r>
              <a:rPr lang="en-US" sz="2000" b="1" dirty="0"/>
              <a:t>, 650-381-3553, or visit </a:t>
            </a:r>
            <a:r>
              <a:rPr lang="en-US" sz="2000" b="1" u="sng" dirty="0">
                <a:hlinkClick r:id="rId4"/>
              </a:rPr>
              <a:t>https://canadacollege.edu/fysi/index.php</a:t>
            </a:r>
            <a:r>
              <a:rPr lang="en-US" sz="2000" b="1" dirty="0"/>
              <a:t>.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descr="Woman on laptop smiling">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96780"/>
            <a:ext cx="7194352" cy="1958400"/>
          </a:xfrm>
        </p:spPr>
        <p:txBody>
          <a:bodyPr/>
          <a:lstStyle/>
          <a:p>
            <a:r>
              <a:rPr lang="en-US" sz="4400" dirty="0"/>
              <a:t>Attend workshops and webinars whenever possible.</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2085110"/>
            <a:ext cx="7192652" cy="3109059"/>
          </a:xfrm>
        </p:spPr>
        <p:txBody>
          <a:bodyPr/>
          <a:lstStyle/>
          <a:p>
            <a:r>
              <a:rPr lang="en-US" sz="2000" b="1" u="sng" dirty="0"/>
              <a:t>The last webinar offered during Flex Day:</a:t>
            </a:r>
          </a:p>
          <a:p>
            <a:r>
              <a:rPr lang="en-US" sz="2000" dirty="0"/>
              <a:t>Fall 2022: Making Equity Real: Supporting Students with  Experience in Foster Care</a:t>
            </a:r>
          </a:p>
          <a:p>
            <a:endParaRPr lang="en-US" sz="2000" dirty="0"/>
          </a:p>
          <a:p>
            <a:r>
              <a:rPr lang="en-US" sz="2000" dirty="0"/>
              <a:t>Watch recording of this Flex Day webinar here:</a:t>
            </a:r>
          </a:p>
          <a:p>
            <a:r>
              <a:rPr lang="en-US" sz="2000" dirty="0">
                <a:hlinkClick r:id="rId3"/>
              </a:rPr>
              <a:t>https://smccd.hosted.panopto.com/Panopto/Pages/Viewer.aspx?id=b8a09d13-69eb-425f-8a5d-af2c012ea461</a:t>
            </a:r>
            <a:endParaRPr lang="en-US" sz="2000"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211769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conference room">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5" b="45"/>
          <a:stretch>
            <a:fillRect/>
          </a:stretch>
        </p:blipFill>
        <p:spPr>
          <a:xfrm>
            <a:off x="0" y="1"/>
            <a:ext cx="12192000" cy="6371350"/>
          </a:xfrm>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8071104" y="5359400"/>
            <a:ext cx="3688896" cy="565899"/>
          </a:xfrm>
          <a:solidFill>
            <a:schemeClr val="tx1">
              <a:lumMod val="95000"/>
              <a:lumOff val="5000"/>
            </a:schemeClr>
          </a:solidFill>
        </p:spPr>
        <p:txBody>
          <a:bodyPr/>
          <a:lstStyle/>
          <a:p>
            <a:r>
              <a:rPr lang="en-US" dirty="0"/>
              <a:t>Full screen image with caption lorem ipsum dolor sit amet </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6</a:t>
            </a:fld>
            <a:endParaRPr lang="en-US"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
        <p:nvSpPr>
          <p:cNvPr id="2" name="TextBox 1">
            <a:extLst>
              <a:ext uri="{FF2B5EF4-FFF2-40B4-BE49-F238E27FC236}">
                <a16:creationId xmlns:a16="http://schemas.microsoft.com/office/drawing/2014/main" id="{157E84EB-94FD-4B23-A7D9-DBB02D4EC282}"/>
              </a:ext>
            </a:extLst>
          </p:cNvPr>
          <p:cNvSpPr txBox="1"/>
          <p:nvPr/>
        </p:nvSpPr>
        <p:spPr>
          <a:xfrm>
            <a:off x="603315" y="923827"/>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830309F3-DCF1-4739-9208-C48492276062}"/>
              </a:ext>
            </a:extLst>
          </p:cNvPr>
          <p:cNvSpPr txBox="1"/>
          <p:nvPr/>
        </p:nvSpPr>
        <p:spPr>
          <a:xfrm>
            <a:off x="120917" y="133288"/>
            <a:ext cx="6873772" cy="58785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t>JBAY: John Burton Advocates for Youth</a:t>
            </a:r>
          </a:p>
          <a:p>
            <a:pPr algn="ctr"/>
            <a:r>
              <a:rPr lang="en-US" sz="2800" b="1" dirty="0">
                <a:hlinkClick r:id="rId3"/>
              </a:rPr>
              <a:t>https://jbay.org/</a:t>
            </a:r>
            <a:endParaRPr lang="en-US" sz="2800" b="1" dirty="0"/>
          </a:p>
          <a:p>
            <a:pPr algn="ctr"/>
            <a:endParaRPr lang="en-US" sz="2800" b="1" dirty="0"/>
          </a:p>
          <a:p>
            <a:r>
              <a:rPr lang="en-US" sz="2800" b="1" dirty="0"/>
              <a:t>Recent webinar on 3/7/2023: Fostering Futures – How to Make Post-Secondary Education Affordable for California’s Foster Youth</a:t>
            </a:r>
            <a:br>
              <a:rPr lang="en-US" sz="2800" b="1" dirty="0"/>
            </a:br>
            <a:endParaRPr lang="en-US" sz="2800" b="1" dirty="0"/>
          </a:p>
          <a:p>
            <a:r>
              <a:rPr lang="en-US" sz="2800" b="1" dirty="0"/>
              <a:t>Watch here:</a:t>
            </a:r>
          </a:p>
          <a:p>
            <a:r>
              <a:rPr lang="en-US" sz="2000" b="1" dirty="0">
                <a:hlinkClick r:id="rId4"/>
              </a:rPr>
              <a:t>https://jbay.org/resources/?jet-smart-filters=jet-engine/resource_listing&amp;_tax_query_resource_type=37</a:t>
            </a:r>
            <a:endParaRPr lang="en-US" sz="2000" b="1" dirty="0"/>
          </a:p>
          <a:p>
            <a:pPr algn="ctr"/>
            <a:endParaRPr lang="en-US" sz="2800" b="1" dirty="0"/>
          </a:p>
          <a:p>
            <a:endParaRPr lang="en-US" sz="2800" b="1" dirty="0"/>
          </a:p>
          <a:p>
            <a:endParaRPr lang="en-US" sz="2800" b="1" dirty="0"/>
          </a:p>
        </p:txBody>
      </p:sp>
    </p:spTree>
    <p:extLst>
      <p:ext uri="{BB962C8B-B14F-4D97-AF65-F5344CB8AC3E}">
        <p14:creationId xmlns:p14="http://schemas.microsoft.com/office/powerpoint/2010/main" val="66521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 y="0"/>
            <a:ext cx="11368543" cy="6787773"/>
          </a:xfrm>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5806911" y="2887044"/>
            <a:ext cx="5561631" cy="1013684"/>
          </a:xfrm>
        </p:spPr>
        <p:txBody>
          <a:bodyPr/>
          <a:lstStyle/>
          <a:p>
            <a:r>
              <a:rPr lang="en-US" dirty="0" err="1"/>
              <a:t>NextUp</a:t>
            </a:r>
            <a:r>
              <a:rPr lang="en-US" dirty="0"/>
              <a:t> Planning</a:t>
            </a:r>
          </a:p>
        </p:txBody>
      </p:sp>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7</a:t>
            </a:fld>
            <a:endParaRPr lang="en-US" dirty="0"/>
          </a:p>
        </p:txBody>
      </p:sp>
      <p:sp>
        <p:nvSpPr>
          <p:cNvPr id="19" name="Text Placeholder 18">
            <a:extLst>
              <a:ext uri="{FF2B5EF4-FFF2-40B4-BE49-F238E27FC236}">
                <a16:creationId xmlns:a16="http://schemas.microsoft.com/office/drawing/2014/main" id="{970D2C46-E736-47D6-AED0-2DC1056A0595}"/>
              </a:ext>
            </a:extLst>
          </p:cNvPr>
          <p:cNvSpPr>
            <a:spLocks noGrp="1"/>
          </p:cNvSpPr>
          <p:nvPr>
            <p:ph type="body" sz="quarter" idx="15"/>
          </p:nvPr>
        </p:nvSpPr>
        <p:spPr>
          <a:xfrm>
            <a:off x="5882326" y="3900728"/>
            <a:ext cx="5486216" cy="2603767"/>
          </a:xfrm>
        </p:spPr>
        <p:txBody>
          <a:bodyPr/>
          <a:lstStyle/>
          <a:p>
            <a:pPr algn="l"/>
            <a:r>
              <a:rPr lang="en-US" sz="2400" dirty="0"/>
              <a:t>We have received the </a:t>
            </a:r>
            <a:r>
              <a:rPr lang="en-US" sz="2400" dirty="0" err="1"/>
              <a:t>NextUp</a:t>
            </a:r>
            <a:r>
              <a:rPr lang="en-US" sz="2400" dirty="0"/>
              <a:t> allocation to support our Foster Youth students.  We are inviting key programs that support Foster Youth at Cañada to come up with a shared vision of how we would like to streamline services and identify staffing needs and resources.</a:t>
            </a:r>
          </a:p>
        </p:txBody>
      </p:sp>
      <p:sp>
        <p:nvSpPr>
          <p:cNvPr id="20" name="TextBox 19">
            <a:extLst>
              <a:ext uri="{FF2B5EF4-FFF2-40B4-BE49-F238E27FC236}">
                <a16:creationId xmlns:a16="http://schemas.microsoft.com/office/drawing/2014/main" id="{DFC382A2-664C-4937-94C8-F44960A045B6}"/>
              </a:ext>
            </a:extLst>
          </p:cNvPr>
          <p:cNvSpPr txBox="1"/>
          <p:nvPr/>
        </p:nvSpPr>
        <p:spPr>
          <a:xfrm>
            <a:off x="1" y="0"/>
            <a:ext cx="5184741"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JBAY partnered with a group of experienced </a:t>
            </a:r>
            <a:r>
              <a:rPr lang="en-US" sz="2400" b="1" dirty="0" err="1"/>
              <a:t>NextUp</a:t>
            </a:r>
            <a:r>
              <a:rPr lang="en-US" sz="2400" b="1" dirty="0"/>
              <a:t> leaders to produce a very helpful video:</a:t>
            </a:r>
          </a:p>
          <a:p>
            <a:endParaRPr lang="en-US" sz="2400" dirty="0"/>
          </a:p>
          <a:p>
            <a:r>
              <a:rPr lang="en-US" sz="2400" u="sng" dirty="0">
                <a:hlinkClick r:id="rId3"/>
              </a:rPr>
              <a:t>https://www.youtube.com/watch?v=3nrGT0gud6M</a:t>
            </a:r>
            <a:r>
              <a:rPr lang="en-US" sz="2400" dirty="0"/>
              <a:t> </a:t>
            </a:r>
          </a:p>
          <a:p>
            <a:endParaRPr lang="en-US" sz="2400" dirty="0"/>
          </a:p>
        </p:txBody>
      </p:sp>
      <p:sp>
        <p:nvSpPr>
          <p:cNvPr id="22" name="TextBox 21">
            <a:extLst>
              <a:ext uri="{FF2B5EF4-FFF2-40B4-BE49-F238E27FC236}">
                <a16:creationId xmlns:a16="http://schemas.microsoft.com/office/drawing/2014/main" id="{D4C8D10A-E024-4220-8F2A-74393042D5F2}"/>
              </a:ext>
            </a:extLst>
          </p:cNvPr>
          <p:cNvSpPr txBox="1"/>
          <p:nvPr/>
        </p:nvSpPr>
        <p:spPr>
          <a:xfrm>
            <a:off x="2592371" y="5796609"/>
            <a:ext cx="302260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err="1"/>
              <a:t>NextUp</a:t>
            </a:r>
            <a:r>
              <a:rPr lang="en-US" sz="2000" b="1" dirty="0"/>
              <a:t> Planning Toolkit </a:t>
            </a:r>
          </a:p>
          <a:p>
            <a:r>
              <a:rPr lang="en-US" sz="2000" b="1" dirty="0"/>
              <a:t>available in PDF via email</a:t>
            </a:r>
          </a:p>
        </p:txBody>
      </p:sp>
    </p:spTree>
    <p:extLst>
      <p:ext uri="{BB962C8B-B14F-4D97-AF65-F5344CB8AC3E}">
        <p14:creationId xmlns:p14="http://schemas.microsoft.com/office/powerpoint/2010/main" val="415367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32000" y="432000"/>
            <a:ext cx="11328000" cy="708644"/>
          </a:xfrm>
        </p:spPr>
        <p:txBody>
          <a:bodyPr/>
          <a:lstStyle/>
          <a:p>
            <a:pPr algn="ctr">
              <a:lnSpc>
                <a:spcPct val="100000"/>
              </a:lnSpc>
            </a:pPr>
            <a:r>
              <a:rPr lang="en-US" sz="4800" u="sng" dirty="0">
                <a:solidFill>
                  <a:srgbClr val="0070C0"/>
                </a:solidFill>
              </a:rPr>
              <a:t>Ideas welcome!</a:t>
            </a:r>
          </a:p>
        </p:txBody>
      </p:sp>
      <p:sp>
        <p:nvSpPr>
          <p:cNvPr id="3" name="Text Placeholder 2">
            <a:extLst>
              <a:ext uri="{FF2B5EF4-FFF2-40B4-BE49-F238E27FC236}">
                <a16:creationId xmlns:a16="http://schemas.microsoft.com/office/drawing/2014/main" id="{9E1C54E2-35CD-4B4C-8AF6-A9BBA506FC1F}"/>
              </a:ext>
            </a:extLst>
          </p:cNvPr>
          <p:cNvSpPr>
            <a:spLocks noGrp="1"/>
          </p:cNvSpPr>
          <p:nvPr>
            <p:ph type="body" sz="quarter" idx="14"/>
          </p:nvPr>
        </p:nvSpPr>
        <p:spPr>
          <a:xfrm>
            <a:off x="314104" y="1225485"/>
            <a:ext cx="11327999" cy="5577866"/>
          </a:xfrm>
        </p:spPr>
        <p:style>
          <a:lnRef idx="2">
            <a:schemeClr val="accent1"/>
          </a:lnRef>
          <a:fillRef idx="1">
            <a:schemeClr val="lt1"/>
          </a:fillRef>
          <a:effectRef idx="0">
            <a:schemeClr val="accent1"/>
          </a:effectRef>
          <a:fontRef idx="minor">
            <a:schemeClr val="dk1"/>
          </a:fontRef>
        </p:style>
        <p:txBody>
          <a:bodyPr/>
          <a:lstStyle/>
          <a:p>
            <a:pPr>
              <a:lnSpc>
                <a:spcPct val="100000"/>
              </a:lnSpc>
            </a:pPr>
            <a:endParaRPr lang="en-US" sz="2400" u="sng" dirty="0">
              <a:solidFill>
                <a:srgbClr val="0070C0"/>
              </a:solidFill>
            </a:endParaRPr>
          </a:p>
        </p:txBody>
      </p:sp>
      <p:sp>
        <p:nvSpPr>
          <p:cNvPr id="2" name="Slide Number Placeholder 1">
            <a:extLst>
              <a:ext uri="{FF2B5EF4-FFF2-40B4-BE49-F238E27FC236}">
                <a16:creationId xmlns:a16="http://schemas.microsoft.com/office/drawing/2014/main" id="{CB78354A-41D5-43F7-A38D-3C946669B3C8}"/>
              </a:ext>
            </a:extLst>
          </p:cNvPr>
          <p:cNvSpPr>
            <a:spLocks noGrp="1"/>
          </p:cNvSpPr>
          <p:nvPr>
            <p:ph type="sldNum" sz="quarter" idx="1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8</a:t>
            </a:fld>
            <a:endParaRPr lang="en-US" dirty="0"/>
          </a:p>
        </p:txBody>
      </p:sp>
    </p:spTree>
    <p:extLst>
      <p:ext uri="{BB962C8B-B14F-4D97-AF65-F5344CB8AC3E}">
        <p14:creationId xmlns:p14="http://schemas.microsoft.com/office/powerpoint/2010/main" val="59582380"/>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0D0D0-7C1D-47FF-A2F0-9937AA567A3D}">
  <ds:schemaRefs>
    <ds:schemaRef ds:uri="http://schemas.microsoft.com/office/2006/documentManagement/types"/>
    <ds:schemaRef ds:uri="http://schemas.openxmlformats.org/package/2006/metadata/core-properties"/>
    <ds:schemaRef ds:uri="71af3243-3dd4-4a8d-8c0d-dd76da1f02a5"/>
    <ds:schemaRef ds:uri="http://purl.org/dc/terms/"/>
    <ds:schemaRef ds:uri="http://schemas.microsoft.com/office/infopath/2007/PartnerControls"/>
    <ds:schemaRef ds:uri="http://www.w3.org/XML/1998/namespace"/>
    <ds:schemaRef ds:uri="http://purl.org/dc/dcmitype/"/>
    <ds:schemaRef ds:uri="http://purl.org/dc/elements/1.1/"/>
    <ds:schemaRef ds:uri="16c05727-aa75-4e4a-9b5f-8a80a11658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0</TotalTime>
  <Words>359</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Candara</vt:lpstr>
      <vt:lpstr>Corbel</vt:lpstr>
      <vt:lpstr>Segoe UI</vt:lpstr>
      <vt:lpstr>Times New Roman</vt:lpstr>
      <vt:lpstr>Office Theme</vt:lpstr>
      <vt:lpstr>Welcome, Foster Youth Advocates</vt:lpstr>
      <vt:lpstr>Cañada Goals</vt:lpstr>
      <vt:lpstr>FYSI  WEBSITE</vt:lpstr>
      <vt:lpstr>Let students know you’re an advocate!  Include a statement in your syllabi!</vt:lpstr>
      <vt:lpstr>Attend workshops and webinars whenever possible.</vt:lpstr>
      <vt:lpstr>Large image</vt:lpstr>
      <vt:lpstr>NextUp Planning</vt:lpstr>
      <vt:lpstr>Ideas welcome!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2023-03-16T23:00:34Z</dcterms:created>
  <dcterms:modified xsi:type="dcterms:W3CDTF">2023-03-17T00:52:25Z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