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6" r:id="rId5"/>
    <p:sldId id="318" r:id="rId6"/>
    <p:sldId id="320" r:id="rId7"/>
    <p:sldId id="321" r:id="rId8"/>
    <p:sldId id="325" r:id="rId9"/>
    <p:sldId id="319" r:id="rId10"/>
    <p:sldId id="324" r:id="rId11"/>
    <p:sldId id="322" r:id="rId12"/>
    <p:sldId id="323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33"/>
    <a:srgbClr val="FFFF99"/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762EA7-D67D-2B83-1A68-332B4FCE4D43}" v="346" dt="2026-03-20T00:27:54.265"/>
    <p1510:client id="{81615EFE-0247-E223-7881-69CEC4410221}" v="233" dt="2026-03-20T18:38:21.102"/>
    <p1510:client id="{944430C5-DDC8-AF8E-23F5-26AA906C8FD6}" v="44" dt="2026-03-21T18:29:00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03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0912C5E-5ECA-4B7C-8FF5-B46AC71EF330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50ECB3-A3F7-4337-9F98-DFD14FAD1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2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EC6874-87D3-4708-86B1-114C1FEE74C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B90EF27-1900-472B-B1D5-4FBEA20026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57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877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228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0EF27-1900-472B-B1D5-4FBEA200263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127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227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77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7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7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11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6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2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41C4-3268-4241-9C56-054F2F7015E6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FE41E-F334-4083-80DF-E3288B8CA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2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6352" y="4602347"/>
            <a:ext cx="11252199" cy="11387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600" b="1" dirty="0">
                <a:latin typeface="Calibri"/>
                <a:ea typeface="Calibri"/>
                <a:cs typeface="Calibri"/>
              </a:rPr>
              <a:t>Presented By: </a:t>
            </a:r>
            <a:r>
              <a:rPr lang="en-US" sz="3200" b="1" dirty="0">
                <a:latin typeface="Calibri"/>
                <a:ea typeface="Calibri"/>
                <a:cs typeface="Calibri"/>
              </a:rPr>
              <a:t>Max Hartman, Dean of Counseling</a:t>
            </a:r>
          </a:p>
          <a:p>
            <a:r>
              <a:rPr lang="en-US" sz="3200" b="1" dirty="0">
                <a:latin typeface="Calibri"/>
                <a:ea typeface="Calibri"/>
                <a:cs typeface="Calibri"/>
              </a:rPr>
              <a:t>			Ron Andrade, Dir. of Student Support</a:t>
            </a:r>
            <a:endParaRPr lang="en-US" sz="3200" b="1" dirty="0"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FA1314-8F33-4955-BE2C-917B786340CE}"/>
              </a:ext>
            </a:extLst>
          </p:cNvPr>
          <p:cNvSpPr/>
          <p:nvPr/>
        </p:nvSpPr>
        <p:spPr>
          <a:xfrm rot="5400000">
            <a:off x="-3086129" y="3081031"/>
            <a:ext cx="6863099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27F1B6-B5E8-443C-B43C-D19FEB5E0FCE}"/>
              </a:ext>
            </a:extLst>
          </p:cNvPr>
          <p:cNvSpPr/>
          <p:nvPr/>
        </p:nvSpPr>
        <p:spPr>
          <a:xfrm rot="5400000">
            <a:off x="-2254053" y="3908923"/>
            <a:ext cx="5786981" cy="102734"/>
          </a:xfrm>
          <a:prstGeom prst="rect">
            <a:avLst/>
          </a:prstGeom>
          <a:solidFill>
            <a:srgbClr val="FFCC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48C3CA36-8AC6-47B4-9365-B3EC4FBFB9A1}"/>
              </a:ext>
            </a:extLst>
          </p:cNvPr>
          <p:cNvSpPr/>
          <p:nvPr/>
        </p:nvSpPr>
        <p:spPr>
          <a:xfrm rot="16200000" flipH="1">
            <a:off x="-548626" y="539379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839DBB2-6311-461A-8BB6-3B89C2E078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989" y="340584"/>
            <a:ext cx="4428504" cy="19889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ED26B12-0F61-4F71-BA2F-2AC9680C93C9}"/>
              </a:ext>
            </a:extLst>
          </p:cNvPr>
          <p:cNvSpPr txBox="1"/>
          <p:nvPr/>
        </p:nvSpPr>
        <p:spPr>
          <a:xfrm>
            <a:off x="796352" y="5574641"/>
            <a:ext cx="11252199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500" b="1" dirty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Calibri"/>
              </a:rPr>
              <a:t>Date: April 28, 2026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B432A39-691F-4E1E-872A-4E05A021166B}"/>
              </a:ext>
            </a:extLst>
          </p:cNvPr>
          <p:cNvSpPr txBox="1"/>
          <p:nvPr/>
        </p:nvSpPr>
        <p:spPr>
          <a:xfrm>
            <a:off x="791658" y="2525772"/>
            <a:ext cx="11252199" cy="18675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ea typeface="Calibri"/>
                <a:cs typeface="Calibri"/>
              </a:rPr>
              <a:t>Presentation to EAPC</a:t>
            </a:r>
          </a:p>
          <a:p>
            <a:pPr algn="ctr"/>
            <a:r>
              <a:rPr lang="en-US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Student Equity and Achievement Program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ea typeface="Calibri"/>
              <a:cs typeface="Calibri"/>
            </a:endParaRPr>
          </a:p>
          <a:p>
            <a:pPr algn="ctr"/>
            <a:r>
              <a:rPr lang="en-US" sz="2800" b="1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/>
                <a:ea typeface="Calibri"/>
                <a:cs typeface="Calibri"/>
              </a:rPr>
              <a:t>Metric Check In and Discussion</a:t>
            </a:r>
          </a:p>
          <a:p>
            <a:pPr algn="ctr">
              <a:lnSpc>
                <a:spcPct val="120000"/>
              </a:lnSpc>
            </a:pPr>
            <a:r>
              <a:rPr lang="en-US" sz="2800" dirty="0"/>
              <a:t>Metric 3: Persistence: First Primary Term to Second Primary Term</a:t>
            </a:r>
          </a:p>
        </p:txBody>
      </p:sp>
    </p:spTree>
    <p:extLst>
      <p:ext uri="{BB962C8B-B14F-4D97-AF65-F5344CB8AC3E}">
        <p14:creationId xmlns:p14="http://schemas.microsoft.com/office/powerpoint/2010/main" val="19888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alibri"/>
                <a:ea typeface="Calibri"/>
                <a:cs typeface="Calibri"/>
              </a:rPr>
              <a:t>The SEAP Metric and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1357"/>
            <a:ext cx="10244040" cy="496116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3600" dirty="0"/>
              <a:t>Metric 3: Persistence: First Primary Term to Second Primary Term</a:t>
            </a:r>
          </a:p>
          <a:p>
            <a:pPr lvl="1">
              <a:lnSpc>
                <a:spcPct val="120000"/>
              </a:lnSpc>
            </a:pPr>
            <a:r>
              <a:rPr lang="en-US" sz="3200" dirty="0"/>
              <a:t>ASSESS &amp; STRENGTHEN EARLY ALERT SYSTEM: Assess Early Alerts and identify options and opportunities to improve its effectiveness. </a:t>
            </a:r>
          </a:p>
          <a:p>
            <a:pPr>
              <a:lnSpc>
                <a:spcPct val="120000"/>
              </a:lnSpc>
            </a:pPr>
            <a:r>
              <a:rPr lang="en-US" sz="3400" dirty="0">
                <a:ea typeface="Calibri"/>
                <a:cs typeface="Calibri"/>
              </a:rPr>
              <a:t>Who is the DI population this metric focuses on?</a:t>
            </a:r>
          </a:p>
          <a:p>
            <a:pPr lvl="1">
              <a:lnSpc>
                <a:spcPct val="120000"/>
              </a:lnSpc>
            </a:pPr>
            <a:r>
              <a:rPr lang="en-US" sz="3000" dirty="0">
                <a:ea typeface="Calibri"/>
                <a:cs typeface="Calibri"/>
              </a:rPr>
              <a:t>Asian male, female, Filipino, White, male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2FC6A0D-7131-6A07-A3A6-2CB28FFBA109}"/>
              </a:ext>
            </a:extLst>
          </p:cNvPr>
          <p:cNvGrpSpPr/>
          <p:nvPr/>
        </p:nvGrpSpPr>
        <p:grpSpPr>
          <a:xfrm rot="10800000">
            <a:off x="11497234" y="-9313"/>
            <a:ext cx="690843" cy="6867315"/>
            <a:chOff x="-1" y="-9313"/>
            <a:chExt cx="690843" cy="686731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1264AB8-A860-626B-3B78-F71FA72AF88C}"/>
                </a:ext>
              </a:extLst>
            </p:cNvPr>
            <p:cNvSpPr/>
            <p:nvPr/>
          </p:nvSpPr>
          <p:spPr>
            <a:xfrm rot="5400000">
              <a:off x="-3086129" y="3081031"/>
              <a:ext cx="6863099" cy="690843"/>
            </a:xfrm>
            <a:prstGeom prst="rect">
              <a:avLst/>
            </a:prstGeom>
            <a:solidFill>
              <a:srgbClr val="006633"/>
            </a:solidFill>
            <a:ln>
              <a:noFill/>
            </a:ln>
            <a:effectLst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2F77848-FC8F-6340-613B-D81EA679BDF7}"/>
                </a:ext>
              </a:extLst>
            </p:cNvPr>
            <p:cNvSpPr/>
            <p:nvPr/>
          </p:nvSpPr>
          <p:spPr>
            <a:xfrm rot="5400000">
              <a:off x="-2254053" y="3908923"/>
              <a:ext cx="5786981" cy="102734"/>
            </a:xfrm>
            <a:prstGeom prst="rect">
              <a:avLst/>
            </a:prstGeom>
            <a:solidFill>
              <a:srgbClr val="FFCC33"/>
            </a:solidFill>
            <a:ln>
              <a:noFill/>
            </a:ln>
            <a:effectLst/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"/>
            </a:p>
          </p:txBody>
        </p:sp>
        <p:sp>
          <p:nvSpPr>
            <p:cNvPr id="9" name="Rectangle 9">
              <a:extLst>
                <a:ext uri="{FF2B5EF4-FFF2-40B4-BE49-F238E27FC236}">
                  <a16:creationId xmlns:a16="http://schemas.microsoft.com/office/drawing/2014/main" id="{2E1C73CF-D819-23B2-5A14-541EE1B6805D}"/>
                </a:ext>
              </a:extLst>
            </p:cNvPr>
            <p:cNvSpPr/>
            <p:nvPr/>
          </p:nvSpPr>
          <p:spPr>
            <a:xfrm rot="16200000" flipH="1">
              <a:off x="-548626" y="539379"/>
              <a:ext cx="1788160" cy="690775"/>
            </a:xfrm>
            <a:custGeom>
              <a:avLst/>
              <a:gdLst>
                <a:gd name="connsiteX0" fmla="*/ 0 w 1995342"/>
                <a:gd name="connsiteY0" fmla="*/ 0 h 690843"/>
                <a:gd name="connsiteX1" fmla="*/ 1995342 w 1995342"/>
                <a:gd name="connsiteY1" fmla="*/ 0 h 690843"/>
                <a:gd name="connsiteX2" fmla="*/ 1995342 w 1995342"/>
                <a:gd name="connsiteY2" fmla="*/ 690843 h 690843"/>
                <a:gd name="connsiteX3" fmla="*/ 0 w 1995342"/>
                <a:gd name="connsiteY3" fmla="*/ 690843 h 690843"/>
                <a:gd name="connsiteX4" fmla="*/ 0 w 1995342"/>
                <a:gd name="connsiteY4" fmla="*/ 0 h 690843"/>
                <a:gd name="connsiteX0" fmla="*/ 0 w 1995342"/>
                <a:gd name="connsiteY0" fmla="*/ 0 h 690843"/>
                <a:gd name="connsiteX1" fmla="*/ 1375630 w 1995342"/>
                <a:gd name="connsiteY1" fmla="*/ 0 h 690843"/>
                <a:gd name="connsiteX2" fmla="*/ 1995342 w 1995342"/>
                <a:gd name="connsiteY2" fmla="*/ 690843 h 690843"/>
                <a:gd name="connsiteX3" fmla="*/ 0 w 1995342"/>
                <a:gd name="connsiteY3" fmla="*/ 690843 h 690843"/>
                <a:gd name="connsiteX4" fmla="*/ 0 w 1995342"/>
                <a:gd name="connsiteY4" fmla="*/ 0 h 690843"/>
                <a:gd name="connsiteX0" fmla="*/ 0 w 1995342"/>
                <a:gd name="connsiteY0" fmla="*/ 0 h 690843"/>
                <a:gd name="connsiteX1" fmla="*/ 1427711 w 1995342"/>
                <a:gd name="connsiteY1" fmla="*/ 53873 h 690843"/>
                <a:gd name="connsiteX2" fmla="*/ 1995342 w 1995342"/>
                <a:gd name="connsiteY2" fmla="*/ 690843 h 690843"/>
                <a:gd name="connsiteX3" fmla="*/ 0 w 1995342"/>
                <a:gd name="connsiteY3" fmla="*/ 690843 h 690843"/>
                <a:gd name="connsiteX4" fmla="*/ 0 w 1995342"/>
                <a:gd name="connsiteY4" fmla="*/ 0 h 690843"/>
                <a:gd name="connsiteX0" fmla="*/ 26571 w 1995342"/>
                <a:gd name="connsiteY0" fmla="*/ 15898 h 636970"/>
                <a:gd name="connsiteX1" fmla="*/ 1427711 w 1995342"/>
                <a:gd name="connsiteY1" fmla="*/ 0 h 636970"/>
                <a:gd name="connsiteX2" fmla="*/ 1995342 w 1995342"/>
                <a:gd name="connsiteY2" fmla="*/ 636970 h 636970"/>
                <a:gd name="connsiteX3" fmla="*/ 0 w 1995342"/>
                <a:gd name="connsiteY3" fmla="*/ 636970 h 636970"/>
                <a:gd name="connsiteX4" fmla="*/ 26571 w 1995342"/>
                <a:gd name="connsiteY4" fmla="*/ 15898 h 636970"/>
                <a:gd name="connsiteX0" fmla="*/ 0 w 1995342"/>
                <a:gd name="connsiteY0" fmla="*/ 0 h 640502"/>
                <a:gd name="connsiteX1" fmla="*/ 1427711 w 1995342"/>
                <a:gd name="connsiteY1" fmla="*/ 3532 h 640502"/>
                <a:gd name="connsiteX2" fmla="*/ 1995342 w 1995342"/>
                <a:gd name="connsiteY2" fmla="*/ 640502 h 640502"/>
                <a:gd name="connsiteX3" fmla="*/ 0 w 1995342"/>
                <a:gd name="connsiteY3" fmla="*/ 640502 h 640502"/>
                <a:gd name="connsiteX4" fmla="*/ 0 w 1995342"/>
                <a:gd name="connsiteY4" fmla="*/ 0 h 640502"/>
                <a:gd name="connsiteX0" fmla="*/ 0 w 1995342"/>
                <a:gd name="connsiteY0" fmla="*/ 0 h 640502"/>
                <a:gd name="connsiteX1" fmla="*/ 1420271 w 1995342"/>
                <a:gd name="connsiteY1" fmla="*/ 1765 h 640502"/>
                <a:gd name="connsiteX2" fmla="*/ 1995342 w 1995342"/>
                <a:gd name="connsiteY2" fmla="*/ 640502 h 640502"/>
                <a:gd name="connsiteX3" fmla="*/ 0 w 1995342"/>
                <a:gd name="connsiteY3" fmla="*/ 640502 h 640502"/>
                <a:gd name="connsiteX4" fmla="*/ 0 w 1995342"/>
                <a:gd name="connsiteY4" fmla="*/ 0 h 640502"/>
                <a:gd name="connsiteX0" fmla="*/ 0 w 1995342"/>
                <a:gd name="connsiteY0" fmla="*/ 0 h 640502"/>
                <a:gd name="connsiteX1" fmla="*/ 1439402 w 1995342"/>
                <a:gd name="connsiteY1" fmla="*/ 3532 h 640502"/>
                <a:gd name="connsiteX2" fmla="*/ 1995342 w 1995342"/>
                <a:gd name="connsiteY2" fmla="*/ 640502 h 640502"/>
                <a:gd name="connsiteX3" fmla="*/ 0 w 1995342"/>
                <a:gd name="connsiteY3" fmla="*/ 640502 h 640502"/>
                <a:gd name="connsiteX4" fmla="*/ 0 w 1995342"/>
                <a:gd name="connsiteY4" fmla="*/ 0 h 640502"/>
                <a:gd name="connsiteX0" fmla="*/ 0 w 1995342"/>
                <a:gd name="connsiteY0" fmla="*/ 0 h 640502"/>
                <a:gd name="connsiteX1" fmla="*/ 1441528 w 1995342"/>
                <a:gd name="connsiteY1" fmla="*/ 1765 h 640502"/>
                <a:gd name="connsiteX2" fmla="*/ 1995342 w 1995342"/>
                <a:gd name="connsiteY2" fmla="*/ 640502 h 640502"/>
                <a:gd name="connsiteX3" fmla="*/ 0 w 1995342"/>
                <a:gd name="connsiteY3" fmla="*/ 640502 h 640502"/>
                <a:gd name="connsiteX4" fmla="*/ 0 w 1995342"/>
                <a:gd name="connsiteY4" fmla="*/ 0 h 640502"/>
                <a:gd name="connsiteX0" fmla="*/ 0 w 1995342"/>
                <a:gd name="connsiteY0" fmla="*/ 0 h 640502"/>
                <a:gd name="connsiteX1" fmla="*/ 1442591 w 1995342"/>
                <a:gd name="connsiteY1" fmla="*/ 882 h 640502"/>
                <a:gd name="connsiteX2" fmla="*/ 1995342 w 1995342"/>
                <a:gd name="connsiteY2" fmla="*/ 640502 h 640502"/>
                <a:gd name="connsiteX3" fmla="*/ 0 w 1995342"/>
                <a:gd name="connsiteY3" fmla="*/ 640502 h 640502"/>
                <a:gd name="connsiteX4" fmla="*/ 0 w 1995342"/>
                <a:gd name="connsiteY4" fmla="*/ 0 h 640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95342" h="640502">
                  <a:moveTo>
                    <a:pt x="0" y="0"/>
                  </a:moveTo>
                  <a:lnTo>
                    <a:pt x="1442591" y="882"/>
                  </a:lnTo>
                  <a:lnTo>
                    <a:pt x="1995342" y="640502"/>
                  </a:lnTo>
                  <a:lnTo>
                    <a:pt x="0" y="640502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8877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How Early Alerts Work at Cañada College Now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706A127-5D94-4F71-B4B9-A46D6E6F1079}"/>
              </a:ext>
            </a:extLst>
          </p:cNvPr>
          <p:cNvSpPr txBox="1">
            <a:spLocks/>
          </p:cNvSpPr>
          <p:nvPr/>
        </p:nvSpPr>
        <p:spPr>
          <a:xfrm>
            <a:off x="7299960" y="4809604"/>
            <a:ext cx="4030805" cy="4824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Sample Text in Franklin Gothic Book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Border is in Yellow. Copy picture and right-click -&gt; replace picture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A803B80-462F-4468-829E-B139AFD93C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0682" y="1006423"/>
            <a:ext cx="3272300" cy="50571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F66D71D-20A5-4929-BC78-E8301C42D7AC}"/>
              </a:ext>
            </a:extLst>
          </p:cNvPr>
          <p:cNvSpPr txBox="1"/>
          <p:nvPr/>
        </p:nvSpPr>
        <p:spPr>
          <a:xfrm>
            <a:off x="447868" y="1240971"/>
            <a:ext cx="82016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Faculty submit an Early Alert through CANVAS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Early Alerts are collected in the Student Success Link (CRM)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>
                <a:latin typeface="Garamond" panose="02020404030301010803" pitchFamily="18" charset="0"/>
              </a:rPr>
              <a:t>Members of the College Retention &amp; Engagement Workgroup (CREW) review the Early Alert regularly, and follow up on submitted Early Alerts in their caseload</a:t>
            </a:r>
          </a:p>
        </p:txBody>
      </p:sp>
    </p:spTree>
    <p:extLst>
      <p:ext uri="{BB962C8B-B14F-4D97-AF65-F5344CB8AC3E}">
        <p14:creationId xmlns:p14="http://schemas.microsoft.com/office/powerpoint/2010/main" val="390239352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How Early Alerts Work at Cañada College Now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706A127-5D94-4F71-B4B9-A46D6E6F1079}"/>
              </a:ext>
            </a:extLst>
          </p:cNvPr>
          <p:cNvSpPr txBox="1">
            <a:spLocks/>
          </p:cNvSpPr>
          <p:nvPr/>
        </p:nvSpPr>
        <p:spPr>
          <a:xfrm>
            <a:off x="7299960" y="4809604"/>
            <a:ext cx="4030805" cy="4824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Sample Text in Franklin Gothic Book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Border is in Yellow. Copy picture and right-click -&gt; replace picture</a:t>
            </a:r>
          </a:p>
        </p:txBody>
      </p:sp>
      <p:pic>
        <p:nvPicPr>
          <p:cNvPr id="10" name="Content Placeholder 4">
            <a:extLst>
              <a:ext uri="{FF2B5EF4-FFF2-40B4-BE49-F238E27FC236}">
                <a16:creationId xmlns:a16="http://schemas.microsoft.com/office/drawing/2014/main" id="{DF329104-0D08-4AA1-BEE7-EEC41A817A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852" y="1212511"/>
            <a:ext cx="11486130" cy="532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569511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3704" y="323024"/>
            <a:ext cx="10515600" cy="528108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2024-25 Summary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5522" y="6225730"/>
            <a:ext cx="1117460" cy="501880"/>
          </a:xfrm>
          <a:prstGeom prst="rect">
            <a:avLst/>
          </a:prstGeom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A706A127-5D94-4F71-B4B9-A46D6E6F1079}"/>
              </a:ext>
            </a:extLst>
          </p:cNvPr>
          <p:cNvSpPr txBox="1">
            <a:spLocks/>
          </p:cNvSpPr>
          <p:nvPr/>
        </p:nvSpPr>
        <p:spPr>
          <a:xfrm>
            <a:off x="7299960" y="4809604"/>
            <a:ext cx="4030805" cy="48248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Sample Text in Franklin Gothic Book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chemeClr val="bg1"/>
                </a:solidFill>
                <a:latin typeface="Franklin Gothic Book" panose="020B0503020102020204" pitchFamily="34" charset="0"/>
              </a:rPr>
              <a:t>Border is in Yellow. Copy picture and right-click -&gt; replace picture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F35BB46-5B7C-4365-A681-18DFA678E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52 faculty submitted 328 Early Alerts across 59 different courses</a:t>
            </a:r>
          </a:p>
          <a:p>
            <a:r>
              <a:rPr lang="en-US" dirty="0"/>
              <a:t>45% of Early Alerts (duplicated) came from two departments:</a:t>
            </a:r>
          </a:p>
          <a:p>
            <a:pPr lvl="1"/>
            <a:r>
              <a:rPr lang="en-US" dirty="0"/>
              <a:t>24% from ESL, primarily ESL-923 and ESL-400</a:t>
            </a:r>
          </a:p>
          <a:p>
            <a:pPr lvl="1"/>
            <a:r>
              <a:rPr lang="en-US" dirty="0"/>
              <a:t>21% from English, primarily English 105</a:t>
            </a:r>
          </a:p>
          <a:p>
            <a:pPr marL="457200" lvl="1" indent="0">
              <a:buNone/>
            </a:pPr>
            <a:endParaRPr lang="en-US" dirty="0">
              <a:ea typeface="Calibri"/>
              <a:cs typeface="Calibri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68896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5DA1140-ECC0-44CF-9CEE-3307461C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771298"/>
          </a:xfrm>
        </p:spPr>
        <p:txBody>
          <a:bodyPr/>
          <a:lstStyle/>
          <a:p>
            <a:pPr algn="ctr"/>
            <a:r>
              <a:rPr lang="en-US" dirty="0"/>
              <a:t>Results from Early Alerts in 2024-25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328 Early Alerts filed in 2024-25:</a:t>
            </a:r>
          </a:p>
          <a:p>
            <a:pPr marL="742950" lvl="1" indent="-285750"/>
            <a:r>
              <a:rPr lang="en-US" dirty="0"/>
              <a:t>53 of these were for the same students in the same courses by the same faculty</a:t>
            </a:r>
          </a:p>
          <a:p>
            <a:pPr marL="742950" lvl="1" indent="-285750"/>
            <a:r>
              <a:rPr lang="en-US" dirty="0"/>
              <a:t>275 unique student enrollments were subject to one or more Alerts</a:t>
            </a:r>
          </a:p>
          <a:p>
            <a:pPr marL="1200150" lvl="2" indent="-285750"/>
            <a:r>
              <a:rPr lang="en-US" dirty="0"/>
              <a:t>152 in Fall 2024</a:t>
            </a:r>
          </a:p>
          <a:p>
            <a:pPr marL="1200150" lvl="2" indent="-285750"/>
            <a:r>
              <a:rPr lang="en-US" dirty="0"/>
              <a:t>123 in Spring 2025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endParaRPr lang="en-US" dirty="0">
              <a:ea typeface="Calibri"/>
              <a:cs typeface="Calibri"/>
            </a:endParaRPr>
          </a:p>
          <a:p>
            <a:endParaRPr lang="en-US" dirty="0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AD75492-D614-4911-BF1B-19CE02BD8A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persistence rate of Early Alert students was 50%, compared with 70% for all home campus students.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Action Update</a:t>
            </a: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CCE7503-23C3-43C0-9C4B-144BD9987B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843677"/>
              </p:ext>
            </p:extLst>
          </p:nvPr>
        </p:nvGraphicFramePr>
        <p:xfrm>
          <a:off x="6172200" y="3522847"/>
          <a:ext cx="4860993" cy="173237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697881">
                  <a:extLst>
                    <a:ext uri="{9D8B030D-6E8A-4147-A177-3AD203B41FA5}">
                      <a16:colId xmlns:a16="http://schemas.microsoft.com/office/drawing/2014/main" val="2975906387"/>
                    </a:ext>
                  </a:extLst>
                </a:gridCol>
                <a:gridCol w="1081556">
                  <a:extLst>
                    <a:ext uri="{9D8B030D-6E8A-4147-A177-3AD203B41FA5}">
                      <a16:colId xmlns:a16="http://schemas.microsoft.com/office/drawing/2014/main" val="4273442774"/>
                    </a:ext>
                  </a:extLst>
                </a:gridCol>
                <a:gridCol w="1081556">
                  <a:extLst>
                    <a:ext uri="{9D8B030D-6E8A-4147-A177-3AD203B41FA5}">
                      <a16:colId xmlns:a16="http://schemas.microsoft.com/office/drawing/2014/main" val="3167309371"/>
                    </a:ext>
                  </a:extLst>
                </a:gridCol>
              </a:tblGrid>
              <a:tr h="103942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 re-enrolled in the subsequent primary term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Student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Count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01887379"/>
                  </a:ext>
                </a:extLst>
              </a:tr>
              <a:tr h="346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Yes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66143359"/>
                  </a:ext>
                </a:extLst>
              </a:tr>
              <a:tr h="34647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50%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7371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62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95DA1140-ECC0-44CF-9CEE-3307461C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9390"/>
            <a:ext cx="10515600" cy="771298"/>
          </a:xfrm>
        </p:spPr>
        <p:txBody>
          <a:bodyPr/>
          <a:lstStyle/>
          <a:p>
            <a:pPr algn="ctr"/>
            <a:r>
              <a:rPr lang="en-US" dirty="0"/>
              <a:t>Results from Early Alerts in 2024-25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914400" lvl="2" indent="0">
              <a:buNone/>
            </a:pPr>
            <a:endParaRPr lang="en-US" dirty="0">
              <a:ea typeface="Calibri"/>
              <a:cs typeface="Calibri"/>
            </a:endParaRPr>
          </a:p>
          <a:p>
            <a:endParaRPr lang="en-US" dirty="0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228E94F3-B90E-4D78-AB6E-842909F1395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94182997"/>
              </p:ext>
            </p:extLst>
          </p:nvPr>
        </p:nvGraphicFramePr>
        <p:xfrm>
          <a:off x="1189790" y="2000292"/>
          <a:ext cx="3613216" cy="2542831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398664">
                  <a:extLst>
                    <a:ext uri="{9D8B030D-6E8A-4147-A177-3AD203B41FA5}">
                      <a16:colId xmlns:a16="http://schemas.microsoft.com/office/drawing/2014/main" val="3945085930"/>
                    </a:ext>
                  </a:extLst>
                </a:gridCol>
                <a:gridCol w="2214552">
                  <a:extLst>
                    <a:ext uri="{9D8B030D-6E8A-4147-A177-3AD203B41FA5}">
                      <a16:colId xmlns:a16="http://schemas.microsoft.com/office/drawing/2014/main" val="3630401679"/>
                    </a:ext>
                  </a:extLst>
                </a:gridCol>
              </a:tblGrid>
              <a:tr h="11084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% of Early Alert Students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6443854"/>
                  </a:ext>
                </a:extLst>
              </a:tr>
              <a:tr h="369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Male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46%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08833575"/>
                  </a:ext>
                </a:extLst>
              </a:tr>
              <a:tr h="36947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Female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53%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20078387"/>
                  </a:ext>
                </a:extLst>
              </a:tr>
              <a:tr h="6954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Nonbinary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4282048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Action Update</a:t>
            </a: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5D1ADC5-94B7-4E3E-ACC8-E51A28E85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5668893"/>
              </p:ext>
            </p:extLst>
          </p:nvPr>
        </p:nvGraphicFramePr>
        <p:xfrm>
          <a:off x="6019800" y="2000292"/>
          <a:ext cx="5334000" cy="329184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682781">
                  <a:extLst>
                    <a:ext uri="{9D8B030D-6E8A-4147-A177-3AD203B41FA5}">
                      <a16:colId xmlns:a16="http://schemas.microsoft.com/office/drawing/2014/main" val="2748063298"/>
                    </a:ext>
                  </a:extLst>
                </a:gridCol>
                <a:gridCol w="2651219">
                  <a:extLst>
                    <a:ext uri="{9D8B030D-6E8A-4147-A177-3AD203B41FA5}">
                      <a16:colId xmlns:a16="http://schemas.microsoft.com/office/drawing/2014/main" val="213768222"/>
                    </a:ext>
                  </a:extLst>
                </a:gridCol>
              </a:tblGrid>
              <a:tr h="10471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Duplicated % of Early Alert Students (multiracial students are counted in more than one category)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3350066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American Indian/Alaskan Native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4%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38434674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Asian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82846155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Black - Non-Hispanic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591554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Filipino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96503715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Hispanic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08164377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Pacific Islander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97860291"/>
                  </a:ext>
                </a:extLst>
              </a:tr>
              <a:tr h="2617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White Non-Hispanic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28%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1202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1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1299043"/>
            <a:ext cx="11155680" cy="555895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200" b="1" dirty="0">
                <a:ea typeface="+mn-lt"/>
                <a:cs typeface="+mn-lt"/>
              </a:rPr>
              <a:t>Completed survey of Retention Specialists</a:t>
            </a:r>
          </a:p>
          <a:p>
            <a:pPr marL="0" indent="0">
              <a:buNone/>
            </a:pPr>
            <a:endParaRPr lang="en-US" sz="1800" b="1" dirty="0">
              <a:ea typeface="+mn-lt"/>
              <a:cs typeface="+mn-lt"/>
            </a:endParaRPr>
          </a:p>
          <a:p>
            <a:pPr marL="457200" lvl="1" indent="0">
              <a:buNone/>
            </a:pPr>
            <a:r>
              <a:rPr lang="en-US" dirty="0"/>
              <a:t>Overall, the findings suggest that while the Early Alert system has foundational value, its impact on persistence may be limited by </a:t>
            </a:r>
            <a:r>
              <a:rPr lang="en-US" b="1" dirty="0"/>
              <a:t>variability in implementation, gaps in coordination, and inconsistent engagement across stakeholders</a:t>
            </a:r>
            <a:r>
              <a:rPr lang="en-US" dirty="0"/>
              <a:t>. Addressing these areas represents a key opportunity to strengthen the system’s effectiveness, particularly for disproportionately impacted student groups.</a:t>
            </a:r>
            <a:endParaRPr lang="en-US" dirty="0">
              <a:ea typeface="+mn-lt"/>
              <a:cs typeface="+mn-lt"/>
            </a:endParaRPr>
          </a:p>
          <a:p>
            <a:pPr marL="914400" lvl="2" indent="0">
              <a:buNone/>
            </a:pPr>
            <a:endParaRPr lang="en-US" dirty="0">
              <a:ea typeface="Calibri"/>
              <a:cs typeface="Calibri"/>
            </a:endParaRPr>
          </a:p>
          <a:p>
            <a:endParaRPr lang="en-US" dirty="0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Action Update</a:t>
            </a: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11618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672" y="1299043"/>
            <a:ext cx="10727167" cy="480054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Identify which students acknowledge/respond to Early Alert outreach to identify any trends in that data</a:t>
            </a:r>
          </a:p>
          <a:p>
            <a:pPr lvl="1"/>
            <a:r>
              <a:rPr lang="en-US" dirty="0">
                <a:ea typeface="+mn-lt"/>
                <a:cs typeface="+mn-lt"/>
              </a:rPr>
              <a:t> Encourage broader use of Early Alerts by faculty</a:t>
            </a:r>
          </a:p>
          <a:p>
            <a:pPr lvl="2"/>
            <a:endParaRPr lang="en-US" dirty="0">
              <a:ea typeface="Calibri"/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endParaRPr lang="en-US" dirty="0">
              <a:ea typeface="Calibri"/>
              <a:cs typeface="Calibri"/>
            </a:endParaRPr>
          </a:p>
          <a:p>
            <a:endParaRPr lang="en-US" dirty="0"/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F518A3A-ECE0-42A2-BD7B-43096BD7B6FA}"/>
              </a:ext>
            </a:extLst>
          </p:cNvPr>
          <p:cNvSpPr/>
          <p:nvPr/>
        </p:nvSpPr>
        <p:spPr>
          <a:xfrm>
            <a:off x="366852" y="228614"/>
            <a:ext cx="11458296" cy="690843"/>
          </a:xfrm>
          <a:prstGeom prst="rect">
            <a:avLst/>
          </a:prstGeom>
          <a:solidFill>
            <a:srgbClr val="006633"/>
          </a:solidFill>
          <a:ln>
            <a:noFill/>
          </a:ln>
          <a:effectLst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33704" y="323024"/>
            <a:ext cx="10515600" cy="5281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400" b="1" dirty="0"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43137"/>
                    </a:srgbClr>
                  </a:outerShdw>
                </a:effectLst>
                <a:latin typeface="Franklin Gothic Book"/>
              </a:rPr>
              <a:t>Action Update: Next Steps</a:t>
            </a:r>
            <a:endParaRPr lang="en-US" dirty="0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9C5912D-DD36-465B-BD92-BB0220505875}"/>
              </a:ext>
            </a:extLst>
          </p:cNvPr>
          <p:cNvSpPr/>
          <p:nvPr/>
        </p:nvSpPr>
        <p:spPr>
          <a:xfrm rot="10800000" flipH="1">
            <a:off x="366852" y="228614"/>
            <a:ext cx="1788160" cy="690775"/>
          </a:xfrm>
          <a:custGeom>
            <a:avLst/>
            <a:gdLst>
              <a:gd name="connsiteX0" fmla="*/ 0 w 1995342"/>
              <a:gd name="connsiteY0" fmla="*/ 0 h 690843"/>
              <a:gd name="connsiteX1" fmla="*/ 1995342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375630 w 1995342"/>
              <a:gd name="connsiteY1" fmla="*/ 0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0 w 1995342"/>
              <a:gd name="connsiteY0" fmla="*/ 0 h 690843"/>
              <a:gd name="connsiteX1" fmla="*/ 1427711 w 1995342"/>
              <a:gd name="connsiteY1" fmla="*/ 53873 h 690843"/>
              <a:gd name="connsiteX2" fmla="*/ 1995342 w 1995342"/>
              <a:gd name="connsiteY2" fmla="*/ 690843 h 690843"/>
              <a:gd name="connsiteX3" fmla="*/ 0 w 1995342"/>
              <a:gd name="connsiteY3" fmla="*/ 690843 h 690843"/>
              <a:gd name="connsiteX4" fmla="*/ 0 w 1995342"/>
              <a:gd name="connsiteY4" fmla="*/ 0 h 690843"/>
              <a:gd name="connsiteX0" fmla="*/ 26571 w 1995342"/>
              <a:gd name="connsiteY0" fmla="*/ 15898 h 636970"/>
              <a:gd name="connsiteX1" fmla="*/ 1427711 w 1995342"/>
              <a:gd name="connsiteY1" fmla="*/ 0 h 636970"/>
              <a:gd name="connsiteX2" fmla="*/ 1995342 w 1995342"/>
              <a:gd name="connsiteY2" fmla="*/ 636970 h 636970"/>
              <a:gd name="connsiteX3" fmla="*/ 0 w 1995342"/>
              <a:gd name="connsiteY3" fmla="*/ 636970 h 636970"/>
              <a:gd name="connsiteX4" fmla="*/ 26571 w 1995342"/>
              <a:gd name="connsiteY4" fmla="*/ 15898 h 636970"/>
              <a:gd name="connsiteX0" fmla="*/ 0 w 1995342"/>
              <a:gd name="connsiteY0" fmla="*/ 0 h 640502"/>
              <a:gd name="connsiteX1" fmla="*/ 1427711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20271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39402 w 1995342"/>
              <a:gd name="connsiteY1" fmla="*/ 353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1528 w 1995342"/>
              <a:gd name="connsiteY1" fmla="*/ 1765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  <a:gd name="connsiteX0" fmla="*/ 0 w 1995342"/>
              <a:gd name="connsiteY0" fmla="*/ 0 h 640502"/>
              <a:gd name="connsiteX1" fmla="*/ 1442591 w 1995342"/>
              <a:gd name="connsiteY1" fmla="*/ 882 h 640502"/>
              <a:gd name="connsiteX2" fmla="*/ 1995342 w 1995342"/>
              <a:gd name="connsiteY2" fmla="*/ 640502 h 640502"/>
              <a:gd name="connsiteX3" fmla="*/ 0 w 1995342"/>
              <a:gd name="connsiteY3" fmla="*/ 640502 h 640502"/>
              <a:gd name="connsiteX4" fmla="*/ 0 w 1995342"/>
              <a:gd name="connsiteY4" fmla="*/ 0 h 64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95342" h="640502">
                <a:moveTo>
                  <a:pt x="0" y="0"/>
                </a:moveTo>
                <a:lnTo>
                  <a:pt x="1442591" y="882"/>
                </a:lnTo>
                <a:lnTo>
                  <a:pt x="1995342" y="640502"/>
                </a:lnTo>
                <a:lnTo>
                  <a:pt x="0" y="640502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829289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8" ma:contentTypeDescription="Create a new document." ma:contentTypeScope="" ma:versionID="d4bb8c2641764e3ca70261afe1b33a53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9959290da7346403855fa006fec8fe7c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c55ecc-363e-43e9-bfac-4ba2e86f45e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94AEDC-78BC-4AAD-A111-6DBEFA367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BAF11E-4C8F-46A5-BA0A-B8FEFFC25CF1}">
  <ds:schemaRefs>
    <ds:schemaRef ds:uri="http://schemas.microsoft.com/office/2006/metadata/properties"/>
    <ds:schemaRef ds:uri="http://www.w3.org/XML/1998/namespace"/>
    <ds:schemaRef ds:uri="2bc55ecc-363e-43e9-bfac-4ba2e86f45ee"/>
    <ds:schemaRef ds:uri="http://purl.org/dc/terms/"/>
    <ds:schemaRef ds:uri="http://schemas.microsoft.com/office/2006/documentManagement/types"/>
    <ds:schemaRef ds:uri="http://schemas.microsoft.com/office/infopath/2007/PartnerControls"/>
    <ds:schemaRef ds:uri="bb5bbb0b-6c89-44d7-be61-0adfe653f983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79A8300-276E-4320-9B6B-E5FB4CDB98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15200</TotalTime>
  <Words>522</Words>
  <Application>Microsoft Office PowerPoint</Application>
  <PresentationFormat>Widescreen</PresentationFormat>
  <Paragraphs>89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Calibri Light</vt:lpstr>
      <vt:lpstr>Franklin Gothic Book</vt:lpstr>
      <vt:lpstr>Garamond</vt:lpstr>
      <vt:lpstr>Times New Roman</vt:lpstr>
      <vt:lpstr>Wingdings</vt:lpstr>
      <vt:lpstr>Office Theme</vt:lpstr>
      <vt:lpstr>PowerPoint Presentation</vt:lpstr>
      <vt:lpstr>The SEAP Metric and Action</vt:lpstr>
      <vt:lpstr>How Early Alerts Work at Cañada College Now</vt:lpstr>
      <vt:lpstr>How Early Alerts Work at Cañada College Now</vt:lpstr>
      <vt:lpstr>2024-25 Summary</vt:lpstr>
      <vt:lpstr>Results from Early Alerts in 2024-25</vt:lpstr>
      <vt:lpstr>Results from Early Alerts in 2024-25</vt:lpstr>
      <vt:lpstr>PowerPoint Presentation</vt:lpstr>
      <vt:lpstr>PowerPoint Presentation</vt:lpstr>
    </vt:vector>
  </TitlesOfParts>
  <Company>SMCCD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Rodriguez, Megan</dc:creator>
  <cp:lastModifiedBy>Andrade, Ronald</cp:lastModifiedBy>
  <cp:revision>315</cp:revision>
  <cp:lastPrinted>2016-06-13T15:20:29Z</cp:lastPrinted>
  <dcterms:created xsi:type="dcterms:W3CDTF">2015-08-26T22:52:00Z</dcterms:created>
  <dcterms:modified xsi:type="dcterms:W3CDTF">2026-04-28T20:19:35Z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