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15" r:id="rId3"/>
    <p:sldId id="324" r:id="rId4"/>
    <p:sldId id="322" r:id="rId5"/>
    <p:sldId id="321" r:id="rId6"/>
    <p:sldId id="319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33"/>
    <a:srgbClr val="FFFF99"/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60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873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57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792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67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mccd-advocate.symplicity.com/care_report/index.php/pid238479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mccd-advocate.symplicity.com/titleix_report/index.php/pid862025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352" y="4046165"/>
            <a:ext cx="11252199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>
                <a:latin typeface="Garamond" panose="02020404030301010803" pitchFamily="18" charset="0"/>
              </a:rPr>
              <a:t>CARES Presentation to </a:t>
            </a:r>
          </a:p>
          <a:p>
            <a:pPr algn="ctr"/>
            <a:r>
              <a:rPr lang="en-US" sz="5500" b="1" dirty="0">
                <a:latin typeface="Garamond" panose="02020404030301010803" pitchFamily="18" charset="0"/>
              </a:rPr>
              <a:t>Academic Senate</a:t>
            </a:r>
          </a:p>
          <a:p>
            <a:pPr algn="ctr"/>
            <a:endParaRPr lang="en-US" sz="5500" b="1" dirty="0">
              <a:latin typeface="Garamond" panose="02020404030301010803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A1314-8F33-4955-BE2C-917B786340CE}"/>
              </a:ext>
            </a:extLst>
          </p:cNvPr>
          <p:cNvSpPr/>
          <p:nvPr/>
        </p:nvSpPr>
        <p:spPr>
          <a:xfrm rot="5400000">
            <a:off x="-3086129" y="3081031"/>
            <a:ext cx="6863099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7F1B6-B5E8-443C-B43C-D19FEB5E0FCE}"/>
              </a:ext>
            </a:extLst>
          </p:cNvPr>
          <p:cNvSpPr/>
          <p:nvPr/>
        </p:nvSpPr>
        <p:spPr>
          <a:xfrm rot="5400000">
            <a:off x="-2254053" y="3908923"/>
            <a:ext cx="5786981" cy="102734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C3CA36-8AC6-47B4-9365-B3EC4FBFB9A1}"/>
              </a:ext>
            </a:extLst>
          </p:cNvPr>
          <p:cNvSpPr/>
          <p:nvPr/>
        </p:nvSpPr>
        <p:spPr>
          <a:xfrm rot="16200000" flipH="1">
            <a:off x="-548626" y="539379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39DBB2-6311-461A-8BB6-3B89C2E078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810" y="773721"/>
            <a:ext cx="5763702" cy="258863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D26B12-0F61-4F71-BA2F-2AC9680C93C9}"/>
              </a:ext>
            </a:extLst>
          </p:cNvPr>
          <p:cNvSpPr txBox="1"/>
          <p:nvPr/>
        </p:nvSpPr>
        <p:spPr>
          <a:xfrm>
            <a:off x="796352" y="5768808"/>
            <a:ext cx="1125219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accent6">
                    <a:lumMod val="50000"/>
                  </a:schemeClr>
                </a:solidFill>
                <a:latin typeface="Franklin Gothic Book" panose="020B0503020102020204" pitchFamily="34" charset="0"/>
              </a:rPr>
              <a:t>Nadya Sigona and Marcos Chacon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432A39-691F-4E1E-872A-4E05A021166B}"/>
              </a:ext>
            </a:extLst>
          </p:cNvPr>
          <p:cNvSpPr txBox="1"/>
          <p:nvPr/>
        </p:nvSpPr>
        <p:spPr>
          <a:xfrm>
            <a:off x="796352" y="3730819"/>
            <a:ext cx="11252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REDWOOD CITY, CA</a:t>
            </a: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What Is CARES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1271367"/>
            <a:ext cx="10724592" cy="47789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Definition: C</a:t>
            </a:r>
            <a:r>
              <a:rPr lang="en-US" b="0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añada </a:t>
            </a:r>
            <a:r>
              <a:rPr lang="en-US" b="1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b="0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ssessment, </a:t>
            </a:r>
            <a:r>
              <a:rPr lang="en-US" b="1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b="0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esponse, and </a:t>
            </a:r>
            <a:r>
              <a:rPr lang="en-US" b="1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b="0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valuation of </a:t>
            </a:r>
            <a:r>
              <a:rPr lang="en-US" b="1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b="0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tudents.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Mission: </a:t>
            </a:r>
            <a:r>
              <a:rPr lang="en-US" b="0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provide a centralized, coordinated approach to supporting students in distress.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Can Report? </a:t>
            </a:r>
            <a:r>
              <a:rPr lang="en-US" b="0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Staff, faculty, administrators, and </a:t>
            </a:r>
            <a:r>
              <a:rPr lang="en-US" b="1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students</a:t>
            </a:r>
            <a:r>
              <a:rPr lang="en-US" b="0" i="0" dirty="0">
                <a:solidFill>
                  <a:srgbClr val="0A0A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are all encouraged to submit referrals.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solidFill>
                <a:srgbClr val="00000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>
              <a:latin typeface="Franklin Gothic Book" panose="020B0503020102020204" pitchFamily="34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10712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Who is CARES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1271367"/>
            <a:ext cx="10724592" cy="47789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Marcos Chacon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Counselor, Personal Counseling Center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Nadya Sigona </a:t>
            </a:r>
            <a:r>
              <a:rPr lang="en-US" sz="3200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Counselor, Academic/Early Alert</a:t>
            </a:r>
            <a:endParaRPr lang="en-US" sz="3200" b="0" i="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Dr. Devon Scott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Director, DRC and PCC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Max Hartman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Dean of Counseling and TIX Coordinator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Zorie Gomez and Jason Wendt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 Safety Representatives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Dr. Jackie Flores 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VPSS Executive Assistant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Lizette Bricker </a:t>
            </a:r>
            <a:r>
              <a:rPr lang="en-US" sz="3200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VPSS</a:t>
            </a:r>
            <a:endParaRPr lang="en-US" sz="3200" b="0" i="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>
              <a:latin typeface="Franklin Gothic Book" panose="020B0503020102020204" pitchFamily="34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71912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How to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1271367"/>
            <a:ext cx="10724592" cy="4778913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Submit the online CARES form: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https://smccd-advocate.symplicity.com/care_report/index.php/pid238479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Happens Next: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team reviews the referral to strategize a follow-up. Urgent concerns may involve immediate checks; less urgent cases are discussed in weekly meetings.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Confidentiality: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Reports are private. Reporters can request anonymity, though safety concerns may require disclosure to intervene effectively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Franklin Gothic Book" panose="020B0503020102020204" pitchFamily="34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91916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1271367"/>
            <a:ext cx="10724592" cy="4778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Mandated Reporters: </a:t>
            </a:r>
            <a:r>
              <a:rPr lang="en-US" dirty="0"/>
              <a:t>All non-confidential district employees must report abuse (child/elder) and sexual misconduct. </a:t>
            </a:r>
          </a:p>
          <a:p>
            <a:pPr marL="0" indent="0">
              <a:buNone/>
            </a:pPr>
            <a:r>
              <a:rPr lang="en-US" dirty="0"/>
              <a:t>Title IX incidents should use the separate </a:t>
            </a:r>
            <a:r>
              <a:rPr lang="en-US" b="1" dirty="0"/>
              <a:t>Title IX Reporting Form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https://smccd-advocate.symplicity.com/titleix_report/index.php/pid862025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Academic Concerns should be submitted through </a:t>
            </a:r>
            <a:r>
              <a:rPr lang="en-US" b="1" dirty="0"/>
              <a:t>Early Alert in CANVAS</a:t>
            </a:r>
          </a:p>
          <a:p>
            <a:pPr marL="0" indent="0">
              <a:buNone/>
            </a:pPr>
            <a:r>
              <a:rPr lang="en-US" b="1" dirty="0"/>
              <a:t>Q:  </a:t>
            </a:r>
            <a:r>
              <a:rPr lang="en-US" dirty="0"/>
              <a:t>What if you don’t know if it is a CARES, TIX, or Early Alert?</a:t>
            </a:r>
          </a:p>
          <a:p>
            <a:pPr marL="0" indent="0">
              <a:buNone/>
            </a:pPr>
            <a:r>
              <a:rPr lang="en-US" b="1" dirty="0"/>
              <a:t>A:  </a:t>
            </a:r>
            <a:r>
              <a:rPr lang="en-US" dirty="0"/>
              <a:t>Report where you know how to report, our CARES, TIX, and Early Alert teams are braided, we will rout your report to the right place!</a:t>
            </a:r>
          </a:p>
          <a:p>
            <a:pPr marL="0" indent="0">
              <a:buNone/>
            </a:pPr>
            <a:endParaRPr lang="en-US" sz="2400" dirty="0">
              <a:latin typeface="Franklin Gothic Book" panose="020B0503020102020204" pitchFamily="34" charset="0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E1500E-AA5E-4B4B-9617-770B6DB66C06}"/>
              </a:ext>
            </a:extLst>
          </p:cNvPr>
          <p:cNvSpPr/>
          <p:nvPr/>
        </p:nvSpPr>
        <p:spPr>
          <a:xfrm>
            <a:off x="0" y="6139589"/>
            <a:ext cx="12192000" cy="718412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AB7C25-52AB-4112-B306-CE6B913F7A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63F740-D72D-4EF5-A232-42E82E89F334}"/>
              </a:ext>
            </a:extLst>
          </p:cNvPr>
          <p:cNvSpPr/>
          <p:nvPr/>
        </p:nvSpPr>
        <p:spPr>
          <a:xfrm>
            <a:off x="0" y="6063615"/>
            <a:ext cx="12192000" cy="759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6434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705CFA-33F6-4105-832D-BD19470339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83"/>
          <a:stretch/>
        </p:blipFill>
        <p:spPr>
          <a:xfrm>
            <a:off x="690842" y="-9314"/>
            <a:ext cx="11494370" cy="686731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CFA1314-8F33-4955-BE2C-917B786340CE}"/>
              </a:ext>
            </a:extLst>
          </p:cNvPr>
          <p:cNvSpPr/>
          <p:nvPr/>
        </p:nvSpPr>
        <p:spPr>
          <a:xfrm rot="5400000">
            <a:off x="-3086130" y="3081030"/>
            <a:ext cx="6863098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EF5A238-41AC-4D52-9525-60BF6209A2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395" y="844791"/>
            <a:ext cx="6271093" cy="28165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CFFF93D-794D-4A49-A9D1-D73DF048E7D1}"/>
              </a:ext>
            </a:extLst>
          </p:cNvPr>
          <p:cNvSpPr/>
          <p:nvPr/>
        </p:nvSpPr>
        <p:spPr>
          <a:xfrm rot="5400000">
            <a:off x="-2254053" y="3908923"/>
            <a:ext cx="5786981" cy="102734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C3CA36-8AC6-47B4-9365-B3EC4FBFB9A1}"/>
              </a:ext>
            </a:extLst>
          </p:cNvPr>
          <p:cNvSpPr/>
          <p:nvPr/>
        </p:nvSpPr>
        <p:spPr>
          <a:xfrm rot="16200000" flipH="1">
            <a:off x="-548626" y="539379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3800" baseline="30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4BCF2C-0D9F-4828-BE91-7048437CBF1C}"/>
              </a:ext>
            </a:extLst>
          </p:cNvPr>
          <p:cNvSpPr txBox="1"/>
          <p:nvPr/>
        </p:nvSpPr>
        <p:spPr>
          <a:xfrm>
            <a:off x="690842" y="4602347"/>
            <a:ext cx="11252199" cy="953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>
                <a:latin typeface="Garamond" panose="02020404030301010803" pitchFamily="18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01274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11034</TotalTime>
  <Words>312</Words>
  <Application>Microsoft Office PowerPoint</Application>
  <PresentationFormat>Widescreen</PresentationFormat>
  <Paragraphs>38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Franklin Gothic Book</vt:lpstr>
      <vt:lpstr>Garamond</vt:lpstr>
      <vt:lpstr>Symbol</vt:lpstr>
      <vt:lpstr>Times New Roman</vt:lpstr>
      <vt:lpstr>Office Theme</vt:lpstr>
      <vt:lpstr>PowerPoint Presentation</vt:lpstr>
      <vt:lpstr>What Is CARES</vt:lpstr>
      <vt:lpstr>Who is CARES</vt:lpstr>
      <vt:lpstr>How to Report</vt:lpstr>
      <vt:lpstr>Reminders</vt:lpstr>
      <vt:lpstr>PowerPoint Presentation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Hartman, C. Max</cp:lastModifiedBy>
  <cp:revision>172</cp:revision>
  <cp:lastPrinted>2016-06-13T15:20:29Z</cp:lastPrinted>
  <dcterms:created xsi:type="dcterms:W3CDTF">2015-08-26T22:52:00Z</dcterms:created>
  <dcterms:modified xsi:type="dcterms:W3CDTF">2026-02-12T22:02:07Z</dcterms:modified>
</cp:coreProperties>
</file>