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Lst>
  <p:notesMasterIdLst>
    <p:notesMasterId r:id="rId4"/>
  </p:notesMasterIdLst>
  <p:sldIdLst>
    <p:sldId id="256" r:id="rId3"/>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43B4AC-57BE-4063-B168-3C789BC2168E}">
  <a:tblStyle styleId="{ED43B4AC-57BE-4063-B168-3C789BC2168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48" autoAdjust="0"/>
  </p:normalViewPr>
  <p:slideViewPr>
    <p:cSldViewPr snapToGrid="0">
      <p:cViewPr varScale="1">
        <p:scale>
          <a:sx n="13" d="100"/>
          <a:sy n="13" d="100"/>
        </p:scale>
        <p:origin x="1765"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1pPr>
            <a:lvl2pPr marL="2194451" marR="0" lvl="1" indent="-1005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2pPr>
            <a:lvl3pPr marL="4388900" marR="0" lvl="2" indent="-7399"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3pPr>
            <a:lvl4pPr marL="6583351" marR="0" lvl="3" indent="-475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4pPr>
            <a:lvl5pPr marL="8777801" marR="0" lvl="4" indent="-2100"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5pPr>
            <a:lvl6pPr marL="10972252" marR="0" lvl="5" indent="-12151"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6pPr>
            <a:lvl7pPr marL="13166703" marR="0" lvl="6" indent="-9503"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7pPr>
            <a:lvl8pPr marL="15361152" marR="0" lvl="7" indent="-6852"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8pPr>
            <a:lvl9pPr marL="17555604" marR="0" lvl="8" indent="-4204" algn="l" rtl="0">
              <a:spcBef>
                <a:spcPts val="0"/>
              </a:spcBef>
              <a:buClr>
                <a:schemeClr val="dk1"/>
              </a:buClr>
              <a:buFont typeface="Calibri"/>
              <a:buChar char="■"/>
              <a:defRPr sz="5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2194451" marR="0" lvl="1" indent="-100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2pPr>
            <a:lvl3pPr marL="4388900" marR="0" lvl="2" indent="-7399"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3pPr>
            <a:lvl4pPr marL="6583351" marR="0" lvl="3" indent="-475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4pPr>
            <a:lvl5pPr marL="8777801" marR="0" lvl="4" indent="-2100"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5pPr>
            <a:lvl6pPr marL="10972252" marR="0" lvl="5" indent="-12151"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6pPr>
            <a:lvl7pPr marL="13166703" marR="0" lvl="6" indent="-9503"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7pPr>
            <a:lvl8pPr marL="15361152" marR="0" lvl="7" indent="-6852"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8pPr>
            <a:lvl9pPr marL="17555604" marR="0" lvl="8" indent="-4204" algn="l" rtl="0">
              <a:lnSpc>
                <a:spcPct val="100000"/>
              </a:lnSpc>
              <a:spcBef>
                <a:spcPts val="0"/>
              </a:spcBef>
              <a:spcAft>
                <a:spcPts val="0"/>
              </a:spcAft>
              <a:buClr>
                <a:schemeClr val="dk1"/>
              </a:buClr>
              <a:buFont typeface="Calibri"/>
              <a:buNone/>
              <a:defRPr sz="8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27026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lang="en-US" sz="1000" b="0" i="0" u="none" strike="noStrike" cap="none" dirty="0">
              <a:solidFill>
                <a:schemeClr val="dk1"/>
              </a:solidFill>
              <a:latin typeface="Times New Roman"/>
              <a:ea typeface="Times New Roman"/>
              <a:cs typeface="Times New Roman"/>
              <a:sym typeface="Times New Roman"/>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5600" b="0" i="0" u="none" strike="noStrike" cap="none">
                <a:solidFill>
                  <a:srgbClr val="000000"/>
                </a:solidFill>
                <a:latin typeface="Calibri"/>
                <a:ea typeface="Calibri"/>
                <a:cs typeface="Calibri"/>
                <a:sym typeface="Calibri"/>
              </a:rPr>
              <a:t>1</a:t>
            </a:fld>
            <a:endParaRPr lang="en-US" sz="56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3067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tandard 4 columns">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904187" y="6378480"/>
            <a:ext cx="100569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2"/>
          </p:nvPr>
        </p:nvSpPr>
        <p:spPr>
          <a:xfrm>
            <a:off x="922341" y="5548748"/>
            <a:ext cx="100488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3"/>
          </p:nvPr>
        </p:nvSpPr>
        <p:spPr>
          <a:xfrm>
            <a:off x="922337" y="14212512"/>
            <a:ext cx="100506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4"/>
          </p:nvPr>
        </p:nvSpPr>
        <p:spPr>
          <a:xfrm>
            <a:off x="11587164" y="6378480"/>
            <a:ext cx="100488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5"/>
          </p:nvPr>
        </p:nvSpPr>
        <p:spPr>
          <a:xfrm>
            <a:off x="11587164" y="5548748"/>
            <a:ext cx="100488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6"/>
          </p:nvPr>
        </p:nvSpPr>
        <p:spPr>
          <a:xfrm>
            <a:off x="22258339" y="6378480"/>
            <a:ext cx="100488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7"/>
          </p:nvPr>
        </p:nvSpPr>
        <p:spPr>
          <a:xfrm>
            <a:off x="22250400" y="5548748"/>
            <a:ext cx="100584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8"/>
          </p:nvPr>
        </p:nvSpPr>
        <p:spPr>
          <a:xfrm>
            <a:off x="32914028" y="5548748"/>
            <a:ext cx="100470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9"/>
          </p:nvPr>
        </p:nvSpPr>
        <p:spPr>
          <a:xfrm>
            <a:off x="32914028" y="6378480"/>
            <a:ext cx="100470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3"/>
          </p:nvPr>
        </p:nvSpPr>
        <p:spPr>
          <a:xfrm>
            <a:off x="32914028" y="14272737"/>
            <a:ext cx="100470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14"/>
          </p:nvPr>
        </p:nvSpPr>
        <p:spPr>
          <a:xfrm>
            <a:off x="32914028" y="15011401"/>
            <a:ext cx="100521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body" idx="15"/>
          </p:nvPr>
        </p:nvSpPr>
        <p:spPr>
          <a:xfrm>
            <a:off x="32914028" y="25679401"/>
            <a:ext cx="10047000" cy="753900"/>
          </a:xfrm>
          <a:prstGeom prst="rect">
            <a:avLst/>
          </a:prstGeom>
          <a:noFill/>
          <a:ln>
            <a:noFill/>
          </a:ln>
        </p:spPr>
        <p:txBody>
          <a:bodyPr lIns="91425" tIns="91425" rIns="91425" bIns="91425" anchor="ctr" anchorCtr="0"/>
          <a:lstStyle>
            <a:lvl1pPr marL="0" marR="0" lvl="0" indent="0" algn="ctr" rtl="0">
              <a:lnSpc>
                <a:spcPct val="100000"/>
              </a:lnSpc>
              <a:spcBef>
                <a:spcPts val="740"/>
              </a:spcBef>
              <a:spcAft>
                <a:spcPts val="0"/>
              </a:spcAft>
              <a:buClr>
                <a:srgbClr val="2C3F71"/>
              </a:buClr>
              <a:buFont typeface="Arial"/>
              <a:buChar char="●"/>
              <a:defRPr sz="3700" b="1" i="0" u="sng" strike="noStrike" cap="none">
                <a:solidFill>
                  <a:srgbClr val="2C3F71"/>
                </a:solidFill>
                <a:latin typeface="Calibri"/>
                <a:ea typeface="Calibri"/>
                <a:cs typeface="Calibri"/>
                <a:sym typeface="Calibri"/>
              </a:defRPr>
            </a:lvl1pPr>
            <a:lvl2pPr marL="4743450" marR="0" lvl="1" indent="-330200" algn="l" rtl="0">
              <a:lnSpc>
                <a:spcPct val="100000"/>
              </a:lnSpc>
              <a:spcBef>
                <a:spcPts val="2700"/>
              </a:spcBef>
              <a:spcAft>
                <a:spcPts val="0"/>
              </a:spcAft>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6591300" marR="0" lvl="2" indent="-381000" algn="l" rtl="0">
              <a:lnSpc>
                <a:spcPct val="100000"/>
              </a:lnSpc>
              <a:spcBef>
                <a:spcPts val="2320"/>
              </a:spcBef>
              <a:spcAft>
                <a:spcPts val="0"/>
              </a:spcAft>
              <a:buClr>
                <a:schemeClr val="dk1"/>
              </a:buClr>
              <a:buSzPct val="100000"/>
              <a:buFont typeface="Arial"/>
              <a:buChar char="•"/>
              <a:defRPr sz="11600" b="0" i="0" u="none" strike="noStrike" cap="none">
                <a:solidFill>
                  <a:schemeClr val="dk1"/>
                </a:solidFill>
                <a:latin typeface="Calibri"/>
                <a:ea typeface="Calibri"/>
                <a:cs typeface="Calibri"/>
                <a:sym typeface="Calibri"/>
              </a:defRPr>
            </a:lvl3pPr>
            <a:lvl4pPr marL="8394698" marR="0" lvl="3" indent="-1142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10604500" marR="0" lvl="4"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6"/>
          </p:nvPr>
        </p:nvSpPr>
        <p:spPr>
          <a:xfrm>
            <a:off x="32914028" y="26433446"/>
            <a:ext cx="100521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7"/>
          </p:nvPr>
        </p:nvSpPr>
        <p:spPr>
          <a:xfrm>
            <a:off x="904187" y="14951551"/>
            <a:ext cx="10056900" cy="846300"/>
          </a:xfrm>
          <a:prstGeom prst="rect">
            <a:avLst/>
          </a:prstGeom>
          <a:noFill/>
          <a:ln>
            <a:noFill/>
          </a:ln>
        </p:spPr>
        <p:txBody>
          <a:bodyPr lIns="91425" tIns="91425" rIns="91425" bIns="91425" anchor="t" anchorCtr="0"/>
          <a:lstStyle>
            <a:lvl1pPr marL="0" marR="0" lvl="0" indent="0" algn="l" rtl="0">
              <a:lnSpc>
                <a:spcPct val="100000"/>
              </a:lnSpc>
              <a:spcBef>
                <a:spcPts val="500"/>
              </a:spcBef>
              <a:spcAft>
                <a:spcPts val="0"/>
              </a:spcAft>
              <a:buClr>
                <a:srgbClr val="2C3F71"/>
              </a:buClr>
              <a:buFont typeface="Arial"/>
              <a:buChar char="●"/>
              <a:defRPr sz="2500" b="0" i="0" u="none" strike="noStrike" cap="none">
                <a:solidFill>
                  <a:srgbClr val="2C3F71"/>
                </a:solidFill>
                <a:latin typeface="Times New Roman"/>
                <a:ea typeface="Times New Roman"/>
                <a:cs typeface="Times New Roman"/>
                <a:sym typeface="Times New Roman"/>
              </a:defRPr>
            </a:lvl1pPr>
            <a:lvl2pPr marL="1485825" marR="0" lvl="1" indent="31824"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2pPr>
            <a:lvl3pPr marL="2057294" marR="0" lvl="2" indent="31855"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3pPr>
            <a:lvl4pPr marL="2685916" marR="0" lvl="3" indent="-25266"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4pPr>
            <a:lvl5pPr marL="3143248" marR="0" lvl="4" indent="152401" algn="l" rtl="0">
              <a:lnSpc>
                <a:spcPct val="100000"/>
              </a:lnSpc>
              <a:spcBef>
                <a:spcPts val="500"/>
              </a:spcBef>
              <a:spcAft>
                <a:spcPts val="0"/>
              </a:spcAft>
              <a:buClr>
                <a:schemeClr val="dk1"/>
              </a:buClr>
              <a:buSzPct val="100000"/>
              <a:buFont typeface="Arial"/>
              <a:buChar char="»"/>
              <a:defRPr sz="2500" b="0" i="0" u="none" strike="noStrike" cap="none">
                <a:solidFill>
                  <a:schemeClr val="dk1"/>
                </a:solidFill>
                <a:latin typeface="Trebuchet MS"/>
                <a:ea typeface="Trebuchet MS"/>
                <a:cs typeface="Trebuchet MS"/>
                <a:sym typeface="Trebuchet MS"/>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8"/>
          </p:nvPr>
        </p:nvSpPr>
        <p:spPr>
          <a:xfrm>
            <a:off x="5932592" y="3383946"/>
            <a:ext cx="31998900" cy="1280100"/>
          </a:xfrm>
          <a:prstGeom prst="rect">
            <a:avLst/>
          </a:prstGeom>
          <a:noFill/>
          <a:ln>
            <a:noFill/>
          </a:ln>
        </p:spPr>
        <p:txBody>
          <a:bodyPr lIns="91425" tIns="91425" rIns="91425" bIns="91425" anchor="t" anchorCtr="0"/>
          <a:lstStyle>
            <a:lvl1pPr marL="0" marR="0" lvl="0" indent="0" algn="ctr" rtl="0">
              <a:lnSpc>
                <a:spcPct val="100000"/>
              </a:lnSpc>
              <a:spcBef>
                <a:spcPts val="1200"/>
              </a:spcBef>
              <a:spcAft>
                <a:spcPts val="0"/>
              </a:spcAft>
              <a:buClr>
                <a:schemeClr val="lt1"/>
              </a:buClr>
              <a:buFont typeface="Arial"/>
              <a:buChar char="●"/>
              <a:defRPr sz="6000" b="0" i="0" u="none" strike="noStrike" cap="none">
                <a:solidFill>
                  <a:schemeClr val="lt1"/>
                </a:solidFill>
                <a:latin typeface="Calibri"/>
                <a:ea typeface="Calibri"/>
                <a:cs typeface="Calibri"/>
                <a:sym typeface="Calibri"/>
              </a:defRPr>
            </a:lvl1pPr>
            <a:lvl2pPr marL="3565982" marR="0" lvl="1" indent="-1381582"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2pPr>
            <a:lvl3pPr marL="5486124" marR="0" lvl="2" indent="-1104624"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3pPr>
            <a:lvl4pPr marL="7680576" marR="0" lvl="3" indent="-1101976"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4pPr>
            <a:lvl5pPr marL="9875026" marR="0" lvl="4" indent="-1099325"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19"/>
          </p:nvPr>
        </p:nvSpPr>
        <p:spPr>
          <a:xfrm>
            <a:off x="5932592" y="2103783"/>
            <a:ext cx="31998900" cy="1280100"/>
          </a:xfrm>
          <a:prstGeom prst="rect">
            <a:avLst/>
          </a:prstGeom>
          <a:noFill/>
          <a:ln>
            <a:noFill/>
          </a:ln>
        </p:spPr>
        <p:txBody>
          <a:bodyPr lIns="91425" tIns="91425" rIns="91425" bIns="91425" anchor="t" anchorCtr="1"/>
          <a:lstStyle>
            <a:lvl1pPr marL="0" marR="0" lvl="0" indent="0" algn="ctr" rtl="0">
              <a:lnSpc>
                <a:spcPct val="100000"/>
              </a:lnSpc>
              <a:spcBef>
                <a:spcPts val="1760"/>
              </a:spcBef>
              <a:spcAft>
                <a:spcPts val="0"/>
              </a:spcAft>
              <a:buClr>
                <a:schemeClr val="lt1"/>
              </a:buClr>
              <a:buFont typeface="Arial"/>
              <a:buChar char="●"/>
              <a:defRPr sz="8800" b="0" i="0" u="none" strike="noStrike" cap="none">
                <a:solidFill>
                  <a:schemeClr val="lt1"/>
                </a:solidFill>
                <a:latin typeface="Calibri"/>
                <a:ea typeface="Calibri"/>
                <a:cs typeface="Calibri"/>
                <a:sym typeface="Calibri"/>
              </a:defRPr>
            </a:lvl1pPr>
            <a:lvl2pPr marL="3565982" marR="0" lvl="1" indent="-1381582"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2pPr>
            <a:lvl3pPr marL="5486124" marR="0" lvl="2" indent="-1104624"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3pPr>
            <a:lvl4pPr marL="7680576" marR="0" lvl="3" indent="-1101976"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4pPr>
            <a:lvl5pPr marL="9875026" marR="0" lvl="4" indent="-1099325"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20"/>
          </p:nvPr>
        </p:nvSpPr>
        <p:spPr>
          <a:xfrm>
            <a:off x="5932592" y="465812"/>
            <a:ext cx="31998900" cy="1638000"/>
          </a:xfrm>
          <a:prstGeom prst="rect">
            <a:avLst/>
          </a:prstGeom>
          <a:noFill/>
          <a:ln>
            <a:noFill/>
          </a:ln>
        </p:spPr>
        <p:txBody>
          <a:bodyPr lIns="91425" tIns="91425" rIns="91425" bIns="91425" anchor="t" anchorCtr="1"/>
          <a:lstStyle>
            <a:lvl1pPr marL="0" marR="0" lvl="0" indent="0" algn="ctr" rtl="0">
              <a:lnSpc>
                <a:spcPct val="100000"/>
              </a:lnSpc>
              <a:spcBef>
                <a:spcPts val="2300"/>
              </a:spcBef>
              <a:spcAft>
                <a:spcPts val="0"/>
              </a:spcAft>
              <a:buClr>
                <a:schemeClr val="lt1"/>
              </a:buClr>
              <a:buFont typeface="Arial"/>
              <a:buChar char="●"/>
              <a:defRPr sz="11500" b="0" i="0" u="none" strike="noStrike" cap="none">
                <a:solidFill>
                  <a:schemeClr val="lt1"/>
                </a:solidFill>
                <a:latin typeface="Calibri"/>
                <a:ea typeface="Calibri"/>
                <a:cs typeface="Calibri"/>
                <a:sym typeface="Calibri"/>
              </a:defRPr>
            </a:lvl1pPr>
            <a:lvl2pPr marL="3565982" marR="0" lvl="1" indent="-1381582"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2pPr>
            <a:lvl3pPr marL="5486124" marR="0" lvl="2" indent="-1104624"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3pPr>
            <a:lvl4pPr marL="7680576" marR="0" lvl="3" indent="-1101976"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4pPr>
            <a:lvl5pPr marL="9875026" marR="0" lvl="4" indent="-1099325" algn="l" rtl="0">
              <a:lnSpc>
                <a:spcPct val="100000"/>
              </a:lnSpc>
              <a:spcBef>
                <a:spcPts val="1440"/>
              </a:spcBef>
              <a:spcAft>
                <a:spcPts val="0"/>
              </a:spcAft>
              <a:buClr>
                <a:schemeClr val="dk1"/>
              </a:buClr>
              <a:buFont typeface="Arial"/>
              <a:buChar char="○"/>
              <a:defRPr sz="7200" b="0" i="0" u="none" strike="noStrike" cap="none">
                <a:solidFill>
                  <a:schemeClr val="dk1"/>
                </a:solidFill>
                <a:latin typeface="Calibri"/>
                <a:ea typeface="Calibri"/>
                <a:cs typeface="Calibri"/>
                <a:sym typeface="Calibri"/>
              </a:defRPr>
            </a:lvl5pPr>
            <a:lvl6pPr marL="12788900" marR="0" lvl="5" indent="-1143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973298" marR="0" lvl="6" indent="-101598"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7183100" marR="0" lvl="7"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9380200" marR="0" lvl="8" indent="-127000" algn="l" rtl="0">
              <a:lnSpc>
                <a:spcPct val="100000"/>
              </a:lnSpc>
              <a:spcBef>
                <a:spcPts val="1920"/>
              </a:spcBef>
              <a:spcAft>
                <a:spcPts val="0"/>
              </a:spcAft>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4 columns">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04187" y="6378482"/>
            <a:ext cx="100569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body" idx="2"/>
          </p:nvPr>
        </p:nvSpPr>
        <p:spPr>
          <a:xfrm>
            <a:off x="922341" y="5548750"/>
            <a:ext cx="100488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3"/>
          </p:nvPr>
        </p:nvSpPr>
        <p:spPr>
          <a:xfrm>
            <a:off x="922337" y="14212515"/>
            <a:ext cx="100506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4"/>
          </p:nvPr>
        </p:nvSpPr>
        <p:spPr>
          <a:xfrm>
            <a:off x="11587165" y="6378482"/>
            <a:ext cx="100488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5"/>
          </p:nvPr>
        </p:nvSpPr>
        <p:spPr>
          <a:xfrm>
            <a:off x="11587165" y="5548750"/>
            <a:ext cx="100488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body" idx="6"/>
          </p:nvPr>
        </p:nvSpPr>
        <p:spPr>
          <a:xfrm>
            <a:off x="22258340" y="6378482"/>
            <a:ext cx="100488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body" idx="7"/>
          </p:nvPr>
        </p:nvSpPr>
        <p:spPr>
          <a:xfrm>
            <a:off x="22250398" y="5548750"/>
            <a:ext cx="100584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body" idx="8"/>
          </p:nvPr>
        </p:nvSpPr>
        <p:spPr>
          <a:xfrm>
            <a:off x="32914028" y="5548750"/>
            <a:ext cx="100470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9"/>
          </p:nvPr>
        </p:nvSpPr>
        <p:spPr>
          <a:xfrm>
            <a:off x="32914028" y="6378482"/>
            <a:ext cx="100470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13"/>
          </p:nvPr>
        </p:nvSpPr>
        <p:spPr>
          <a:xfrm>
            <a:off x="32914028" y="14272740"/>
            <a:ext cx="100470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4"/>
          </p:nvPr>
        </p:nvSpPr>
        <p:spPr>
          <a:xfrm>
            <a:off x="32914031" y="15011403"/>
            <a:ext cx="100521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15"/>
          </p:nvPr>
        </p:nvSpPr>
        <p:spPr>
          <a:xfrm>
            <a:off x="32914028" y="25679403"/>
            <a:ext cx="10047000" cy="753900"/>
          </a:xfrm>
          <a:prstGeom prst="rect">
            <a:avLst/>
          </a:prstGeom>
          <a:noFill/>
          <a:ln>
            <a:noFill/>
          </a:ln>
        </p:spPr>
        <p:txBody>
          <a:bodyPr lIns="91425" tIns="91425" rIns="91425" bIns="91425" anchor="ctr" anchorCtr="0"/>
          <a:lstStyle>
            <a:lvl1pPr marL="234875" marR="0" lvl="0" indent="-6275" algn="ctr" rtl="0">
              <a:lnSpc>
                <a:spcPct val="100000"/>
              </a:lnSpc>
              <a:spcBef>
                <a:spcPts val="738"/>
              </a:spcBef>
              <a:spcAft>
                <a:spcPts val="0"/>
              </a:spcAft>
              <a:buClr>
                <a:srgbClr val="2C3F71"/>
              </a:buClr>
              <a:buSzPct val="100000"/>
              <a:buFont typeface="Arial"/>
              <a:buChar char="●"/>
              <a:defRPr sz="3600" b="1" i="0" u="sng" strike="noStrike" cap="none">
                <a:solidFill>
                  <a:srgbClr val="2C3F71"/>
                </a:solidFill>
                <a:latin typeface="Calibri"/>
                <a:ea typeface="Calibri"/>
                <a:cs typeface="Calibri"/>
                <a:sym typeface="Calibri"/>
              </a:defRPr>
            </a:lvl1pPr>
            <a:lvl2pPr marL="4741937" marR="0" lvl="1" indent="496812" algn="l" rtl="0">
              <a:lnSpc>
                <a:spcPct val="100000"/>
              </a:lnSpc>
              <a:spcBef>
                <a:spcPts val="2698"/>
              </a:spcBef>
              <a:spcAft>
                <a:spcPts val="0"/>
              </a:spcAft>
              <a:buClr>
                <a:schemeClr val="dk1"/>
              </a:buClr>
              <a:buSzPct val="100000"/>
              <a:buFont typeface="Calibri"/>
              <a:buChar char="○"/>
              <a:defRPr sz="13300" b="0" i="0" u="none" strike="noStrike" cap="none">
                <a:solidFill>
                  <a:schemeClr val="dk1"/>
                </a:solidFill>
                <a:latin typeface="Calibri"/>
                <a:ea typeface="Calibri"/>
                <a:cs typeface="Calibri"/>
                <a:sym typeface="Calibri"/>
              </a:defRPr>
            </a:lvl2pPr>
            <a:lvl3pPr marL="6589201" marR="0" lvl="2" indent="351349" algn="l" rtl="0">
              <a:lnSpc>
                <a:spcPct val="100000"/>
              </a:lnSpc>
              <a:spcBef>
                <a:spcPts val="2319"/>
              </a:spcBef>
              <a:spcAft>
                <a:spcPts val="0"/>
              </a:spcAft>
              <a:buClr>
                <a:schemeClr val="dk1"/>
              </a:buClr>
              <a:buSzPct val="100000"/>
              <a:buFont typeface="Calibri"/>
              <a:buChar char="■"/>
              <a:defRPr sz="11700" b="0" i="0" u="none" strike="noStrike" cap="none">
                <a:solidFill>
                  <a:schemeClr val="dk1"/>
                </a:solidFill>
                <a:latin typeface="Calibri"/>
                <a:ea typeface="Calibri"/>
                <a:cs typeface="Calibri"/>
                <a:sym typeface="Calibri"/>
              </a:defRPr>
            </a:lvl3pPr>
            <a:lvl4pPr marL="8392026" marR="0" lvl="3" indent="4916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4pPr>
            <a:lvl5pPr marL="10601124" marR="0" lvl="4" indent="479625"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6"/>
          </p:nvPr>
        </p:nvSpPr>
        <p:spPr>
          <a:xfrm>
            <a:off x="32914031" y="26433450"/>
            <a:ext cx="100521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17"/>
          </p:nvPr>
        </p:nvSpPr>
        <p:spPr>
          <a:xfrm>
            <a:off x="904187" y="14951551"/>
            <a:ext cx="10056900" cy="846300"/>
          </a:xfrm>
          <a:prstGeom prst="rect">
            <a:avLst/>
          </a:prstGeom>
          <a:noFill/>
          <a:ln>
            <a:noFill/>
          </a:ln>
        </p:spPr>
        <p:txBody>
          <a:bodyPr lIns="91425" tIns="91425" rIns="91425" bIns="91425" anchor="t" anchorCtr="0"/>
          <a:lstStyle>
            <a:lvl1pPr marL="158699" marR="0" lvl="0" indent="-6299" algn="l" rtl="0">
              <a:lnSpc>
                <a:spcPct val="100000"/>
              </a:lnSpc>
              <a:spcBef>
                <a:spcPts val="500"/>
              </a:spcBef>
              <a:spcAft>
                <a:spcPts val="0"/>
              </a:spcAft>
              <a:buClr>
                <a:srgbClr val="2C3F71"/>
              </a:buClr>
              <a:buSzPct val="100000"/>
              <a:buFont typeface="Arial"/>
              <a:buChar char="●"/>
              <a:defRPr sz="2400" b="0" i="0" u="none" strike="noStrike" cap="none">
                <a:solidFill>
                  <a:srgbClr val="2C3F71"/>
                </a:solidFill>
                <a:latin typeface="Times New Roman"/>
                <a:ea typeface="Times New Roman"/>
                <a:cs typeface="Times New Roman"/>
                <a:sym typeface="Times New Roman"/>
              </a:defRPr>
            </a:lvl1pPr>
            <a:lvl2pPr marL="1510817" marR="0" lvl="1" indent="114782"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2pPr>
            <a:lvl3pPr marL="2082135" marR="0" lvl="2" indent="114964"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3pPr>
            <a:lvl4pPr marL="2685062" marR="0" lvl="3" indent="108938"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4pPr>
            <a:lvl5pPr marL="3288249" marR="0" lvl="4" indent="1050" algn="l" rtl="0">
              <a:lnSpc>
                <a:spcPct val="100000"/>
              </a:lnSpc>
              <a:spcBef>
                <a:spcPts val="500"/>
              </a:spcBef>
              <a:spcAft>
                <a:spcPts val="0"/>
              </a:spcAft>
              <a:buClr>
                <a:schemeClr val="dk1"/>
              </a:buClr>
              <a:buSzPct val="100000"/>
              <a:buFont typeface="Trebuchet MS"/>
              <a:buChar char="○"/>
              <a:defRPr sz="2400" b="0" i="0" u="none" strike="noStrike" cap="none">
                <a:solidFill>
                  <a:schemeClr val="dk1"/>
                </a:solidFill>
                <a:latin typeface="Trebuchet MS"/>
                <a:ea typeface="Trebuchet MS"/>
                <a:cs typeface="Trebuchet MS"/>
                <a:sym typeface="Trebuchet MS"/>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18"/>
          </p:nvPr>
        </p:nvSpPr>
        <p:spPr>
          <a:xfrm>
            <a:off x="5932594" y="3383946"/>
            <a:ext cx="31998900" cy="1280100"/>
          </a:xfrm>
          <a:prstGeom prst="rect">
            <a:avLst/>
          </a:prstGeom>
          <a:noFill/>
          <a:ln>
            <a:noFill/>
          </a:ln>
        </p:spPr>
        <p:txBody>
          <a:bodyPr lIns="91425" tIns="91425" rIns="91425" bIns="91425" anchor="t" anchorCtr="0"/>
          <a:lstStyle>
            <a:lvl1pPr marL="380879" marR="0" lvl="0" indent="120" algn="ctr" rtl="0">
              <a:lnSpc>
                <a:spcPct val="100000"/>
              </a:lnSpc>
              <a:spcBef>
                <a:spcPts val="1198"/>
              </a:spcBef>
              <a:spcAft>
                <a:spcPts val="0"/>
              </a:spcAft>
              <a:buClr>
                <a:schemeClr val="lt1"/>
              </a:buClr>
              <a:buSzPct val="100000"/>
              <a:buFont typeface="Arial"/>
              <a:buChar char="●"/>
              <a:defRPr sz="6000" b="0" i="0" u="none" strike="noStrike" cap="none">
                <a:solidFill>
                  <a:schemeClr val="lt1"/>
                </a:solidFill>
                <a:latin typeface="Calibri"/>
                <a:ea typeface="Calibri"/>
                <a:cs typeface="Calibri"/>
                <a:sym typeface="Calibri"/>
              </a:defRPr>
            </a:lvl1pPr>
            <a:lvl2pPr marL="3564846" marR="0" lvl="1" indent="-472396"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2pPr>
            <a:lvl3pPr marL="5484375" marR="0" lvl="2" indent="-194825"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3pPr>
            <a:lvl4pPr marL="7678131" marR="0" lvl="3" indent="-19148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4pPr>
            <a:lvl5pPr marL="9871881" marR="0" lvl="4" indent="-18813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19"/>
          </p:nvPr>
        </p:nvSpPr>
        <p:spPr>
          <a:xfrm>
            <a:off x="5932594" y="2103783"/>
            <a:ext cx="31998900" cy="1280100"/>
          </a:xfrm>
          <a:prstGeom prst="rect">
            <a:avLst/>
          </a:prstGeom>
          <a:noFill/>
          <a:ln>
            <a:noFill/>
          </a:ln>
        </p:spPr>
        <p:txBody>
          <a:bodyPr lIns="91425" tIns="91425" rIns="91425" bIns="91425" anchor="t" anchorCtr="1"/>
          <a:lstStyle>
            <a:lvl1pPr marL="558623" marR="0" lvl="0" indent="6526" algn="ctr" rtl="0">
              <a:lnSpc>
                <a:spcPct val="100000"/>
              </a:lnSpc>
              <a:spcBef>
                <a:spcPts val="1758"/>
              </a:spcBef>
              <a:spcAft>
                <a:spcPts val="0"/>
              </a:spcAft>
              <a:buClr>
                <a:schemeClr val="lt1"/>
              </a:buClr>
              <a:buSzPct val="100000"/>
              <a:buFont typeface="Arial"/>
              <a:buChar char="●"/>
              <a:defRPr sz="8900" b="0" i="0" u="none" strike="noStrike" cap="none">
                <a:solidFill>
                  <a:schemeClr val="lt1"/>
                </a:solidFill>
                <a:latin typeface="Calibri"/>
                <a:ea typeface="Calibri"/>
                <a:cs typeface="Calibri"/>
                <a:sym typeface="Calibri"/>
              </a:defRPr>
            </a:lvl1pPr>
            <a:lvl2pPr marL="3564846" marR="0" lvl="1" indent="-472396"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2pPr>
            <a:lvl3pPr marL="5484375" marR="0" lvl="2" indent="-194825"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3pPr>
            <a:lvl4pPr marL="7678131" marR="0" lvl="3" indent="-19148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4pPr>
            <a:lvl5pPr marL="9871881" marR="0" lvl="4" indent="-18813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20"/>
          </p:nvPr>
        </p:nvSpPr>
        <p:spPr>
          <a:xfrm>
            <a:off x="5932594" y="465810"/>
            <a:ext cx="31998900" cy="1638000"/>
          </a:xfrm>
          <a:prstGeom prst="rect">
            <a:avLst/>
          </a:prstGeom>
          <a:noFill/>
          <a:ln>
            <a:noFill/>
          </a:ln>
        </p:spPr>
        <p:txBody>
          <a:bodyPr lIns="91425" tIns="91425" rIns="91425" bIns="91425" anchor="t" anchorCtr="1"/>
          <a:lstStyle>
            <a:lvl1pPr marL="730017" marR="0" lvl="0" indent="12932" algn="ctr" rtl="0">
              <a:lnSpc>
                <a:spcPct val="100000"/>
              </a:lnSpc>
              <a:spcBef>
                <a:spcPts val="2299"/>
              </a:spcBef>
              <a:spcAft>
                <a:spcPts val="0"/>
              </a:spcAft>
              <a:buClr>
                <a:schemeClr val="lt1"/>
              </a:buClr>
              <a:buSzPct val="100000"/>
              <a:buFont typeface="Arial"/>
              <a:buChar char="●"/>
              <a:defRPr sz="11700" b="0" i="0" u="none" strike="noStrike" cap="none">
                <a:solidFill>
                  <a:schemeClr val="lt1"/>
                </a:solidFill>
                <a:latin typeface="Calibri"/>
                <a:ea typeface="Calibri"/>
                <a:cs typeface="Calibri"/>
                <a:sym typeface="Calibri"/>
              </a:defRPr>
            </a:lvl1pPr>
            <a:lvl2pPr marL="3564846" marR="0" lvl="1" indent="-472396"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2pPr>
            <a:lvl3pPr marL="5484375" marR="0" lvl="2" indent="-194825"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3pPr>
            <a:lvl4pPr marL="7678131" marR="0" lvl="3" indent="-19148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4pPr>
            <a:lvl5pPr marL="9871881" marR="0" lvl="4" indent="-188131" algn="l" rtl="0">
              <a:lnSpc>
                <a:spcPct val="100000"/>
              </a:lnSpc>
              <a:spcBef>
                <a:spcPts val="1440"/>
              </a:spcBef>
              <a:spcAft>
                <a:spcPts val="0"/>
              </a:spcAft>
              <a:buClr>
                <a:schemeClr val="dk1"/>
              </a:buClr>
              <a:buSzPct val="100000"/>
              <a:buFont typeface="Arial"/>
              <a:buChar char="○"/>
              <a:defRPr sz="7300" b="0" i="0" u="none" strike="noStrike" cap="none">
                <a:solidFill>
                  <a:schemeClr val="dk1"/>
                </a:solidFill>
                <a:latin typeface="Calibri"/>
                <a:ea typeface="Calibri"/>
                <a:cs typeface="Calibri"/>
                <a:sym typeface="Calibri"/>
              </a:defRPr>
            </a:lvl5pPr>
            <a:lvl6pPr marL="12784826" marR="0" lvl="5" indent="4930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6pPr>
            <a:lvl7pPr marL="14968531" marR="0" lvl="6" indent="506418"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7pPr>
            <a:lvl8pPr marL="17177626" marR="0" lvl="7" indent="481724"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8pPr>
            <a:lvl9pPr marL="19374030" marR="0" lvl="8" indent="482420" algn="l" rtl="0">
              <a:lnSpc>
                <a:spcPct val="100000"/>
              </a:lnSpc>
              <a:spcBef>
                <a:spcPts val="1920"/>
              </a:spcBef>
              <a:spcAft>
                <a:spcPts val="0"/>
              </a:spcAft>
              <a:buClr>
                <a:schemeClr val="dk1"/>
              </a:buClr>
              <a:buSzPct val="100000"/>
              <a:buFont typeface="Calibri"/>
              <a:buChar char="■"/>
              <a:defRPr sz="97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41072562" y="30399045"/>
            <a:ext cx="2633700" cy="2520000"/>
          </a:xfrm>
          <a:prstGeom prst="rect">
            <a:avLst/>
          </a:prstGeom>
        </p:spPr>
        <p:txBody>
          <a:bodyPr lIns="438850" tIns="438850" rIns="438850" bIns="438850" anchor="ctr" anchorCtr="0">
            <a:noAutofit/>
          </a:bodyPr>
          <a:lstStyle/>
          <a:p>
            <a:pPr lvl="0" rtl="0">
              <a:spcBef>
                <a:spcPts val="0"/>
              </a:spcBef>
              <a:buNone/>
            </a:pPr>
            <a:fld id="{00000000-1234-1234-1234-123412341234}" type="slidenum">
              <a:rPr lang="en-US">
                <a:solidFill>
                  <a:srgbClr val="2C3F71"/>
                </a:solidFill>
                <a:latin typeface="Times New Roman"/>
                <a:ea typeface="Times New Roman"/>
                <a:cs typeface="Times New Roman"/>
                <a:sym typeface="Times New Roman"/>
              </a:rPr>
              <a:t>‹#›</a:t>
            </a:fld>
            <a:endParaRPr lang="en-US">
              <a:solidFill>
                <a:srgbClr val="2C3F7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939AC"/>
            </a:gs>
            <a:gs pos="48000">
              <a:srgbClr val="A12DA1"/>
            </a:gs>
            <a:gs pos="100000">
              <a:srgbClr val="E1E7F4"/>
            </a:gs>
          </a:gsLst>
          <a:lin ang="16200038" scaled="0"/>
        </a:gradFill>
        <a:effectLst/>
      </p:bgPr>
    </p:bg>
    <p:spTree>
      <p:nvGrpSpPr>
        <p:cNvPr id="1" name="Shape 9"/>
        <p:cNvGrpSpPr/>
        <p:nvPr/>
      </p:nvGrpSpPr>
      <p:grpSpPr>
        <a:xfrm>
          <a:off x="0" y="0"/>
          <a:ext cx="0" cy="0"/>
          <a:chOff x="0" y="0"/>
          <a:chExt cx="0" cy="0"/>
        </a:xfrm>
      </p:grpSpPr>
      <p:sp>
        <p:nvSpPr>
          <p:cNvPr id="10" name="Shape 10"/>
          <p:cNvSpPr/>
          <p:nvPr/>
        </p:nvSpPr>
        <p:spPr>
          <a:xfrm>
            <a:off x="0" y="0"/>
            <a:ext cx="43891200" cy="4800600"/>
          </a:xfrm>
          <a:prstGeom prst="rect">
            <a:avLst/>
          </a:prstGeom>
          <a:solidFill>
            <a:srgbClr val="425EA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1" name="Shape 11"/>
          <p:cNvSpPr/>
          <p:nvPr/>
        </p:nvSpPr>
        <p:spPr>
          <a:xfrm>
            <a:off x="0" y="4800600"/>
            <a:ext cx="43891200" cy="45600"/>
          </a:xfrm>
          <a:prstGeom prst="rect">
            <a:avLst/>
          </a:prstGeom>
          <a:solidFill>
            <a:srgbClr val="2C3F71"/>
          </a:solidFill>
          <a:ln w="152400" cap="flat" cmpd="sng">
            <a:solidFill>
              <a:srgbClr val="2C3F7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8600" b="0" i="0" u="none" strike="noStrike" cap="none">
              <a:solidFill>
                <a:schemeClr val="dk1"/>
              </a:solidFill>
              <a:latin typeface="Calibri"/>
              <a:ea typeface="Calibri"/>
              <a:cs typeface="Calibri"/>
              <a:sym typeface="Calibri"/>
            </a:endParaRPr>
          </a:p>
        </p:txBody>
      </p:sp>
      <p:sp>
        <p:nvSpPr>
          <p:cNvPr id="12" name="Shape 12"/>
          <p:cNvSpPr txBox="1"/>
          <p:nvPr/>
        </p:nvSpPr>
        <p:spPr>
          <a:xfrm>
            <a:off x="1567304" y="32315728"/>
            <a:ext cx="2514599" cy="336900"/>
          </a:xfrm>
          <a:prstGeom prst="rect">
            <a:avLst/>
          </a:prstGeom>
          <a:noFill/>
          <a:ln w="9525" cap="flat" cmpd="sng">
            <a:solidFill>
              <a:srgbClr val="2C3F71"/>
            </a:solidFill>
            <a:prstDash val="solid"/>
            <a:miter/>
            <a:headEnd type="none" w="med" len="med"/>
            <a:tailEnd type="none" w="med" len="med"/>
          </a:ln>
        </p:spPr>
        <p:txBody>
          <a:bodyPr lIns="91250" tIns="45600" rIns="91250" bIns="45600"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5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50"/>
              </a:spcBef>
              <a:spcAft>
                <a:spcPts val="0"/>
              </a:spcAft>
              <a:buClr>
                <a:srgbClr val="BFBFBF"/>
              </a:buClr>
              <a:buSzPct val="25000"/>
              <a:buFont typeface="Arial"/>
              <a:buNone/>
            </a:pPr>
            <a:r>
              <a:rPr lang="en-US" sz="1100" b="1" i="0" u="none" strike="noStrike" cap="none">
                <a:solidFill>
                  <a:srgbClr val="BFBFBF"/>
                </a:solidFill>
                <a:latin typeface="Arial"/>
                <a:ea typeface="Arial"/>
                <a:cs typeface="Arial"/>
                <a:sym typeface="Arial"/>
              </a:rPr>
              <a:t>www.PosterPresentations.com</a:t>
            </a:r>
          </a:p>
        </p:txBody>
      </p:sp>
      <p:sp>
        <p:nvSpPr>
          <p:cNvPr id="13" name="Shape 13"/>
          <p:cNvSpPr/>
          <p:nvPr/>
        </p:nvSpPr>
        <p:spPr>
          <a:xfrm>
            <a:off x="922337"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4" name="Shape 14"/>
          <p:cNvSpPr/>
          <p:nvPr/>
        </p:nvSpPr>
        <p:spPr>
          <a:xfrm>
            <a:off x="11587692"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5" name="Shape 15"/>
          <p:cNvSpPr/>
          <p:nvPr/>
        </p:nvSpPr>
        <p:spPr>
          <a:xfrm>
            <a:off x="22253045"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sp>
        <p:nvSpPr>
          <p:cNvPr id="16" name="Shape 16"/>
          <p:cNvSpPr/>
          <p:nvPr/>
        </p:nvSpPr>
        <p:spPr>
          <a:xfrm>
            <a:off x="32918400" y="5475144"/>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860"/>
              </a:srgbClr>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grpSp>
        <p:nvGrpSpPr>
          <p:cNvPr id="17" name="Shape 17"/>
          <p:cNvGrpSpPr/>
          <p:nvPr/>
        </p:nvGrpSpPr>
        <p:grpSpPr>
          <a:xfrm>
            <a:off x="-11225189" y="0"/>
            <a:ext cx="11018753" cy="32918400"/>
            <a:chOff x="-11225189" y="0"/>
            <a:chExt cx="11018753" cy="32918400"/>
          </a:xfrm>
        </p:grpSpPr>
        <p:sp>
          <p:nvSpPr>
            <p:cNvPr id="18" name="Shape 18"/>
            <p:cNvSpPr/>
            <p:nvPr/>
          </p:nvSpPr>
          <p:spPr>
            <a:xfrm>
              <a:off x="-11216135" y="0"/>
              <a:ext cx="11009700"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i="0" u="none" strike="noStrike" cap="none">
                  <a:solidFill>
                    <a:srgbClr val="FF0000"/>
                  </a:solidFill>
                  <a:latin typeface="Trebuchet MS"/>
                  <a:ea typeface="Trebuchet MS"/>
                  <a:cs typeface="Trebuchet MS"/>
                  <a:sym typeface="Trebuchet MS"/>
                </a:rPr>
                <a:t>(—THIS SIDEBAR DOES NOT PRINT—)</a:t>
              </a:r>
            </a:p>
            <a:p>
              <a:pPr marL="0" marR="0" lvl="0" indent="0" algn="ctr" rtl="0">
                <a:lnSpc>
                  <a:spcPct val="100000"/>
                </a:lnSpc>
                <a:spcBef>
                  <a:spcPts val="0"/>
                </a:spcBef>
                <a:spcAft>
                  <a:spcPts val="0"/>
                </a:spcAft>
                <a:buClr>
                  <a:schemeClr val="lt1"/>
                </a:buClr>
                <a:buSzPct val="25000"/>
                <a:buFont typeface="Trebuchet MS"/>
                <a:buNone/>
              </a:pPr>
              <a:r>
                <a:rPr lang="en-US" sz="4000" b="1" i="0" u="none" strike="noStrike" cap="none">
                  <a:solidFill>
                    <a:schemeClr val="lt1"/>
                  </a:solidFill>
                  <a:latin typeface="Trebuchet MS"/>
                  <a:ea typeface="Trebuchet MS"/>
                  <a:cs typeface="Trebuchet MS"/>
                  <a:sym typeface="Trebuchet MS"/>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Trebuchet MS"/>
                  <a:ea typeface="Trebuchet MS"/>
                  <a:cs typeface="Trebuchet MS"/>
                  <a:sym typeface="Trebuchet MS"/>
                </a:rPr>
                <a:t>PosterPresentations.com</a:t>
              </a:r>
              <a:r>
                <a:rPr lang="en-US" sz="2800" b="1" i="0" u="none" strike="noStrike" cap="none">
                  <a:solidFill>
                    <a:schemeClr val="lt1"/>
                  </a:solidFill>
                  <a:latin typeface="Trebuchet MS"/>
                  <a:ea typeface="Trebuchet MS"/>
                  <a:cs typeface="Trebuchet MS"/>
                  <a:sym typeface="Trebuchet MS"/>
                </a:rPr>
                <a:t> </a:t>
              </a:r>
              <a:r>
                <a:rPr lang="en-US" sz="2800" b="0" i="0" u="none" strike="noStrike" cap="none">
                  <a:solidFill>
                    <a:schemeClr val="lt1"/>
                  </a:solidFill>
                  <a:latin typeface="Trebuchet MS"/>
                  <a:ea typeface="Trebuchet MS"/>
                  <a:cs typeface="Trebuchet MS"/>
                  <a:sym typeface="Trebuchet MS"/>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When you are ready to print your poster, go online to PosterPresentations.com</a:t>
              </a:r>
              <a:br>
                <a:rPr lang="en-US" sz="2800" b="0" i="0" u="none" strike="noStrike" cap="none">
                  <a:solidFill>
                    <a:schemeClr val="lt1"/>
                  </a:solidFill>
                  <a:latin typeface="Trebuchet MS"/>
                  <a:ea typeface="Trebuchet MS"/>
                  <a:cs typeface="Trebuchet MS"/>
                  <a:sym typeface="Trebuchet MS"/>
                </a:rPr>
              </a:br>
              <a:endParaRPr lang="en-US" sz="28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chemeClr val="lt1"/>
                </a:buClr>
                <a:buSzPct val="25000"/>
                <a:buFont typeface="Trebuchet MS"/>
                <a:buNone/>
              </a:pPr>
              <a:r>
                <a:rPr lang="en-US" sz="2800" b="0" i="0" u="none" strike="noStrike" cap="none">
                  <a:solidFill>
                    <a:schemeClr val="lt1"/>
                  </a:solidFill>
                  <a:latin typeface="Trebuchet MS"/>
                  <a:ea typeface="Trebuchet MS"/>
                  <a:cs typeface="Trebuchet MS"/>
                  <a:sym typeface="Trebuchet MS"/>
                </a:rPr>
                <a:t>Need assistance? Call us at </a:t>
              </a:r>
              <a:r>
                <a:rPr lang="en-US" sz="2800" b="0" i="0" u="none" strike="noStrike" cap="none">
                  <a:solidFill>
                    <a:srgbClr val="FFC000"/>
                  </a:solidFill>
                  <a:latin typeface="Trebuchet MS"/>
                  <a:ea typeface="Trebuchet MS"/>
                  <a:cs typeface="Trebuchet MS"/>
                  <a:sym typeface="Trebuchet MS"/>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lt1"/>
                </a:buClr>
                <a:buSzPct val="25000"/>
                <a:buFont typeface="Trebuchet MS"/>
                <a:buNone/>
              </a:pPr>
              <a:r>
                <a:rPr lang="en-US" sz="4000" b="1" i="0" u="none" strike="noStrike" cap="none">
                  <a:solidFill>
                    <a:schemeClr val="lt1"/>
                  </a:solidFill>
                  <a:latin typeface="Trebuchet MS"/>
                  <a:ea typeface="Trebuchet MS"/>
                  <a:cs typeface="Trebuchet MS"/>
                  <a:sym typeface="Trebuchet MS"/>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Zoom in and out</a:t>
              </a:r>
            </a:p>
            <a:p>
              <a:pPr marL="1892300" marR="0" lvl="0" indent="-1892300" algn="l" rtl="0">
                <a:lnSpc>
                  <a:spcPct val="100000"/>
                </a:lnSpc>
                <a:spcBef>
                  <a:spcPts val="0"/>
                </a:spcBef>
                <a:spcAft>
                  <a:spcPts val="0"/>
                </a:spcAft>
                <a:buClr>
                  <a:schemeClr val="lt1"/>
                </a:buClr>
                <a:buSzPct val="25000"/>
                <a:buFont typeface="Trebuchet MS"/>
                <a:buNone/>
              </a:pPr>
              <a:r>
                <a:rPr lang="en-US" sz="2400" b="0" i="0" u="none" strike="noStrike" cap="none">
                  <a:solidFill>
                    <a:schemeClr val="lt1"/>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As you work on your poster zoom in and out to the level that is more comfortable to you. </a:t>
              </a:r>
            </a:p>
            <a:p>
              <a:pPr marL="1892300" marR="0" lvl="0" indent="-1892300" algn="l" rtl="0">
                <a:lnSpc>
                  <a:spcPct val="100000"/>
                </a:lnSpc>
                <a:spcBef>
                  <a:spcPts val="0"/>
                </a:spcBef>
                <a:spcAft>
                  <a:spcPts val="0"/>
                </a:spcAft>
                <a:buClr>
                  <a:srgbClr val="BFBFBF"/>
                </a:buClr>
                <a:buSzPct val="25000"/>
                <a:buFont typeface="Trebuchet MS"/>
                <a:buNone/>
              </a:pPr>
              <a:r>
                <a:rPr lang="en-US" sz="2400" b="1" i="0" u="none" strike="noStrike" cap="none">
                  <a:solidFill>
                    <a:srgbClr val="BFBFB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Title, Authors, and Affiliations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lnSpc>
                  <a:spcPct val="100000"/>
                </a:lnSpc>
                <a:spcBef>
                  <a:spcPts val="0"/>
                </a:spcBef>
                <a:spcAft>
                  <a:spcPts val="0"/>
                </a:spcAft>
                <a:buClr>
                  <a:schemeClr val="lt1"/>
                </a:buClr>
                <a:buSzPct val="25000"/>
                <a:buFont typeface="Trebuchet MS"/>
                <a:buNone/>
              </a:pPr>
              <a:br>
                <a:rPr lang="en-US" sz="2800" b="1" i="0" u="none" strike="noStrike" cap="none">
                  <a:solidFill>
                    <a:schemeClr val="lt1"/>
                  </a:solidFill>
                  <a:latin typeface="Trebuchet MS"/>
                  <a:ea typeface="Trebuchet MS"/>
                  <a:cs typeface="Trebuchet MS"/>
                  <a:sym typeface="Trebuchet MS"/>
                </a:rPr>
              </a:br>
              <a:endParaRPr lang="en-US" sz="28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Adding Logos / Seals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Photographs / Graphics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Image Quality Check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9" name="Shape 19"/>
            <p:cNvCxnSpPr/>
            <p:nvPr/>
          </p:nvCxnSpPr>
          <p:spPr>
            <a:xfrm>
              <a:off x="-11225189" y="8422500"/>
              <a:ext cx="10999800" cy="3300"/>
            </a:xfrm>
            <a:prstGeom prst="straightConnector1">
              <a:avLst/>
            </a:prstGeom>
            <a:noFill/>
            <a:ln w="9525" cap="flat" cmpd="sng">
              <a:solidFill>
                <a:srgbClr val="FFC000"/>
              </a:solidFill>
              <a:prstDash val="solid"/>
              <a:round/>
              <a:headEnd type="none" w="med" len="med"/>
              <a:tailEnd type="none" w="med" len="med"/>
            </a:ln>
          </p:spPr>
        </p:cxnSp>
        <p:pic>
          <p:nvPicPr>
            <p:cNvPr id="20" name="Shape 20"/>
            <p:cNvPicPr preferRelativeResize="0"/>
            <p:nvPr/>
          </p:nvPicPr>
          <p:blipFill rotWithShape="1">
            <a:blip r:embed="rId3">
              <a:alphaModFix/>
            </a:blip>
            <a:srcRect/>
            <a:stretch/>
          </p:blipFill>
          <p:spPr>
            <a:xfrm>
              <a:off x="-10740739" y="10261717"/>
              <a:ext cx="1597800" cy="1201800"/>
            </a:xfrm>
            <a:prstGeom prst="rect">
              <a:avLst/>
            </a:prstGeom>
            <a:noFill/>
            <a:ln>
              <a:noFill/>
            </a:ln>
          </p:spPr>
        </p:pic>
        <p:pic>
          <p:nvPicPr>
            <p:cNvPr id="21" name="Shape 21"/>
            <p:cNvPicPr preferRelativeResize="0"/>
            <p:nvPr/>
          </p:nvPicPr>
          <p:blipFill rotWithShape="1">
            <a:blip r:embed="rId4">
              <a:alphaModFix/>
            </a:blip>
            <a:srcRect/>
            <a:stretch/>
          </p:blipFill>
          <p:spPr>
            <a:xfrm>
              <a:off x="-10732764" y="15696926"/>
              <a:ext cx="9986700" cy="1053600"/>
            </a:xfrm>
            <a:prstGeom prst="rect">
              <a:avLst/>
            </a:prstGeom>
            <a:noFill/>
            <a:ln>
              <a:noFill/>
            </a:ln>
          </p:spPr>
        </p:pic>
        <p:grpSp>
          <p:nvGrpSpPr>
            <p:cNvPr id="22" name="Shape 22"/>
            <p:cNvGrpSpPr/>
            <p:nvPr/>
          </p:nvGrpSpPr>
          <p:grpSpPr>
            <a:xfrm>
              <a:off x="-9745086" y="23541498"/>
              <a:ext cx="7531153" cy="2120418"/>
              <a:chOff x="-4470426" y="11016657"/>
              <a:chExt cx="3470737" cy="974188"/>
            </a:xfrm>
          </p:grpSpPr>
          <p:grpSp>
            <p:nvGrpSpPr>
              <p:cNvPr id="23" name="Shape 23"/>
              <p:cNvGrpSpPr/>
              <p:nvPr/>
            </p:nvGrpSpPr>
            <p:grpSpPr>
              <a:xfrm>
                <a:off x="-2783366" y="11060438"/>
                <a:ext cx="624484" cy="893562"/>
                <a:chOff x="-3958696" y="11117435"/>
                <a:chExt cx="779435" cy="1280542"/>
              </a:xfrm>
            </p:grpSpPr>
            <p:pic>
              <p:nvPicPr>
                <p:cNvPr id="24" name="Shape 24"/>
                <p:cNvPicPr preferRelativeResize="0"/>
                <p:nvPr/>
              </p:nvPicPr>
              <p:blipFill rotWithShape="1">
                <a:blip r:embed="rId5">
                  <a:alphaModFix/>
                </a:blip>
                <a:srcRect/>
                <a:stretch/>
              </p:blipFill>
              <p:spPr>
                <a:xfrm>
                  <a:off x="-3948160" y="11117435"/>
                  <a:ext cx="768900" cy="1090800"/>
                </a:xfrm>
                <a:prstGeom prst="rect">
                  <a:avLst/>
                </a:prstGeom>
                <a:noFill/>
                <a:ln>
                  <a:noFill/>
                </a:ln>
              </p:spPr>
            </p:pic>
            <p:sp>
              <p:nvSpPr>
                <p:cNvPr id="25" name="Shape 25"/>
                <p:cNvSpPr txBox="1"/>
                <p:nvPr/>
              </p:nvSpPr>
              <p:spPr>
                <a:xfrm>
                  <a:off x="-3958696" y="12114178"/>
                  <a:ext cx="779400" cy="283800"/>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600" b="1" i="0" u="none" strike="noStrike" cap="none">
                      <a:solidFill>
                        <a:schemeClr val="dk1"/>
                      </a:solidFill>
                      <a:latin typeface="Calibri"/>
                      <a:ea typeface="Calibri"/>
                      <a:cs typeface="Calibri"/>
                      <a:sym typeface="Calibri"/>
                    </a:rPr>
                    <a:t>ORIGINAL</a:t>
                  </a:r>
                </a:p>
              </p:txBody>
            </p:sp>
          </p:grpSp>
          <p:grpSp>
            <p:nvGrpSpPr>
              <p:cNvPr id="26" name="Shape 26"/>
              <p:cNvGrpSpPr/>
              <p:nvPr/>
            </p:nvGrpSpPr>
            <p:grpSpPr>
              <a:xfrm>
                <a:off x="-2033202" y="11061039"/>
                <a:ext cx="1033513" cy="893535"/>
                <a:chOff x="-2921738" y="11200127"/>
                <a:chExt cx="1420247" cy="1227889"/>
              </a:xfrm>
            </p:grpSpPr>
            <p:pic>
              <p:nvPicPr>
                <p:cNvPr id="27" name="Shape 27"/>
                <p:cNvPicPr preferRelativeResize="0"/>
                <p:nvPr/>
              </p:nvPicPr>
              <p:blipFill rotWithShape="1">
                <a:blip r:embed="rId5">
                  <a:alphaModFix/>
                </a:blip>
                <a:srcRect/>
                <a:stretch/>
              </p:blipFill>
              <p:spPr>
                <a:xfrm>
                  <a:off x="-2921738" y="11200127"/>
                  <a:ext cx="1420200" cy="1029600"/>
                </a:xfrm>
                <a:prstGeom prst="rect">
                  <a:avLst/>
                </a:prstGeom>
                <a:noFill/>
                <a:ln>
                  <a:noFill/>
                </a:ln>
              </p:spPr>
            </p:pic>
            <p:sp>
              <p:nvSpPr>
                <p:cNvPr id="28" name="Shape 28"/>
                <p:cNvSpPr txBox="1"/>
                <p:nvPr/>
              </p:nvSpPr>
              <p:spPr>
                <a:xfrm>
                  <a:off x="-2918991" y="12175417"/>
                  <a:ext cx="1417500" cy="252600"/>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400" b="1" i="0" u="none" strike="noStrike" cap="none">
                      <a:solidFill>
                        <a:schemeClr val="lt1"/>
                      </a:solidFill>
                      <a:latin typeface="Calibri"/>
                      <a:ea typeface="Calibri"/>
                      <a:cs typeface="Calibri"/>
                      <a:sym typeface="Calibri"/>
                    </a:rPr>
                    <a:t>DISTORTED</a:t>
                  </a:r>
                </a:p>
              </p:txBody>
            </p:sp>
          </p:grpSp>
          <p:pic>
            <p:nvPicPr>
              <p:cNvPr id="29" name="Shape 29"/>
              <p:cNvPicPr preferRelativeResize="0"/>
              <p:nvPr/>
            </p:nvPicPr>
            <p:blipFill rotWithShape="1">
              <a:blip r:embed="rId6">
                <a:alphaModFix/>
              </a:blip>
              <a:srcRect/>
              <a:stretch/>
            </p:blipFill>
            <p:spPr>
              <a:xfrm>
                <a:off x="-4470426" y="11016657"/>
                <a:ext cx="1098600" cy="847800"/>
              </a:xfrm>
              <a:prstGeom prst="rect">
                <a:avLst/>
              </a:prstGeom>
              <a:noFill/>
              <a:ln>
                <a:noFill/>
              </a:ln>
            </p:spPr>
          </p:pic>
          <p:sp>
            <p:nvSpPr>
              <p:cNvPr id="30" name="Shape 30"/>
              <p:cNvSpPr txBox="1"/>
              <p:nvPr/>
            </p:nvSpPr>
            <p:spPr>
              <a:xfrm>
                <a:off x="-4440600" y="11665645"/>
                <a:ext cx="1035600" cy="325200"/>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600" b="0" i="0" u="none" strike="noStrike" cap="none">
                    <a:solidFill>
                      <a:schemeClr val="lt1"/>
                    </a:solidFill>
                    <a:latin typeface="Calibri"/>
                    <a:ea typeface="Calibri"/>
                    <a:cs typeface="Calibri"/>
                    <a:sym typeface="Calibri"/>
                  </a:rPr>
                  <a:t>Corner handles</a:t>
                </a:r>
              </a:p>
            </p:txBody>
          </p:sp>
        </p:grpSp>
        <p:grpSp>
          <p:nvGrpSpPr>
            <p:cNvPr id="31" name="Shape 31"/>
            <p:cNvGrpSpPr/>
            <p:nvPr/>
          </p:nvGrpSpPr>
          <p:grpSpPr>
            <a:xfrm>
              <a:off x="-10398893" y="27752012"/>
              <a:ext cx="9323053" cy="2453293"/>
              <a:chOff x="-4754996" y="12734142"/>
              <a:chExt cx="4296536" cy="1127121"/>
            </a:xfrm>
          </p:grpSpPr>
          <p:pic>
            <p:nvPicPr>
              <p:cNvPr id="32" name="Shape 32"/>
              <p:cNvPicPr preferRelativeResize="0"/>
              <p:nvPr/>
            </p:nvPicPr>
            <p:blipFill rotWithShape="1">
              <a:blip r:embed="rId7">
                <a:alphaModFix/>
              </a:blip>
              <a:srcRect/>
              <a:stretch/>
            </p:blipFill>
            <p:spPr>
              <a:xfrm>
                <a:off x="-4533346" y="12734142"/>
                <a:ext cx="1828800" cy="1117500"/>
              </a:xfrm>
              <a:prstGeom prst="rect">
                <a:avLst/>
              </a:prstGeom>
              <a:noFill/>
              <a:ln>
                <a:noFill/>
              </a:ln>
            </p:spPr>
          </p:pic>
          <p:pic>
            <p:nvPicPr>
              <p:cNvPr id="33" name="Shape 33"/>
              <p:cNvPicPr preferRelativeResize="0"/>
              <p:nvPr/>
            </p:nvPicPr>
            <p:blipFill rotWithShape="1">
              <a:blip r:embed="rId8">
                <a:alphaModFix/>
              </a:blip>
              <a:srcRect/>
              <a:stretch/>
            </p:blipFill>
            <p:spPr>
              <a:xfrm>
                <a:off x="-2456641" y="12737835"/>
                <a:ext cx="1828800" cy="1117499"/>
              </a:xfrm>
              <a:prstGeom prst="rect">
                <a:avLst/>
              </a:prstGeom>
              <a:noFill/>
              <a:ln>
                <a:noFill/>
              </a:ln>
            </p:spPr>
          </p:pic>
          <p:sp>
            <p:nvSpPr>
              <p:cNvPr id="34" name="Shape 34"/>
              <p:cNvSpPr txBox="1"/>
              <p:nvPr/>
            </p:nvSpPr>
            <p:spPr>
              <a:xfrm rot="-5400000">
                <a:off x="-5235746" y="13214987"/>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chemeClr val="lt1"/>
                    </a:solidFill>
                    <a:latin typeface="Calibri"/>
                    <a:ea typeface="Calibri"/>
                    <a:cs typeface="Calibri"/>
                    <a:sym typeface="Calibri"/>
                  </a:rPr>
                  <a:t>printing quality</a:t>
                </a:r>
              </a:p>
            </p:txBody>
          </p:sp>
          <p:sp>
            <p:nvSpPr>
              <p:cNvPr id="35" name="Shape 35"/>
              <p:cNvSpPr txBox="1"/>
              <p:nvPr/>
            </p:nvSpPr>
            <p:spPr>
              <a:xfrm rot="-5400000">
                <a:off x="-1095210" y="13224514"/>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chemeClr val="lt1"/>
                    </a:solidFill>
                    <a:latin typeface="Calibri"/>
                    <a:ea typeface="Calibri"/>
                    <a:cs typeface="Calibri"/>
                    <a:sym typeface="Calibri"/>
                  </a:rPr>
                  <a:t>printing quality</a:t>
                </a:r>
              </a:p>
            </p:txBody>
          </p:sp>
        </p:grpSp>
      </p:grpSp>
      <p:grpSp>
        <p:nvGrpSpPr>
          <p:cNvPr id="36" name="Shape 36"/>
          <p:cNvGrpSpPr/>
          <p:nvPr/>
        </p:nvGrpSpPr>
        <p:grpSpPr>
          <a:xfrm>
            <a:off x="44157837" y="-55065"/>
            <a:ext cx="11062200" cy="32973600"/>
            <a:chOff x="44157837" y="-55065"/>
            <a:chExt cx="11062200" cy="32973600"/>
          </a:xfrm>
        </p:grpSpPr>
        <p:sp>
          <p:nvSpPr>
            <p:cNvPr id="37" name="Shape 37"/>
            <p:cNvSpPr/>
            <p:nvPr/>
          </p:nvSpPr>
          <p:spPr>
            <a:xfrm>
              <a:off x="44157837" y="-55065"/>
              <a:ext cx="11062200" cy="329736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chemeClr val="lt1"/>
                </a:buClr>
                <a:buSzPct val="25000"/>
                <a:buFont typeface="Trebuchet MS"/>
                <a:buNone/>
              </a:pPr>
              <a:r>
                <a:rPr lang="en-US" sz="4000" b="1" i="0" u="none" strike="noStrike" cap="none">
                  <a:solidFill>
                    <a:schemeClr val="lt1"/>
                  </a:solidFill>
                  <a:latin typeface="Trebuchet MS"/>
                  <a:ea typeface="Trebuchet MS"/>
                  <a:cs typeface="Trebuchet MS"/>
                  <a:sym typeface="Trebuchet MS"/>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template color theme</a:t>
              </a:r>
            </a:p>
            <a:p>
              <a:pPr marL="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0" marR="0" lvl="2"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Text</a:t>
              </a:r>
            </a:p>
            <a:p>
              <a:pPr marL="3265487" marR="0" lvl="2" indent="-1587"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8339" marR="0" lvl="2" indent="-7039"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8339" marR="0" lvl="2" indent="-7039"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Tables</a:t>
              </a:r>
            </a:p>
            <a:p>
              <a:pPr marL="1730375" marR="0" lvl="1" indent="-3175"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chemeClr val="lt1"/>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chemeClr val="lt1"/>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chemeClr val="lt1"/>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38" name="Shape 38"/>
            <p:cNvPicPr preferRelativeResize="0"/>
            <p:nvPr/>
          </p:nvPicPr>
          <p:blipFill rotWithShape="1">
            <a:blip r:embed="rId9">
              <a:alphaModFix/>
            </a:blip>
            <a:srcRect/>
            <a:stretch/>
          </p:blipFill>
          <p:spPr>
            <a:xfrm>
              <a:off x="46915678" y="3349444"/>
              <a:ext cx="5586300" cy="2063700"/>
            </a:xfrm>
            <a:prstGeom prst="rect">
              <a:avLst/>
            </a:prstGeom>
            <a:noFill/>
            <a:ln>
              <a:noFill/>
            </a:ln>
          </p:spPr>
        </p:pic>
        <p:pic>
          <p:nvPicPr>
            <p:cNvPr id="39" name="Shape 39"/>
            <p:cNvPicPr preferRelativeResize="0"/>
            <p:nvPr/>
          </p:nvPicPr>
          <p:blipFill rotWithShape="1">
            <a:blip r:embed="rId10">
              <a:alphaModFix/>
            </a:blip>
            <a:srcRect/>
            <a:stretch/>
          </p:blipFill>
          <p:spPr>
            <a:xfrm>
              <a:off x="44621818" y="7740039"/>
              <a:ext cx="2969700" cy="1370700"/>
            </a:xfrm>
            <a:prstGeom prst="rect">
              <a:avLst/>
            </a:prstGeom>
            <a:noFill/>
            <a:ln>
              <a:noFill/>
            </a:ln>
          </p:spPr>
        </p:pic>
        <p:pic>
          <p:nvPicPr>
            <p:cNvPr id="40" name="Shape 40"/>
            <p:cNvPicPr preferRelativeResize="0"/>
            <p:nvPr/>
          </p:nvPicPr>
          <p:blipFill rotWithShape="1">
            <a:blip r:embed="rId11">
              <a:alphaModFix/>
            </a:blip>
            <a:srcRect/>
            <a:stretch/>
          </p:blipFill>
          <p:spPr>
            <a:xfrm>
              <a:off x="44629618" y="12347263"/>
              <a:ext cx="1482300" cy="992099"/>
            </a:xfrm>
            <a:prstGeom prst="rect">
              <a:avLst/>
            </a:prstGeom>
            <a:noFill/>
            <a:ln>
              <a:noFill/>
            </a:ln>
          </p:spPr>
        </p:pic>
        <p:grpSp>
          <p:nvGrpSpPr>
            <p:cNvPr id="41" name="Shape 41"/>
            <p:cNvGrpSpPr/>
            <p:nvPr/>
          </p:nvGrpSpPr>
          <p:grpSpPr>
            <a:xfrm>
              <a:off x="44485219" y="29413176"/>
              <a:ext cx="10353785" cy="1265416"/>
              <a:chOff x="44200453" y="28362387"/>
              <a:chExt cx="9771409" cy="1090500"/>
            </a:xfrm>
          </p:grpSpPr>
          <p:sp>
            <p:nvSpPr>
              <p:cNvPr id="42" name="Shape 42"/>
              <p:cNvSpPr/>
              <p:nvPr/>
            </p:nvSpPr>
            <p:spPr>
              <a:xfrm>
                <a:off x="44200453" y="28362387"/>
                <a:ext cx="9771300" cy="1090500"/>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600" b="0" i="0" u="none" strike="noStrike" cap="none">
                  <a:solidFill>
                    <a:schemeClr val="lt1"/>
                  </a:solidFill>
                  <a:latin typeface="Calibri"/>
                  <a:ea typeface="Calibri"/>
                  <a:cs typeface="Calibri"/>
                  <a:sym typeface="Calibri"/>
                </a:endParaRPr>
              </a:p>
            </p:txBody>
          </p:sp>
          <p:pic>
            <p:nvPicPr>
              <p:cNvPr id="43" name="Shape 43" descr="http://t2.gstatic.com/images?q=tbn:ANd9GcR4APHC6TT9w54M2zn_pvCiBxUNcspYPoVxirLRphBoJabfSvu7zw"/>
              <p:cNvPicPr preferRelativeResize="0"/>
              <p:nvPr/>
            </p:nvPicPr>
            <p:blipFill rotWithShape="1">
              <a:blip r:embed="rId12">
                <a:alphaModFix/>
              </a:blip>
              <a:srcRect/>
              <a:stretch/>
            </p:blipFill>
            <p:spPr>
              <a:xfrm>
                <a:off x="44326393" y="28460718"/>
                <a:ext cx="914400" cy="914400"/>
              </a:xfrm>
              <a:prstGeom prst="rect">
                <a:avLst/>
              </a:prstGeom>
              <a:noFill/>
              <a:ln>
                <a:noFill/>
              </a:ln>
            </p:spPr>
          </p:pic>
          <p:sp>
            <p:nvSpPr>
              <p:cNvPr id="44" name="Shape 44"/>
              <p:cNvSpPr txBox="1"/>
              <p:nvPr/>
            </p:nvSpPr>
            <p:spPr>
              <a:xfrm>
                <a:off x="45300662" y="28552306"/>
                <a:ext cx="8671200" cy="71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2400" b="0" i="0" u="none" strike="noStrike" cap="none">
                    <a:solidFill>
                      <a:schemeClr val="dk2"/>
                    </a:solidFill>
                    <a:latin typeface="Trebuchet MS"/>
                    <a:ea typeface="Trebuchet MS"/>
                    <a:cs typeface="Trebuchet MS"/>
                    <a:sym typeface="Trebuchet MS"/>
                  </a:rPr>
                  <a:t>Student discounts are available on our Facebook page.</a:t>
                </a:r>
                <a:br>
                  <a:rPr lang="en-US" sz="2400" b="0" i="0" u="none" strike="noStrike" cap="none">
                    <a:solidFill>
                      <a:schemeClr val="dk2"/>
                    </a:solidFill>
                    <a:latin typeface="Trebuchet MS"/>
                    <a:ea typeface="Trebuchet MS"/>
                    <a:cs typeface="Trebuchet MS"/>
                    <a:sym typeface="Trebuchet MS"/>
                  </a:rPr>
                </a:br>
                <a:r>
                  <a:rPr lang="en-US" sz="2400" b="0" i="0" u="none" strike="noStrike" cap="none">
                    <a:solidFill>
                      <a:schemeClr val="dk2"/>
                    </a:solidFill>
                    <a:latin typeface="Trebuchet MS"/>
                    <a:ea typeface="Trebuchet MS"/>
                    <a:cs typeface="Trebuchet MS"/>
                    <a:sym typeface="Trebuchet MS"/>
                  </a:rPr>
                  <a:t>Go to </a:t>
                </a:r>
                <a:r>
                  <a:rPr lang="en-US" sz="2400" b="0" i="0" u="sng" strike="noStrike" cap="none">
                    <a:solidFill>
                      <a:schemeClr val="dk2"/>
                    </a:solidFill>
                    <a:latin typeface="Trebuchet MS"/>
                    <a:ea typeface="Trebuchet MS"/>
                    <a:cs typeface="Trebuchet MS"/>
                    <a:sym typeface="Trebuchet MS"/>
                  </a:rPr>
                  <a:t>PosterPresentations.com</a:t>
                </a:r>
                <a:r>
                  <a:rPr lang="en-US" sz="2400" b="0" i="0" u="none" strike="noStrike" cap="none">
                    <a:solidFill>
                      <a:schemeClr val="dk2"/>
                    </a:solidFill>
                    <a:latin typeface="Trebuchet MS"/>
                    <a:ea typeface="Trebuchet MS"/>
                    <a:cs typeface="Trebuchet MS"/>
                    <a:sym typeface="Trebuchet MS"/>
                  </a:rPr>
                  <a:t> and click on the FB icon. </a:t>
                </a:r>
              </a:p>
            </p:txBody>
          </p:sp>
        </p:grpSp>
        <p:sp>
          <p:nvSpPr>
            <p:cNvPr id="45" name="Shape 45"/>
            <p:cNvSpPr txBox="1"/>
            <p:nvPr/>
          </p:nvSpPr>
          <p:spPr>
            <a:xfrm>
              <a:off x="44262809" y="31169781"/>
              <a:ext cx="6870300" cy="1399500"/>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chemeClr val="lt1"/>
                </a:buClr>
                <a:buSzPct val="25000"/>
                <a:buFont typeface="Calibri"/>
                <a:buNone/>
              </a:pPr>
              <a:r>
                <a:rPr lang="en-US" sz="2800" b="0" i="0" u="none" strike="noStrike" cap="none">
                  <a:solidFill>
                    <a:schemeClr val="lt1"/>
                  </a:solidFill>
                  <a:latin typeface="Calibri"/>
                  <a:ea typeface="Calibri"/>
                  <a:cs typeface="Calibri"/>
                  <a:sym typeface="Calibri"/>
                </a:rPr>
                <a:t>© 2013 PosterPresentations.com</a:t>
              </a:r>
              <a:br>
                <a:rPr lang="en-US" sz="2800" b="0" i="0" u="none" strike="noStrike" cap="none">
                  <a:solidFill>
                    <a:schemeClr val="lt1"/>
                  </a:solidFill>
                  <a:latin typeface="Calibri"/>
                  <a:ea typeface="Calibri"/>
                  <a:cs typeface="Calibri"/>
                  <a:sym typeface="Calibri"/>
                </a:rPr>
              </a:br>
              <a:r>
                <a:rPr lang="en-US" sz="2800" b="0" i="0" u="none" strike="noStrike" cap="none">
                  <a:solidFill>
                    <a:schemeClr val="lt1"/>
                  </a:solidFill>
                  <a:latin typeface="Calibri"/>
                  <a:ea typeface="Calibri"/>
                  <a:cs typeface="Calibri"/>
                  <a:sym typeface="Calibri"/>
                </a:rPr>
                <a:t>    </a:t>
              </a:r>
              <a:r>
                <a:rPr lang="en-US" sz="2400" b="0" i="0" u="none" strike="noStrike" cap="none">
                  <a:solidFill>
                    <a:schemeClr val="lt1"/>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     Berkeley CA </a:t>
              </a:r>
              <a:r>
                <a:rPr lang="en-US" sz="2000" b="0" i="0" u="none" strike="noStrike" cap="none">
                  <a:solidFill>
                    <a:schemeClr val="lt1"/>
                  </a:solidFill>
                  <a:latin typeface="Calibri"/>
                  <a:ea typeface="Calibri"/>
                  <a:cs typeface="Calibri"/>
                  <a:sym typeface="Calibri"/>
                </a:rPr>
                <a:t>94710</a:t>
              </a:r>
              <a:br>
                <a:rPr lang="en-US" sz="2400" b="0" i="0" u="none" strike="noStrike" cap="none">
                  <a:solidFill>
                    <a:schemeClr val="lt1"/>
                  </a:solidFill>
                  <a:latin typeface="Calibri"/>
                  <a:ea typeface="Calibri"/>
                  <a:cs typeface="Calibri"/>
                  <a:sym typeface="Calibri"/>
                </a:rPr>
              </a:br>
              <a:r>
                <a:rPr lang="en-US" sz="2400" b="0" i="0" u="none" strike="noStrike" cap="none">
                  <a:solidFill>
                    <a:schemeClr val="lt1"/>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9939AC"/>
            </a:gs>
            <a:gs pos="48000">
              <a:srgbClr val="A12DA1"/>
            </a:gs>
            <a:gs pos="100000">
              <a:srgbClr val="E1E7F4"/>
            </a:gs>
          </a:gsLst>
          <a:lin ang="16200038" scaled="0"/>
        </a:gradFill>
        <a:effectLst/>
      </p:bgPr>
    </p:bg>
    <p:spTree>
      <p:nvGrpSpPr>
        <p:cNvPr id="1" name="Shape 64"/>
        <p:cNvGrpSpPr/>
        <p:nvPr/>
      </p:nvGrpSpPr>
      <p:grpSpPr>
        <a:xfrm>
          <a:off x="0" y="0"/>
          <a:ext cx="0" cy="0"/>
          <a:chOff x="0" y="0"/>
          <a:chExt cx="0" cy="0"/>
        </a:xfrm>
      </p:grpSpPr>
      <p:sp>
        <p:nvSpPr>
          <p:cNvPr id="65" name="Shape 65"/>
          <p:cNvSpPr/>
          <p:nvPr/>
        </p:nvSpPr>
        <p:spPr>
          <a:xfrm>
            <a:off x="1" y="2"/>
            <a:ext cx="43891200" cy="4800600"/>
          </a:xfrm>
          <a:prstGeom prst="rect">
            <a:avLst/>
          </a:prstGeom>
          <a:solidFill>
            <a:srgbClr val="425EA9"/>
          </a:solidFill>
          <a:ln w="9525" cap="flat" cmpd="sng">
            <a:solidFill>
              <a:schemeClr val="dk1"/>
            </a:solidFill>
            <a:prstDash val="solid"/>
            <a:miter/>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000000"/>
              </a:buClr>
              <a:buFont typeface="Arial"/>
              <a:buNone/>
            </a:pPr>
            <a:endParaRPr sz="8500" b="0" i="0" u="none" strike="noStrike" cap="none">
              <a:solidFill>
                <a:srgbClr val="000000"/>
              </a:solidFill>
              <a:latin typeface="Calibri"/>
              <a:ea typeface="Calibri"/>
              <a:cs typeface="Calibri"/>
              <a:sym typeface="Calibri"/>
            </a:endParaRPr>
          </a:p>
        </p:txBody>
      </p:sp>
      <p:sp>
        <p:nvSpPr>
          <p:cNvPr id="66" name="Shape 66"/>
          <p:cNvSpPr/>
          <p:nvPr/>
        </p:nvSpPr>
        <p:spPr>
          <a:xfrm>
            <a:off x="1" y="4800600"/>
            <a:ext cx="43891200" cy="45600"/>
          </a:xfrm>
          <a:prstGeom prst="rect">
            <a:avLst/>
          </a:prstGeom>
          <a:solidFill>
            <a:srgbClr val="2C3F71"/>
          </a:solidFill>
          <a:ln w="152400" cap="flat" cmpd="sng">
            <a:solidFill>
              <a:srgbClr val="2C3F71"/>
            </a:solidFill>
            <a:prstDash val="solid"/>
            <a:miter/>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000000"/>
              </a:buClr>
              <a:buFont typeface="Arial"/>
              <a:buNone/>
            </a:pPr>
            <a:endParaRPr sz="8500" b="0" i="0" u="none" strike="noStrike" cap="none">
              <a:solidFill>
                <a:srgbClr val="000000"/>
              </a:solidFill>
              <a:latin typeface="Calibri"/>
              <a:ea typeface="Calibri"/>
              <a:cs typeface="Calibri"/>
              <a:sym typeface="Calibri"/>
            </a:endParaRPr>
          </a:p>
        </p:txBody>
      </p:sp>
      <p:sp>
        <p:nvSpPr>
          <p:cNvPr id="67" name="Shape 67"/>
          <p:cNvSpPr txBox="1"/>
          <p:nvPr/>
        </p:nvSpPr>
        <p:spPr>
          <a:xfrm>
            <a:off x="1567304" y="32315728"/>
            <a:ext cx="2514599" cy="336900"/>
          </a:xfrm>
          <a:prstGeom prst="rect">
            <a:avLst/>
          </a:prstGeom>
          <a:noFill/>
          <a:ln w="9525" cap="flat" cmpd="sng">
            <a:solidFill>
              <a:srgbClr val="2C3F71"/>
            </a:solidFill>
            <a:prstDash val="solid"/>
            <a:miter/>
            <a:headEnd type="none" w="med" len="med"/>
            <a:tailEnd type="none" w="med" len="med"/>
          </a:ln>
        </p:spPr>
        <p:txBody>
          <a:bodyPr lIns="91200" tIns="45575" rIns="91200" bIns="45575" anchor="t" anchorCtr="0">
            <a:noAutofit/>
          </a:bodyPr>
          <a:lstStyle/>
          <a:p>
            <a:pPr marL="0" marR="0" lvl="0" indent="0" algn="l" rtl="0">
              <a:lnSpc>
                <a:spcPct val="65000"/>
              </a:lnSpc>
              <a:spcBef>
                <a:spcPts val="0"/>
              </a:spcBef>
              <a:spcAft>
                <a:spcPts val="0"/>
              </a:spcAft>
              <a:buClr>
                <a:srgbClr val="BFBFBF"/>
              </a:buClr>
              <a:buSzPct val="25000"/>
              <a:buFont typeface="Arial"/>
              <a:buNone/>
            </a:pPr>
            <a:r>
              <a:rPr lang="en-US" sz="400" b="1" i="0" u="none" strike="noStrike" cap="none">
                <a:solidFill>
                  <a:srgbClr val="BFBFBF"/>
                </a:solidFill>
                <a:latin typeface="Arial"/>
                <a:ea typeface="Arial"/>
                <a:cs typeface="Arial"/>
                <a:sym typeface="Arial"/>
              </a:rPr>
              <a:t>RESEARCH POSTER PRESENTATION DESIGN © 2012</a:t>
            </a:r>
          </a:p>
          <a:p>
            <a:pPr marL="0" marR="0" lvl="0" indent="0" algn="l" rtl="0">
              <a:lnSpc>
                <a:spcPct val="65000"/>
              </a:lnSpc>
              <a:spcBef>
                <a:spcPts val="548"/>
              </a:spcBef>
              <a:spcAft>
                <a:spcPts val="0"/>
              </a:spcAft>
              <a:buClr>
                <a:srgbClr val="BFBFBF"/>
              </a:buClr>
              <a:buSzPct val="25000"/>
              <a:buFont typeface="Arial"/>
              <a:buNone/>
            </a:pPr>
            <a:r>
              <a:rPr lang="en-US" sz="1200" b="1" i="0" u="none" strike="noStrike" cap="none">
                <a:solidFill>
                  <a:srgbClr val="BFBFBF"/>
                </a:solidFill>
                <a:latin typeface="Arial"/>
                <a:ea typeface="Arial"/>
                <a:cs typeface="Arial"/>
                <a:sym typeface="Arial"/>
              </a:rPr>
              <a:t>www.PosterPresentations.com</a:t>
            </a:r>
          </a:p>
        </p:txBody>
      </p:sp>
      <p:sp>
        <p:nvSpPr>
          <p:cNvPr id="68" name="Shape 68"/>
          <p:cNvSpPr/>
          <p:nvPr/>
        </p:nvSpPr>
        <p:spPr>
          <a:xfrm>
            <a:off x="922337"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sp>
        <p:nvSpPr>
          <p:cNvPr id="69" name="Shape 69"/>
          <p:cNvSpPr/>
          <p:nvPr/>
        </p:nvSpPr>
        <p:spPr>
          <a:xfrm>
            <a:off x="11587690"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sp>
        <p:nvSpPr>
          <p:cNvPr id="70" name="Shape 70"/>
          <p:cNvSpPr/>
          <p:nvPr/>
        </p:nvSpPr>
        <p:spPr>
          <a:xfrm>
            <a:off x="22253045"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sp>
        <p:nvSpPr>
          <p:cNvPr id="71" name="Shape 71"/>
          <p:cNvSpPr/>
          <p:nvPr/>
        </p:nvSpPr>
        <p:spPr>
          <a:xfrm>
            <a:off x="32918400" y="5475146"/>
            <a:ext cx="10058400" cy="26736600"/>
          </a:xfrm>
          <a:prstGeom prst="roundRect">
            <a:avLst>
              <a:gd name="adj" fmla="val 9229"/>
            </a:avLst>
          </a:prstGeom>
          <a:gradFill>
            <a:gsLst>
              <a:gs pos="0">
                <a:srgbClr val="CDD2DE"/>
              </a:gs>
              <a:gs pos="100000">
                <a:srgbClr val="F3F5FA"/>
              </a:gs>
            </a:gsLst>
            <a:lin ang="16200038" scaled="0"/>
          </a:gradFill>
          <a:ln w="25400" cap="flat" cmpd="sng">
            <a:solidFill>
              <a:srgbClr val="2C3F71">
                <a:alpha val="56080"/>
              </a:srgbClr>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grpSp>
        <p:nvGrpSpPr>
          <p:cNvPr id="72" name="Shape 72"/>
          <p:cNvGrpSpPr/>
          <p:nvPr/>
        </p:nvGrpSpPr>
        <p:grpSpPr>
          <a:xfrm>
            <a:off x="-11225188" y="0"/>
            <a:ext cx="11018753" cy="32918400"/>
            <a:chOff x="-11225189" y="0"/>
            <a:chExt cx="11018753" cy="32918400"/>
          </a:xfrm>
        </p:grpSpPr>
        <p:sp>
          <p:nvSpPr>
            <p:cNvPr id="73" name="Shape 73"/>
            <p:cNvSpPr/>
            <p:nvPr/>
          </p:nvSpPr>
          <p:spPr>
            <a:xfrm>
              <a:off x="-11216135" y="0"/>
              <a:ext cx="11009700" cy="329184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0000"/>
                </a:buClr>
                <a:buSzPct val="25000"/>
                <a:buFont typeface="Trebuchet MS"/>
                <a:buNone/>
              </a:pPr>
              <a:r>
                <a:rPr lang="en-US" sz="3200" b="1" i="0" u="none" strike="noStrike" cap="none">
                  <a:solidFill>
                    <a:srgbClr val="FF0000"/>
                  </a:solidFill>
                  <a:latin typeface="Trebuchet MS"/>
                  <a:ea typeface="Trebuchet MS"/>
                  <a:cs typeface="Trebuchet MS"/>
                  <a:sym typeface="Trebuchet MS"/>
                </a:rPr>
                <a:t>(—THIS SIDEBAR DOES NOT PRINT—)</a:t>
              </a:r>
            </a:p>
            <a:p>
              <a:pPr marL="0" marR="0" lvl="0" indent="0" algn="ctr" rtl="0">
                <a:lnSpc>
                  <a:spcPct val="100000"/>
                </a:lnSpc>
                <a:spcBef>
                  <a:spcPts val="0"/>
                </a:spcBef>
                <a:spcAft>
                  <a:spcPts val="0"/>
                </a:spcAft>
                <a:buClr>
                  <a:srgbClr val="FFFFFF"/>
                </a:buClr>
                <a:buSzPct val="25000"/>
                <a:buFont typeface="Trebuchet MS"/>
                <a:buNone/>
              </a:pPr>
              <a:r>
                <a:rPr lang="en-US" sz="4000" b="1" i="0" u="none" strike="noStrike" cap="none">
                  <a:solidFill>
                    <a:srgbClr val="FFFFFF"/>
                  </a:solidFill>
                  <a:latin typeface="Trebuchet MS"/>
                  <a:ea typeface="Trebuchet MS"/>
                  <a:cs typeface="Trebuchet MS"/>
                  <a:sym typeface="Trebuchet MS"/>
                </a:rPr>
                <a:t>DESIGN GUIDE</a:t>
              </a: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lang="en-US" sz="2800" b="1" i="0" u="none" strike="noStrike" cap="none">
                  <a:solidFill>
                    <a:srgbClr val="FFC000"/>
                  </a:solidFill>
                  <a:latin typeface="Trebuchet MS"/>
                  <a:ea typeface="Trebuchet MS"/>
                  <a:cs typeface="Trebuchet MS"/>
                  <a:sym typeface="Trebuchet MS"/>
                </a:rPr>
                <a:t>PosterPresentations.com</a:t>
              </a:r>
              <a:r>
                <a:rPr lang="en-US" sz="2800" b="1" i="0" u="none" strike="noStrike" cap="none">
                  <a:solidFill>
                    <a:srgbClr val="FFFFFF"/>
                  </a:solidFill>
                  <a:latin typeface="Trebuchet MS"/>
                  <a:ea typeface="Trebuchet MS"/>
                  <a:cs typeface="Trebuchet MS"/>
                  <a:sym typeface="Trebuchet MS"/>
                </a:rPr>
                <a:t> </a:t>
              </a:r>
              <a:r>
                <a:rPr lang="en-US" sz="2800" b="0" i="0" u="none" strike="noStrike" cap="none">
                  <a:solidFill>
                    <a:srgbClr val="FFFFFF"/>
                  </a:solidFill>
                  <a:latin typeface="Trebuchet MS"/>
                  <a:ea typeface="Trebuchet MS"/>
                  <a:cs typeface="Trebuchet MS"/>
                  <a:sym typeface="Trebuchet MS"/>
                </a:rPr>
                <a:t>and click on HELP DESK.</a:t>
              </a:r>
            </a:p>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When you are ready to print your poster, go online to PosterPresentations.com</a:t>
              </a:r>
              <a:br>
                <a:rPr lang="en-US" sz="2800" b="0" i="0" u="none" strike="noStrike" cap="none">
                  <a:solidFill>
                    <a:srgbClr val="FFFFFF"/>
                  </a:solidFill>
                  <a:latin typeface="Trebuchet MS"/>
                  <a:ea typeface="Trebuchet MS"/>
                  <a:cs typeface="Trebuchet MS"/>
                  <a:sym typeface="Trebuchet MS"/>
                </a:rPr>
              </a:br>
              <a:endParaRPr lang="en-US" sz="2800" b="0"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FFFF"/>
                </a:buClr>
                <a:buSzPct val="25000"/>
                <a:buFont typeface="Trebuchet MS"/>
                <a:buNone/>
              </a:pPr>
              <a:r>
                <a:rPr lang="en-US" sz="2800" b="0" i="0" u="none" strike="noStrike" cap="none">
                  <a:solidFill>
                    <a:srgbClr val="FFFFFF"/>
                  </a:solidFill>
                  <a:latin typeface="Trebuchet MS"/>
                  <a:ea typeface="Trebuchet MS"/>
                  <a:cs typeface="Trebuchet MS"/>
                  <a:sym typeface="Trebuchet MS"/>
                </a:rPr>
                <a:t>Need assistance? Call us at </a:t>
              </a:r>
              <a:r>
                <a:rPr lang="en-US" sz="2800" b="0" i="0" u="none" strike="noStrike" cap="none">
                  <a:solidFill>
                    <a:srgbClr val="FFC000"/>
                  </a:solidFill>
                  <a:latin typeface="Trebuchet MS"/>
                  <a:ea typeface="Trebuchet MS"/>
                  <a:cs typeface="Trebuchet MS"/>
                  <a:sym typeface="Trebuchet MS"/>
                </a:rPr>
                <a:t>1.510.649.3001</a:t>
              </a:r>
            </a:p>
            <a:p>
              <a:pPr marL="0" marR="0" lvl="0" indent="0" algn="l" rtl="0">
                <a:lnSpc>
                  <a:spcPct val="100000"/>
                </a:lnSpc>
                <a:spcBef>
                  <a:spcPts val="0"/>
                </a:spcBef>
                <a:spcAft>
                  <a:spcPts val="0"/>
                </a:spcAft>
                <a:buClr>
                  <a:srgbClr val="000000"/>
                </a:buClr>
                <a:buFont typeface="Arial"/>
                <a:buNone/>
              </a:pPr>
              <a:endParaRPr sz="3600" b="1" i="0" u="none" strike="noStrike" cap="none">
                <a:solidFill>
                  <a:srgbClr val="FFFF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4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ct val="25000"/>
                <a:buFont typeface="Trebuchet MS"/>
                <a:buNone/>
              </a:pPr>
              <a:r>
                <a:rPr lang="en-US" sz="4000" b="1" i="0" u="none" strike="noStrike" cap="none">
                  <a:solidFill>
                    <a:srgbClr val="FFFFFF"/>
                  </a:solidFill>
                  <a:latin typeface="Trebuchet MS"/>
                  <a:ea typeface="Trebuchet MS"/>
                  <a:cs typeface="Trebuchet MS"/>
                  <a:sym typeface="Trebuchet MS"/>
                </a:rPr>
                <a:t>QUICK START</a:t>
              </a:r>
            </a:p>
            <a:p>
              <a:pPr marL="0" marR="0" lvl="0" indent="0" algn="ctr" rtl="0">
                <a:lnSpc>
                  <a:spcPct val="100000"/>
                </a:lnSpc>
                <a:spcBef>
                  <a:spcPts val="0"/>
                </a:spcBef>
                <a:spcAft>
                  <a:spcPts val="0"/>
                </a:spcAft>
                <a:buClr>
                  <a:srgbClr val="000000"/>
                </a:buClr>
                <a:buFont typeface="Arial"/>
                <a:buNone/>
              </a:pPr>
              <a:endParaRPr sz="32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Zoom in and out</a:t>
              </a:r>
            </a:p>
            <a:p>
              <a:pPr marL="1891696" marR="0" lvl="0" indent="-1891696" algn="l" rtl="0">
                <a:lnSpc>
                  <a:spcPct val="100000"/>
                </a:lnSpc>
                <a:spcBef>
                  <a:spcPts val="0"/>
                </a:spcBef>
                <a:spcAft>
                  <a:spcPts val="0"/>
                </a:spcAft>
                <a:buClr>
                  <a:srgbClr val="FFFFFF"/>
                </a:buClr>
                <a:buSzPct val="25000"/>
                <a:buFont typeface="Trebuchet MS"/>
                <a:buNone/>
              </a:pPr>
              <a:r>
                <a:rPr lang="en-US" sz="2400" b="0" i="0" u="none" strike="noStrike" cap="none">
                  <a:solidFill>
                    <a:srgbClr val="FFFFF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As you work on your poster zoom in and out to the level that is more comfortable to you. </a:t>
              </a:r>
            </a:p>
            <a:p>
              <a:pPr marL="1891696" marR="0" lvl="0" indent="-1891696" algn="l" rtl="0">
                <a:lnSpc>
                  <a:spcPct val="100000"/>
                </a:lnSpc>
                <a:spcBef>
                  <a:spcPts val="0"/>
                </a:spcBef>
                <a:spcAft>
                  <a:spcPts val="0"/>
                </a:spcAft>
                <a:buClr>
                  <a:srgbClr val="BFBFBF"/>
                </a:buClr>
                <a:buSzPct val="25000"/>
                <a:buFont typeface="Trebuchet MS"/>
                <a:buNone/>
              </a:pPr>
              <a:r>
                <a:rPr lang="en-US" sz="2400" b="1" i="0" u="none" strike="noStrike" cap="none">
                  <a:solidFill>
                    <a:srgbClr val="BFBFBF"/>
                  </a:solidFill>
                  <a:latin typeface="Trebuchet MS"/>
                  <a:ea typeface="Trebuchet MS"/>
                  <a:cs typeface="Trebuchet MS"/>
                  <a:sym typeface="Trebuchet MS"/>
                </a:rPr>
                <a:t>	</a:t>
              </a:r>
              <a:r>
                <a:rPr lang="en-US" sz="2400" b="0" i="0" u="none" strike="noStrike" cap="none">
                  <a:solidFill>
                    <a:srgbClr val="BFBFBF"/>
                  </a:solidFill>
                  <a:latin typeface="Trebuchet MS"/>
                  <a:ea typeface="Trebuchet MS"/>
                  <a:cs typeface="Trebuchet MS"/>
                  <a:sym typeface="Trebuchet MS"/>
                </a:rPr>
                <a:t>Go to VIEW &gt; ZOOM.</a:t>
              </a:r>
            </a:p>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Title, Authors, and Affiliations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The font size of your title should be bigger than your name(s) and institution name(s).</a:t>
              </a:r>
            </a:p>
            <a:p>
              <a:pPr marL="0" marR="0" lvl="0" indent="0" algn="l" rtl="0">
                <a:lnSpc>
                  <a:spcPct val="100000"/>
                </a:lnSpc>
                <a:spcBef>
                  <a:spcPts val="0"/>
                </a:spcBef>
                <a:spcAft>
                  <a:spcPts val="0"/>
                </a:spcAft>
                <a:buClr>
                  <a:srgbClr val="FFFFFF"/>
                </a:buClr>
                <a:buSzPct val="25000"/>
                <a:buFont typeface="Trebuchet MS"/>
                <a:buNone/>
              </a:pPr>
              <a:br>
                <a:rPr lang="en-US" sz="2800" b="1" i="0" u="none" strike="noStrike" cap="none">
                  <a:solidFill>
                    <a:srgbClr val="FFFFFF"/>
                  </a:solidFill>
                  <a:latin typeface="Trebuchet MS"/>
                  <a:ea typeface="Trebuchet MS"/>
                  <a:cs typeface="Trebuchet MS"/>
                  <a:sym typeface="Trebuchet MS"/>
                </a:rPr>
              </a:br>
              <a:endParaRPr lang="en-US" sz="28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Adding Logos / Seals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FFC000"/>
                </a:buClr>
                <a:buSzPct val="25000"/>
                <a:buFont typeface="Trebuchet MS"/>
                <a:buNone/>
              </a:pPr>
              <a:r>
                <a:rPr lang="en-US" sz="2400" b="1" i="0" u="none" strike="noStrike" cap="none">
                  <a:solidFill>
                    <a:srgbClr val="FFC000"/>
                  </a:solidFill>
                  <a:latin typeface="Trebuchet MS"/>
                  <a:ea typeface="Trebuchet MS"/>
                  <a:cs typeface="Trebuchet MS"/>
                  <a:sym typeface="Trebuchet MS"/>
                </a:rPr>
                <a:t>TIP: </a:t>
              </a:r>
              <a:r>
                <a:rPr lang="en-US" sz="2400" b="0" i="0" u="none" strike="noStrike" cap="none">
                  <a:solidFill>
                    <a:srgbClr val="BFBFBF"/>
                  </a:solidFill>
                  <a:latin typeface="Trebuchet MS"/>
                  <a:ea typeface="Trebuchet MS"/>
                  <a:cs typeface="Trebuchet MS"/>
                  <a:sym typeface="Trebuchet MS"/>
                </a:rPr>
                <a:t>See if your school’s logo is available on our free poster templates page.</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Photographs / Graphics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Font typeface="Arial"/>
                <a:buNone/>
              </a:pPr>
              <a:endParaRPr sz="28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Image Quality Check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74" name="Shape 74"/>
            <p:cNvCxnSpPr/>
            <p:nvPr/>
          </p:nvCxnSpPr>
          <p:spPr>
            <a:xfrm>
              <a:off x="-11225189" y="8422500"/>
              <a:ext cx="10999800" cy="3300"/>
            </a:xfrm>
            <a:prstGeom prst="straightConnector1">
              <a:avLst/>
            </a:prstGeom>
            <a:noFill/>
            <a:ln w="9525" cap="flat" cmpd="sng">
              <a:solidFill>
                <a:srgbClr val="FFC000"/>
              </a:solidFill>
              <a:prstDash val="solid"/>
              <a:round/>
              <a:headEnd type="none" w="med" len="med"/>
              <a:tailEnd type="none" w="med" len="med"/>
            </a:ln>
          </p:spPr>
        </p:cxnSp>
        <p:pic>
          <p:nvPicPr>
            <p:cNvPr id="75" name="Shape 75"/>
            <p:cNvPicPr preferRelativeResize="0"/>
            <p:nvPr/>
          </p:nvPicPr>
          <p:blipFill rotWithShape="1">
            <a:blip r:embed="rId3">
              <a:alphaModFix/>
            </a:blip>
            <a:srcRect/>
            <a:stretch/>
          </p:blipFill>
          <p:spPr>
            <a:xfrm>
              <a:off x="-10740739" y="10261717"/>
              <a:ext cx="1597800" cy="1201800"/>
            </a:xfrm>
            <a:prstGeom prst="rect">
              <a:avLst/>
            </a:prstGeom>
            <a:noFill/>
            <a:ln>
              <a:noFill/>
            </a:ln>
          </p:spPr>
        </p:pic>
        <p:pic>
          <p:nvPicPr>
            <p:cNvPr id="76" name="Shape 76"/>
            <p:cNvPicPr preferRelativeResize="0"/>
            <p:nvPr/>
          </p:nvPicPr>
          <p:blipFill rotWithShape="1">
            <a:blip r:embed="rId4">
              <a:alphaModFix/>
            </a:blip>
            <a:srcRect/>
            <a:stretch/>
          </p:blipFill>
          <p:spPr>
            <a:xfrm>
              <a:off x="-10732764" y="15696926"/>
              <a:ext cx="9986700" cy="1053600"/>
            </a:xfrm>
            <a:prstGeom prst="rect">
              <a:avLst/>
            </a:prstGeom>
            <a:noFill/>
            <a:ln>
              <a:noFill/>
            </a:ln>
          </p:spPr>
        </p:pic>
        <p:grpSp>
          <p:nvGrpSpPr>
            <p:cNvPr id="77" name="Shape 77"/>
            <p:cNvGrpSpPr/>
            <p:nvPr/>
          </p:nvGrpSpPr>
          <p:grpSpPr>
            <a:xfrm>
              <a:off x="-9745085" y="23541493"/>
              <a:ext cx="7531150" cy="2120418"/>
              <a:chOff x="-4470426" y="11016657"/>
              <a:chExt cx="3470736" cy="974188"/>
            </a:xfrm>
          </p:grpSpPr>
          <p:grpSp>
            <p:nvGrpSpPr>
              <p:cNvPr id="78" name="Shape 78"/>
              <p:cNvGrpSpPr/>
              <p:nvPr/>
            </p:nvGrpSpPr>
            <p:grpSpPr>
              <a:xfrm>
                <a:off x="-2783362" y="11060433"/>
                <a:ext cx="624484" cy="893562"/>
                <a:chOff x="-3958696" y="11117435"/>
                <a:chExt cx="779435" cy="1280542"/>
              </a:xfrm>
            </p:grpSpPr>
            <p:pic>
              <p:nvPicPr>
                <p:cNvPr id="79" name="Shape 79"/>
                <p:cNvPicPr preferRelativeResize="0"/>
                <p:nvPr/>
              </p:nvPicPr>
              <p:blipFill rotWithShape="1">
                <a:blip r:embed="rId5">
                  <a:alphaModFix/>
                </a:blip>
                <a:srcRect/>
                <a:stretch/>
              </p:blipFill>
              <p:spPr>
                <a:xfrm>
                  <a:off x="-3948160" y="11117435"/>
                  <a:ext cx="768900" cy="1090800"/>
                </a:xfrm>
                <a:prstGeom prst="rect">
                  <a:avLst/>
                </a:prstGeom>
                <a:noFill/>
                <a:ln>
                  <a:noFill/>
                </a:ln>
              </p:spPr>
            </p:pic>
            <p:sp>
              <p:nvSpPr>
                <p:cNvPr id="80" name="Shape 80"/>
                <p:cNvSpPr txBox="1"/>
                <p:nvPr/>
              </p:nvSpPr>
              <p:spPr>
                <a:xfrm>
                  <a:off x="-3958696" y="12114178"/>
                  <a:ext cx="779400" cy="283800"/>
                </a:xfrm>
                <a:prstGeom prst="rect">
                  <a:avLst/>
                </a:prstGeom>
                <a:solidFill>
                  <a:schemeClr val="accent1"/>
                </a:solid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Calibri"/>
                    <a:buNone/>
                  </a:pPr>
                  <a:r>
                    <a:rPr lang="en-US" sz="1600" b="1" i="0" u="none" strike="noStrike" cap="none">
                      <a:solidFill>
                        <a:srgbClr val="000000"/>
                      </a:solidFill>
                      <a:latin typeface="Calibri"/>
                      <a:ea typeface="Calibri"/>
                      <a:cs typeface="Calibri"/>
                      <a:sym typeface="Calibri"/>
                    </a:rPr>
                    <a:t>ORIGINAL</a:t>
                  </a:r>
                </a:p>
              </p:txBody>
            </p:sp>
          </p:grpSp>
          <p:grpSp>
            <p:nvGrpSpPr>
              <p:cNvPr id="81" name="Shape 81"/>
              <p:cNvGrpSpPr/>
              <p:nvPr/>
            </p:nvGrpSpPr>
            <p:grpSpPr>
              <a:xfrm>
                <a:off x="-2033203" y="11061036"/>
                <a:ext cx="1033513" cy="893535"/>
                <a:chOff x="-2921738" y="11200127"/>
                <a:chExt cx="1420247" cy="1227889"/>
              </a:xfrm>
            </p:grpSpPr>
            <p:pic>
              <p:nvPicPr>
                <p:cNvPr id="82" name="Shape 82"/>
                <p:cNvPicPr preferRelativeResize="0"/>
                <p:nvPr/>
              </p:nvPicPr>
              <p:blipFill rotWithShape="1">
                <a:blip r:embed="rId5">
                  <a:alphaModFix/>
                </a:blip>
                <a:srcRect/>
                <a:stretch/>
              </p:blipFill>
              <p:spPr>
                <a:xfrm>
                  <a:off x="-2921738" y="11200127"/>
                  <a:ext cx="1420200" cy="1029600"/>
                </a:xfrm>
                <a:prstGeom prst="rect">
                  <a:avLst/>
                </a:prstGeom>
                <a:noFill/>
                <a:ln>
                  <a:noFill/>
                </a:ln>
              </p:spPr>
            </p:pic>
            <p:sp>
              <p:nvSpPr>
                <p:cNvPr id="83" name="Shape 83"/>
                <p:cNvSpPr txBox="1"/>
                <p:nvPr/>
              </p:nvSpPr>
              <p:spPr>
                <a:xfrm>
                  <a:off x="-2918991" y="12175417"/>
                  <a:ext cx="1417500" cy="252600"/>
                </a:xfrm>
                <a:prstGeom prst="rect">
                  <a:avLst/>
                </a:prstGeom>
                <a:solidFill>
                  <a:srgbClr val="FF0000"/>
                </a:solidFill>
                <a:ln>
                  <a:noFill/>
                </a:ln>
              </p:spPr>
              <p:txBody>
                <a:bodyPr lIns="457200" tIns="91425" rIns="457200" bIns="91425"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200" b="1" i="0" u="none" strike="noStrike" cap="none">
                      <a:solidFill>
                        <a:srgbClr val="FFFFFF"/>
                      </a:solidFill>
                      <a:latin typeface="Calibri"/>
                      <a:ea typeface="Calibri"/>
                      <a:cs typeface="Calibri"/>
                      <a:sym typeface="Calibri"/>
                    </a:rPr>
                    <a:t>DISTORTED</a:t>
                  </a:r>
                </a:p>
              </p:txBody>
            </p:sp>
          </p:grpSp>
          <p:pic>
            <p:nvPicPr>
              <p:cNvPr id="84" name="Shape 84"/>
              <p:cNvPicPr preferRelativeResize="0"/>
              <p:nvPr/>
            </p:nvPicPr>
            <p:blipFill rotWithShape="1">
              <a:blip r:embed="rId6">
                <a:alphaModFix/>
              </a:blip>
              <a:srcRect/>
              <a:stretch/>
            </p:blipFill>
            <p:spPr>
              <a:xfrm>
                <a:off x="-4470426" y="11016657"/>
                <a:ext cx="1098600" cy="847800"/>
              </a:xfrm>
              <a:prstGeom prst="rect">
                <a:avLst/>
              </a:prstGeom>
              <a:noFill/>
              <a:ln>
                <a:noFill/>
              </a:ln>
            </p:spPr>
          </p:pic>
          <p:sp>
            <p:nvSpPr>
              <p:cNvPr id="85" name="Shape 85"/>
              <p:cNvSpPr txBox="1"/>
              <p:nvPr/>
            </p:nvSpPr>
            <p:spPr>
              <a:xfrm>
                <a:off x="-4440600" y="11665645"/>
                <a:ext cx="1035600" cy="325200"/>
              </a:xfrm>
              <a:prstGeom prst="rect">
                <a:avLst/>
              </a:prstGeom>
              <a:no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1600" b="0" i="0" u="none" strike="noStrike" cap="none">
                    <a:solidFill>
                      <a:srgbClr val="FFFFFF"/>
                    </a:solidFill>
                    <a:latin typeface="Calibri"/>
                    <a:ea typeface="Calibri"/>
                    <a:cs typeface="Calibri"/>
                    <a:sym typeface="Calibri"/>
                  </a:rPr>
                  <a:t>Corner handles</a:t>
                </a:r>
              </a:p>
            </p:txBody>
          </p:sp>
        </p:grpSp>
        <p:grpSp>
          <p:nvGrpSpPr>
            <p:cNvPr id="86" name="Shape 86"/>
            <p:cNvGrpSpPr/>
            <p:nvPr/>
          </p:nvGrpSpPr>
          <p:grpSpPr>
            <a:xfrm>
              <a:off x="-10398893" y="27751985"/>
              <a:ext cx="9323053" cy="2453293"/>
              <a:chOff x="-4754996" y="12734142"/>
              <a:chExt cx="4296536" cy="1127121"/>
            </a:xfrm>
          </p:grpSpPr>
          <p:pic>
            <p:nvPicPr>
              <p:cNvPr id="87" name="Shape 87"/>
              <p:cNvPicPr preferRelativeResize="0"/>
              <p:nvPr/>
            </p:nvPicPr>
            <p:blipFill rotWithShape="1">
              <a:blip r:embed="rId7">
                <a:alphaModFix/>
              </a:blip>
              <a:srcRect/>
              <a:stretch/>
            </p:blipFill>
            <p:spPr>
              <a:xfrm>
                <a:off x="-4533346" y="12734142"/>
                <a:ext cx="1828800" cy="1117500"/>
              </a:xfrm>
              <a:prstGeom prst="rect">
                <a:avLst/>
              </a:prstGeom>
              <a:noFill/>
              <a:ln>
                <a:noFill/>
              </a:ln>
            </p:spPr>
          </p:pic>
          <p:pic>
            <p:nvPicPr>
              <p:cNvPr id="88" name="Shape 88"/>
              <p:cNvPicPr preferRelativeResize="0"/>
              <p:nvPr/>
            </p:nvPicPr>
            <p:blipFill rotWithShape="1">
              <a:blip r:embed="rId8">
                <a:alphaModFix/>
              </a:blip>
              <a:srcRect/>
              <a:stretch/>
            </p:blipFill>
            <p:spPr>
              <a:xfrm>
                <a:off x="-2456641" y="12737835"/>
                <a:ext cx="1828800" cy="1117499"/>
              </a:xfrm>
              <a:prstGeom prst="rect">
                <a:avLst/>
              </a:prstGeom>
              <a:noFill/>
              <a:ln>
                <a:noFill/>
              </a:ln>
            </p:spPr>
          </p:pic>
          <p:sp>
            <p:nvSpPr>
              <p:cNvPr id="89" name="Shape 89"/>
              <p:cNvSpPr txBox="1"/>
              <p:nvPr/>
            </p:nvSpPr>
            <p:spPr>
              <a:xfrm rot="-5400000">
                <a:off x="-5235746" y="13214987"/>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92D050"/>
                  </a:buClr>
                  <a:buSzPct val="25000"/>
                  <a:buFont typeface="Calibri"/>
                  <a:buNone/>
                </a:pPr>
                <a:r>
                  <a:rPr lang="en-US" sz="1600" b="0" i="0" u="none" strike="noStrike" cap="none">
                    <a:solidFill>
                      <a:srgbClr val="92D050"/>
                    </a:solidFill>
                    <a:latin typeface="Calibri"/>
                    <a:ea typeface="Calibri"/>
                    <a:cs typeface="Calibri"/>
                    <a:sym typeface="Calibri"/>
                  </a:rPr>
                  <a:t>Good </a:t>
                </a:r>
                <a:r>
                  <a:rPr lang="en-US" sz="1600" b="0" i="0" u="none" strike="noStrike" cap="none">
                    <a:solidFill>
                      <a:srgbClr val="FFFFFF"/>
                    </a:solidFill>
                    <a:latin typeface="Calibri"/>
                    <a:ea typeface="Calibri"/>
                    <a:cs typeface="Calibri"/>
                    <a:sym typeface="Calibri"/>
                  </a:rPr>
                  <a:t>printing quality</a:t>
                </a:r>
              </a:p>
            </p:txBody>
          </p:sp>
          <p:sp>
            <p:nvSpPr>
              <p:cNvPr id="90" name="Shape 90"/>
              <p:cNvSpPr txBox="1"/>
              <p:nvPr/>
            </p:nvSpPr>
            <p:spPr>
              <a:xfrm rot="-5400000">
                <a:off x="-1095210" y="13224514"/>
                <a:ext cx="1117500" cy="156000"/>
              </a:xfrm>
              <a:prstGeom prst="rect">
                <a:avLst/>
              </a:prstGeom>
              <a:noFill/>
              <a:ln>
                <a:noFill/>
              </a:ln>
            </p:spPr>
            <p:txBody>
              <a:bodyPr lIns="91425" tIns="91425" rIns="91425" bIns="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1600" b="0" i="0" u="none" strike="noStrike" cap="none">
                    <a:solidFill>
                      <a:srgbClr val="FF0000"/>
                    </a:solidFill>
                    <a:latin typeface="Calibri"/>
                    <a:ea typeface="Calibri"/>
                    <a:cs typeface="Calibri"/>
                    <a:sym typeface="Calibri"/>
                  </a:rPr>
                  <a:t>Bad </a:t>
                </a:r>
                <a:r>
                  <a:rPr lang="en-US" sz="1600" b="0" i="0" u="none" strike="noStrike" cap="none">
                    <a:solidFill>
                      <a:srgbClr val="FFFFFF"/>
                    </a:solidFill>
                    <a:latin typeface="Calibri"/>
                    <a:ea typeface="Calibri"/>
                    <a:cs typeface="Calibri"/>
                    <a:sym typeface="Calibri"/>
                  </a:rPr>
                  <a:t>printing quality</a:t>
                </a:r>
              </a:p>
            </p:txBody>
          </p:sp>
        </p:grpSp>
      </p:grpSp>
      <p:grpSp>
        <p:nvGrpSpPr>
          <p:cNvPr id="91" name="Shape 91"/>
          <p:cNvGrpSpPr/>
          <p:nvPr/>
        </p:nvGrpSpPr>
        <p:grpSpPr>
          <a:xfrm>
            <a:off x="44157840" y="-55066"/>
            <a:ext cx="11062200" cy="32973600"/>
            <a:chOff x="44157837" y="-55065"/>
            <a:chExt cx="11062200" cy="32973600"/>
          </a:xfrm>
        </p:grpSpPr>
        <p:sp>
          <p:nvSpPr>
            <p:cNvPr id="92" name="Shape 92"/>
            <p:cNvSpPr/>
            <p:nvPr/>
          </p:nvSpPr>
          <p:spPr>
            <a:xfrm>
              <a:off x="44157837" y="-55065"/>
              <a:ext cx="11062200" cy="32973600"/>
            </a:xfrm>
            <a:prstGeom prst="rect">
              <a:avLst/>
            </a:prstGeom>
            <a:solidFill>
              <a:srgbClr val="0C0C0C"/>
            </a:solidFill>
            <a:ln>
              <a:noFill/>
            </a:ln>
          </p:spPr>
          <p:txBody>
            <a:bodyPr lIns="457200" tIns="457200" rIns="457200" bIns="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4000" b="1" i="0" u="none" strike="noStrike" cap="none">
                  <a:solidFill>
                    <a:srgbClr val="FFFFFF"/>
                  </a:solidFill>
                  <a:latin typeface="Trebuchet MS"/>
                  <a:ea typeface="Trebuchet MS"/>
                  <a:cs typeface="Trebuchet MS"/>
                  <a:sym typeface="Trebuchet MS"/>
                </a:rPr>
                <a:t>QUICK START (cont.)</a:t>
              </a:r>
            </a:p>
            <a:p>
              <a:pPr marL="0" marR="0" lvl="0" indent="0" algn="ctr" rtl="0">
                <a:lnSpc>
                  <a:spcPct val="100000"/>
                </a:lnSpc>
                <a:spcBef>
                  <a:spcPts val="0"/>
                </a:spcBef>
                <a:spcAft>
                  <a:spcPts val="0"/>
                </a:spcAft>
                <a:buClr>
                  <a:srgbClr val="000000"/>
                </a:buClr>
                <a:buFont typeface="Arial"/>
                <a:buNone/>
              </a:pPr>
              <a:endParaRPr sz="3600" b="1" i="0" u="none" strike="noStrike" cap="none">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template color theme</a:t>
              </a:r>
            </a:p>
            <a:p>
              <a:pPr marL="914400" marR="0" lvl="2"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marL="914400" marR="0" lvl="2"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Text</a:t>
              </a:r>
            </a:p>
            <a:p>
              <a:pPr marL="3264446" marR="0" lvl="2" indent="-13246"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marL="1517854" marR="0" lvl="2" indent="-19254"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 </a:t>
              </a:r>
              <a:r>
                <a:rPr lang="en-US" sz="3200" b="1" i="0" u="none" strike="noStrike" cap="none">
                  <a:solidFill>
                    <a:srgbClr val="FFC000"/>
                  </a:solidFill>
                  <a:latin typeface="Trebuchet MS"/>
                  <a:ea typeface="Trebuchet MS"/>
                  <a:cs typeface="Trebuchet MS"/>
                  <a:sym typeface="Trebuchet MS"/>
                </a:rPr>
                <a:t>Text size</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marL="1517854" marR="0" lvl="2" indent="-19254"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add Tables</a:t>
              </a:r>
            </a:p>
            <a:p>
              <a:pPr marL="1729823" marR="0" lvl="1" indent="-15323"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To add a table from scratch go to the INSERT menu and </a:t>
              </a:r>
              <a:br>
                <a:rPr lang="en-US" sz="2400" b="0" i="0" u="none" strike="noStrike" cap="none">
                  <a:solidFill>
                    <a:srgbClr val="BFBFBF"/>
                  </a:solidFill>
                  <a:latin typeface="Trebuchet MS"/>
                  <a:ea typeface="Trebuchet MS"/>
                  <a:cs typeface="Trebuchet MS"/>
                  <a:sym typeface="Trebuchet MS"/>
                </a:rPr>
              </a:br>
              <a:r>
                <a:rPr lang="en-US" sz="2400" b="0" i="0" u="none" strike="noStrike" cap="none">
                  <a:solidFill>
                    <a:srgbClr val="BFBFBF"/>
                  </a:solidFill>
                  <a:latin typeface="Trebuchet MS"/>
                  <a:ea typeface="Trebuchet MS"/>
                  <a:cs typeface="Trebuchet MS"/>
                  <a:sym typeface="Trebuchet MS"/>
                </a:rPr>
                <a:t>click on TABLE. A drop-down box will help you select rows and columns. </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Graphs / Charts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change the column configuration</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marL="0" marR="0" lvl="0" indent="0" algn="ctr" rtl="0">
                <a:lnSpc>
                  <a:spcPct val="100000"/>
                </a:lnSpc>
                <a:spcBef>
                  <a:spcPts val="0"/>
                </a:spcBef>
                <a:spcAft>
                  <a:spcPts val="0"/>
                </a:spcAft>
                <a:buClr>
                  <a:srgbClr val="FFFFFF"/>
                </a:buClr>
                <a:buFont typeface="Calibri"/>
                <a:buNone/>
              </a:pPr>
              <a:endParaRPr sz="3200" b="1" i="0" u="none" strike="noStrike" cap="none">
                <a:solidFill>
                  <a:srgbClr val="FFC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How to remove the info bars</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Save your work</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Save your template as a PowerPoint document. For printing, save as PowerPoint of “Print-quality” PDF.</a:t>
              </a:r>
            </a:p>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BFBFB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C000"/>
                </a:buClr>
                <a:buSzPct val="25000"/>
                <a:buFont typeface="Trebuchet MS"/>
                <a:buNone/>
              </a:pPr>
              <a:r>
                <a:rPr lang="en-US" sz="3200" b="1" i="0" u="none" strike="noStrike" cap="none">
                  <a:solidFill>
                    <a:srgbClr val="FFC000"/>
                  </a:solidFill>
                  <a:latin typeface="Trebuchet MS"/>
                  <a:ea typeface="Trebuchet MS"/>
                  <a:cs typeface="Trebuchet MS"/>
                  <a:sym typeface="Trebuchet MS"/>
                </a:rPr>
                <a:t>Print your poster</a:t>
              </a:r>
            </a:p>
            <a:p>
              <a:pPr marL="0" marR="0" lvl="0" indent="0" algn="l" rtl="0">
                <a:lnSpc>
                  <a:spcPct val="100000"/>
                </a:lnSpc>
                <a:spcBef>
                  <a:spcPts val="0"/>
                </a:spcBef>
                <a:spcAft>
                  <a:spcPts val="0"/>
                </a:spcAft>
                <a:buClr>
                  <a:srgbClr val="BFBFBF"/>
                </a:buClr>
                <a:buSzPct val="25000"/>
                <a:buFont typeface="Trebuchet MS"/>
                <a:buNone/>
              </a:pPr>
              <a:r>
                <a:rPr lang="en-US" sz="2400" b="0" i="0" u="none" strike="noStrike" cap="non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rtl="0">
                <a:lnSpc>
                  <a:spcPct val="100000"/>
                </a:lnSpc>
                <a:spcBef>
                  <a:spcPts val="0"/>
                </a:spcBef>
                <a:spcAft>
                  <a:spcPts val="0"/>
                </a:spcAft>
                <a:buClr>
                  <a:srgbClr val="FFFFFF"/>
                </a:buClr>
                <a:buFont typeface="Calibri"/>
                <a:buNone/>
              </a:pPr>
              <a:endParaRPr sz="2800" b="0" i="0" u="none" strike="noStrike" cap="none">
                <a:solidFill>
                  <a:srgbClr val="BFBFBF"/>
                </a:solidFill>
                <a:latin typeface="Trebuchet MS"/>
                <a:ea typeface="Trebuchet MS"/>
                <a:cs typeface="Trebuchet MS"/>
                <a:sym typeface="Trebuchet MS"/>
              </a:endParaRPr>
            </a:p>
          </p:txBody>
        </p:sp>
        <p:pic>
          <p:nvPicPr>
            <p:cNvPr id="93" name="Shape 93"/>
            <p:cNvPicPr preferRelativeResize="0"/>
            <p:nvPr/>
          </p:nvPicPr>
          <p:blipFill rotWithShape="1">
            <a:blip r:embed="rId9">
              <a:alphaModFix/>
            </a:blip>
            <a:srcRect/>
            <a:stretch/>
          </p:blipFill>
          <p:spPr>
            <a:xfrm>
              <a:off x="46915678" y="3349444"/>
              <a:ext cx="5586300" cy="2063700"/>
            </a:xfrm>
            <a:prstGeom prst="rect">
              <a:avLst/>
            </a:prstGeom>
            <a:noFill/>
            <a:ln>
              <a:noFill/>
            </a:ln>
          </p:spPr>
        </p:pic>
        <p:pic>
          <p:nvPicPr>
            <p:cNvPr id="94" name="Shape 94"/>
            <p:cNvPicPr preferRelativeResize="0"/>
            <p:nvPr/>
          </p:nvPicPr>
          <p:blipFill rotWithShape="1">
            <a:blip r:embed="rId10">
              <a:alphaModFix/>
            </a:blip>
            <a:srcRect/>
            <a:stretch/>
          </p:blipFill>
          <p:spPr>
            <a:xfrm>
              <a:off x="44621818" y="7740039"/>
              <a:ext cx="2969700" cy="1370700"/>
            </a:xfrm>
            <a:prstGeom prst="rect">
              <a:avLst/>
            </a:prstGeom>
            <a:noFill/>
            <a:ln>
              <a:noFill/>
            </a:ln>
          </p:spPr>
        </p:pic>
        <p:pic>
          <p:nvPicPr>
            <p:cNvPr id="95" name="Shape 95"/>
            <p:cNvPicPr preferRelativeResize="0"/>
            <p:nvPr/>
          </p:nvPicPr>
          <p:blipFill rotWithShape="1">
            <a:blip r:embed="rId11">
              <a:alphaModFix/>
            </a:blip>
            <a:srcRect/>
            <a:stretch/>
          </p:blipFill>
          <p:spPr>
            <a:xfrm>
              <a:off x="44629618" y="12347263"/>
              <a:ext cx="1482300" cy="992099"/>
            </a:xfrm>
            <a:prstGeom prst="rect">
              <a:avLst/>
            </a:prstGeom>
            <a:noFill/>
            <a:ln>
              <a:noFill/>
            </a:ln>
          </p:spPr>
        </p:pic>
        <p:grpSp>
          <p:nvGrpSpPr>
            <p:cNvPr id="96" name="Shape 96"/>
            <p:cNvGrpSpPr/>
            <p:nvPr/>
          </p:nvGrpSpPr>
          <p:grpSpPr>
            <a:xfrm>
              <a:off x="44485218" y="29413182"/>
              <a:ext cx="10353785" cy="1265416"/>
              <a:chOff x="44200453" y="28362387"/>
              <a:chExt cx="9771409" cy="1090500"/>
            </a:xfrm>
          </p:grpSpPr>
          <p:sp>
            <p:nvSpPr>
              <p:cNvPr id="97" name="Shape 97"/>
              <p:cNvSpPr/>
              <p:nvPr/>
            </p:nvSpPr>
            <p:spPr>
              <a:xfrm>
                <a:off x="44200453" y="28362387"/>
                <a:ext cx="9771300" cy="1090500"/>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8500" b="0" i="0" u="none" strike="noStrike" cap="none">
                  <a:solidFill>
                    <a:srgbClr val="FFFFFF"/>
                  </a:solidFill>
                  <a:latin typeface="Calibri"/>
                  <a:ea typeface="Calibri"/>
                  <a:cs typeface="Calibri"/>
                  <a:sym typeface="Calibri"/>
                </a:endParaRPr>
              </a:p>
            </p:txBody>
          </p:sp>
          <p:pic>
            <p:nvPicPr>
              <p:cNvPr id="98" name="Shape 98" descr="http://t2.gstatic.com/images?q=tbn:ANd9GcR4APHC6TT9w54M2zn_pvCiBxUNcspYPoVxirLRphBoJabfSvu7zw"/>
              <p:cNvPicPr preferRelativeResize="0"/>
              <p:nvPr/>
            </p:nvPicPr>
            <p:blipFill rotWithShape="1">
              <a:blip r:embed="rId12">
                <a:alphaModFix/>
              </a:blip>
              <a:srcRect/>
              <a:stretch/>
            </p:blipFill>
            <p:spPr>
              <a:xfrm>
                <a:off x="44326393" y="28460718"/>
                <a:ext cx="914400" cy="914400"/>
              </a:xfrm>
              <a:prstGeom prst="rect">
                <a:avLst/>
              </a:prstGeom>
              <a:noFill/>
              <a:ln>
                <a:noFill/>
              </a:ln>
            </p:spPr>
          </p:pic>
          <p:sp>
            <p:nvSpPr>
              <p:cNvPr id="99" name="Shape 99"/>
              <p:cNvSpPr txBox="1"/>
              <p:nvPr/>
            </p:nvSpPr>
            <p:spPr>
              <a:xfrm>
                <a:off x="45300662" y="28552306"/>
                <a:ext cx="8671200" cy="71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E5B6F"/>
                  </a:buClr>
                  <a:buSzPct val="25000"/>
                  <a:buFont typeface="Trebuchet MS"/>
                  <a:buNone/>
                </a:pPr>
                <a:r>
                  <a:rPr lang="en-US" sz="2400" b="0" i="0" u="none" strike="noStrike" cap="none">
                    <a:solidFill>
                      <a:srgbClr val="4E5B6F"/>
                    </a:solidFill>
                    <a:latin typeface="Trebuchet MS"/>
                    <a:ea typeface="Trebuchet MS"/>
                    <a:cs typeface="Trebuchet MS"/>
                    <a:sym typeface="Trebuchet MS"/>
                  </a:rPr>
                  <a:t>Student discounts are available on our Facebook page.</a:t>
                </a:r>
                <a:br>
                  <a:rPr lang="en-US" sz="2400" b="0" i="0" u="none" strike="noStrike" cap="none">
                    <a:solidFill>
                      <a:srgbClr val="4E5B6F"/>
                    </a:solidFill>
                    <a:latin typeface="Trebuchet MS"/>
                    <a:ea typeface="Trebuchet MS"/>
                    <a:cs typeface="Trebuchet MS"/>
                    <a:sym typeface="Trebuchet MS"/>
                  </a:rPr>
                </a:br>
                <a:r>
                  <a:rPr lang="en-US" sz="2400" b="0" i="0" u="none" strike="noStrike" cap="none">
                    <a:solidFill>
                      <a:srgbClr val="4E5B6F"/>
                    </a:solidFill>
                    <a:latin typeface="Trebuchet MS"/>
                    <a:ea typeface="Trebuchet MS"/>
                    <a:cs typeface="Trebuchet MS"/>
                    <a:sym typeface="Trebuchet MS"/>
                  </a:rPr>
                  <a:t>Go to </a:t>
                </a:r>
                <a:r>
                  <a:rPr lang="en-US" sz="2400" b="0" i="0" u="sng" strike="noStrike" cap="none">
                    <a:solidFill>
                      <a:srgbClr val="4E5B6F"/>
                    </a:solidFill>
                    <a:latin typeface="Trebuchet MS"/>
                    <a:ea typeface="Trebuchet MS"/>
                    <a:cs typeface="Trebuchet MS"/>
                    <a:sym typeface="Trebuchet MS"/>
                  </a:rPr>
                  <a:t>PosterPresentations.com</a:t>
                </a:r>
                <a:r>
                  <a:rPr lang="en-US" sz="2400" b="0" i="0" u="none" strike="noStrike" cap="none">
                    <a:solidFill>
                      <a:srgbClr val="4E5B6F"/>
                    </a:solidFill>
                    <a:latin typeface="Trebuchet MS"/>
                    <a:ea typeface="Trebuchet MS"/>
                    <a:cs typeface="Trebuchet MS"/>
                    <a:sym typeface="Trebuchet MS"/>
                  </a:rPr>
                  <a:t> and click on the FB icon. </a:t>
                </a:r>
              </a:p>
            </p:txBody>
          </p:sp>
        </p:grpSp>
        <p:sp>
          <p:nvSpPr>
            <p:cNvPr id="100" name="Shape 100"/>
            <p:cNvSpPr txBox="1"/>
            <p:nvPr/>
          </p:nvSpPr>
          <p:spPr>
            <a:xfrm>
              <a:off x="44262809" y="31169781"/>
              <a:ext cx="6870300" cy="1399500"/>
            </a:xfrm>
            <a:prstGeom prst="rect">
              <a:avLst/>
            </a:prstGeom>
            <a:noFill/>
            <a:ln>
              <a:noFill/>
            </a:ln>
          </p:spPr>
          <p:txBody>
            <a:bodyPr lIns="65300" tIns="32650" rIns="65300" bIns="32650" anchor="t" anchorCtr="0">
              <a:noAutofit/>
            </a:bodyPr>
            <a:lstStyle/>
            <a:p>
              <a:pPr marL="0" marR="0" lvl="0" indent="0" algn="l" rtl="0">
                <a:lnSpc>
                  <a:spcPct val="92857"/>
                </a:lnSpc>
                <a:spcBef>
                  <a:spcPts val="0"/>
                </a:spcBef>
                <a:spcAft>
                  <a:spcPts val="0"/>
                </a:spcAft>
                <a:buClr>
                  <a:srgbClr val="FFFFFF"/>
                </a:buClr>
                <a:buSzPct val="25000"/>
                <a:buFont typeface="Calibri"/>
                <a:buNone/>
              </a:pPr>
              <a:r>
                <a:rPr lang="en-US" sz="2800" b="0" i="0" u="none" strike="noStrike" cap="none">
                  <a:solidFill>
                    <a:srgbClr val="FFFFFF"/>
                  </a:solidFill>
                  <a:latin typeface="Calibri"/>
                  <a:ea typeface="Calibri"/>
                  <a:cs typeface="Calibri"/>
                  <a:sym typeface="Calibri"/>
                </a:rPr>
                <a:t>© 2013 PosterPresentations.com</a:t>
              </a:r>
              <a:br>
                <a:rPr lang="en-US" sz="2800" b="0" i="0" u="none" strike="noStrike" cap="none">
                  <a:solidFill>
                    <a:srgbClr val="FFFFFF"/>
                  </a:solidFill>
                  <a:latin typeface="Calibri"/>
                  <a:ea typeface="Calibri"/>
                  <a:cs typeface="Calibri"/>
                  <a:sym typeface="Calibri"/>
                </a:rPr>
              </a:br>
              <a:r>
                <a:rPr lang="en-US" sz="2800" b="0" i="0" u="none" strike="noStrike" cap="none">
                  <a:solidFill>
                    <a:srgbClr val="FFFFFF"/>
                  </a:solidFill>
                  <a:latin typeface="Calibri"/>
                  <a:ea typeface="Calibri"/>
                  <a:cs typeface="Calibri"/>
                  <a:sym typeface="Calibri"/>
                </a:rPr>
                <a:t>    </a:t>
              </a:r>
              <a:r>
                <a:rPr lang="en-US" sz="2400" b="0" i="0" u="none" strike="noStrike" cap="none">
                  <a:solidFill>
                    <a:srgbClr val="FFFFFF"/>
                  </a:solidFill>
                  <a:latin typeface="Calibri"/>
                  <a:ea typeface="Calibri"/>
                  <a:cs typeface="Calibri"/>
                  <a:sym typeface="Calibri"/>
                </a:rPr>
                <a:t>2117 Fourth Street , Unit C        </a:t>
              </a:r>
            </a:p>
            <a:p>
              <a:pPr marL="0" marR="0" lvl="0" indent="0" algn="l" rtl="0">
                <a:lnSpc>
                  <a:spcPct val="108333"/>
                </a:lnSpc>
                <a:spcBef>
                  <a:spcPts val="0"/>
                </a:spcBef>
                <a:spcAft>
                  <a:spcPts val="0"/>
                </a:spcAft>
                <a:buClr>
                  <a:srgbClr val="FFFFFF"/>
                </a:buClr>
                <a:buSzPct val="25000"/>
                <a:buFont typeface="Calibri"/>
                <a:buNone/>
              </a:pPr>
              <a:r>
                <a:rPr lang="en-US" sz="2400" b="0" i="0" u="none" strike="noStrike" cap="none">
                  <a:solidFill>
                    <a:srgbClr val="FFFFFF"/>
                  </a:solidFill>
                  <a:latin typeface="Calibri"/>
                  <a:ea typeface="Calibri"/>
                  <a:cs typeface="Calibri"/>
                  <a:sym typeface="Calibri"/>
                </a:rPr>
                <a:t>     Berkeley CA </a:t>
              </a:r>
              <a:r>
                <a:rPr lang="en-US" sz="2000" b="0" i="0" u="none" strike="noStrike" cap="none">
                  <a:solidFill>
                    <a:srgbClr val="FFFFFF"/>
                  </a:solidFill>
                  <a:latin typeface="Calibri"/>
                  <a:ea typeface="Calibri"/>
                  <a:cs typeface="Calibri"/>
                  <a:sym typeface="Calibri"/>
                </a:rPr>
                <a:t>94710</a:t>
              </a:r>
              <a:br>
                <a:rPr lang="en-US" sz="2400" b="0" i="0" u="none" strike="noStrike" cap="none">
                  <a:solidFill>
                    <a:srgbClr val="FFFFFF"/>
                  </a:solidFill>
                  <a:latin typeface="Calibri"/>
                  <a:ea typeface="Calibri"/>
                  <a:cs typeface="Calibri"/>
                  <a:sym typeface="Calibri"/>
                </a:rPr>
              </a:b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00"/>
                  </a:solidFill>
                  <a:latin typeface="Calibri"/>
                  <a:ea typeface="Calibri"/>
                  <a:cs typeface="Calibri"/>
                  <a:sym typeface="Calibri"/>
                </a:rPr>
                <a:t>posterpresenter@gmail.com</a:t>
              </a:r>
            </a:p>
          </p:txBody>
        </p:sp>
      </p:grpSp>
      <p:sp>
        <p:nvSpPr>
          <p:cNvPr id="101" name="Shape 101"/>
          <p:cNvSpPr txBox="1">
            <a:spLocks noGrp="1"/>
          </p:cNvSpPr>
          <p:nvPr>
            <p:ph type="sldNum" idx="12"/>
          </p:nvPr>
        </p:nvSpPr>
        <p:spPr>
          <a:xfrm>
            <a:off x="41072562" y="30399045"/>
            <a:ext cx="2633700" cy="2520000"/>
          </a:xfrm>
          <a:prstGeom prst="rect">
            <a:avLst/>
          </a:prstGeom>
          <a:noFill/>
          <a:ln>
            <a:noFill/>
          </a:ln>
        </p:spPr>
        <p:txBody>
          <a:bodyPr lIns="438850" tIns="438850" rIns="438850" bIns="438850" anchor="ctr" anchorCtr="0">
            <a:noAutofit/>
          </a:bodyPr>
          <a:lstStyle/>
          <a:p>
            <a:pPr lvl="0" algn="r" rtl="0">
              <a:spcBef>
                <a:spcPts val="0"/>
              </a:spcBef>
              <a:buNone/>
            </a:pPr>
            <a:fld id="{00000000-1234-1234-1234-123412341234}" type="slidenum">
              <a:rPr lang="en-US" sz="6200">
                <a:solidFill>
                  <a:schemeClr val="tx1"/>
                </a:solidFill>
              </a:rPr>
              <a:t>‹#›</a:t>
            </a:fld>
            <a:endParaRPr lang="en-US" sz="6200">
              <a:solidFill>
                <a:schemeClr val="tx1"/>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81A5"/>
            </a:gs>
            <a:gs pos="47000">
              <a:srgbClr val="007DEA"/>
            </a:gs>
            <a:gs pos="100000">
              <a:srgbClr val="5DE8D6"/>
            </a:gs>
          </a:gsLst>
          <a:lin ang="16200038" scaled="0"/>
        </a:gradFill>
        <a:effectLst/>
      </p:bgPr>
    </p:bg>
    <p:spTree>
      <p:nvGrpSpPr>
        <p:cNvPr id="1" name="Shape 125"/>
        <p:cNvGrpSpPr/>
        <p:nvPr/>
      </p:nvGrpSpPr>
      <p:grpSpPr>
        <a:xfrm>
          <a:off x="0" y="0"/>
          <a:ext cx="0" cy="0"/>
          <a:chOff x="0" y="0"/>
          <a:chExt cx="0" cy="0"/>
        </a:xfrm>
      </p:grpSpPr>
      <p:sp>
        <p:nvSpPr>
          <p:cNvPr id="7" name="Rectangle 6">
            <a:extLst>
              <a:ext uri="{FF2B5EF4-FFF2-40B4-BE49-F238E27FC236}">
                <a16:creationId xmlns:a16="http://schemas.microsoft.com/office/drawing/2014/main" id="{940D1CA7-02DC-4176-AE6B-81A87F32B44B}"/>
              </a:ext>
            </a:extLst>
          </p:cNvPr>
          <p:cNvSpPr/>
          <p:nvPr/>
        </p:nvSpPr>
        <p:spPr>
          <a:xfrm>
            <a:off x="0" y="4888775"/>
            <a:ext cx="43891200" cy="28029625"/>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hape 126"/>
          <p:cNvSpPr/>
          <p:nvPr/>
        </p:nvSpPr>
        <p:spPr>
          <a:xfrm>
            <a:off x="11595028" y="5464901"/>
            <a:ext cx="10047000" cy="26742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27" name="Shape 127"/>
          <p:cNvSpPr/>
          <p:nvPr/>
        </p:nvSpPr>
        <p:spPr>
          <a:xfrm>
            <a:off x="22255654" y="5464782"/>
            <a:ext cx="10052100" cy="26751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28" name="Shape 128"/>
          <p:cNvSpPr/>
          <p:nvPr/>
        </p:nvSpPr>
        <p:spPr>
          <a:xfrm>
            <a:off x="32921381" y="5464776"/>
            <a:ext cx="10047000" cy="26742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29" name="Shape 129"/>
          <p:cNvSpPr/>
          <p:nvPr/>
        </p:nvSpPr>
        <p:spPr>
          <a:xfrm>
            <a:off x="903400" y="5467898"/>
            <a:ext cx="10052100" cy="26742900"/>
          </a:xfrm>
          <a:prstGeom prst="roundRect">
            <a:avLst>
              <a:gd name="adj" fmla="val 8742"/>
            </a:avLst>
          </a:prstGeom>
          <a:solidFill>
            <a:srgbClr val="FFFFFF"/>
          </a:solidFill>
          <a:ln w="9525" cap="flat" cmpd="sng">
            <a:solidFill>
              <a:schemeClr val="dk2"/>
            </a:solidFill>
            <a:prstDash val="solid"/>
            <a:round/>
            <a:headEnd type="none" w="med" len="med"/>
            <a:tailEnd type="none" w="med" len="med"/>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30" name="Shape 130"/>
          <p:cNvSpPr/>
          <p:nvPr/>
        </p:nvSpPr>
        <p:spPr>
          <a:xfrm>
            <a:off x="-2583" y="-104819"/>
            <a:ext cx="43891200" cy="4944300"/>
          </a:xfrm>
          <a:prstGeom prst="rect">
            <a:avLst/>
          </a:prstGeom>
          <a:solidFill>
            <a:schemeClr val="accent6"/>
          </a:solidFill>
          <a:ln w="25400" cap="flat" cmpd="sng">
            <a:solidFill>
              <a:schemeClr val="lt2"/>
            </a:solidFill>
            <a:prstDash val="solid"/>
            <a:round/>
            <a:headEnd type="none" w="med" len="med"/>
            <a:tailEnd type="none" w="med" len="med"/>
          </a:ln>
        </p:spPr>
        <p:txBody>
          <a:bodyPr lIns="91350" tIns="45650" rIns="91350" bIns="45650" anchor="ctr" anchorCtr="0">
            <a:noAutofit/>
          </a:bodyPr>
          <a:lstStyle/>
          <a:p>
            <a:pPr marL="0" marR="0" lvl="0" indent="0" algn="ctr" rtl="0">
              <a:lnSpc>
                <a:spcPct val="100000"/>
              </a:lnSpc>
              <a:spcBef>
                <a:spcPts val="0"/>
              </a:spcBef>
              <a:spcAft>
                <a:spcPts val="0"/>
              </a:spcAft>
              <a:buClr>
                <a:srgbClr val="000000"/>
              </a:buClr>
              <a:buFont typeface="Arial"/>
              <a:buNone/>
            </a:pPr>
            <a:endParaRPr sz="1200" b="1" i="0" u="none" strike="noStrike" cap="none">
              <a:solidFill>
                <a:srgbClr val="00ADDC"/>
              </a:solidFill>
              <a:latin typeface="Arial"/>
              <a:ea typeface="Arial"/>
              <a:cs typeface="Arial"/>
              <a:sym typeface="Arial"/>
            </a:endParaRPr>
          </a:p>
        </p:txBody>
      </p:sp>
      <p:sp>
        <p:nvSpPr>
          <p:cNvPr id="131" name="Shape 131"/>
          <p:cNvSpPr txBox="1">
            <a:spLocks noGrp="1"/>
          </p:cNvSpPr>
          <p:nvPr>
            <p:ph type="body" idx="13"/>
          </p:nvPr>
        </p:nvSpPr>
        <p:spPr>
          <a:xfrm>
            <a:off x="32870228" y="5961603"/>
            <a:ext cx="10047000" cy="753900"/>
          </a:xfrm>
          <a:prstGeom prst="rect">
            <a:avLst/>
          </a:prstGeom>
          <a:noFill/>
          <a:ln>
            <a:noFill/>
          </a:ln>
        </p:spPr>
        <p:txBody>
          <a:bodyPr lIns="91350" tIns="91350" rIns="91350" bIns="91350" anchor="ctr" anchorCtr="0">
            <a:noAutofit/>
          </a:bodyPr>
          <a:lstStyle/>
          <a:p>
            <a:pPr marL="0" marR="0" lvl="0" indent="444500" algn="l" rtl="0">
              <a:lnSpc>
                <a:spcPct val="100000"/>
              </a:lnSpc>
              <a:spcBef>
                <a:spcPts val="0"/>
              </a:spcBef>
              <a:spcAft>
                <a:spcPts val="0"/>
              </a:spcAft>
              <a:buClr>
                <a:srgbClr val="2C3F71"/>
              </a:buClr>
              <a:buSzPct val="25000"/>
              <a:buFont typeface="Arial"/>
              <a:buNone/>
            </a:pPr>
            <a:r>
              <a:rPr lang="en-US" sz="3600" b="1" i="0" u="none" strike="noStrike" cap="none">
                <a:solidFill>
                  <a:srgbClr val="000000"/>
                </a:solidFill>
                <a:latin typeface="Trebuchet MS"/>
                <a:ea typeface="Trebuchet MS"/>
                <a:cs typeface="Trebuchet MS"/>
                <a:sym typeface="Trebuchet MS"/>
              </a:rPr>
              <a:t>6. Results</a:t>
            </a:r>
          </a:p>
        </p:txBody>
      </p:sp>
      <p:sp>
        <p:nvSpPr>
          <p:cNvPr id="132" name="Shape 132"/>
          <p:cNvSpPr txBox="1">
            <a:spLocks noGrp="1"/>
          </p:cNvSpPr>
          <p:nvPr>
            <p:ph type="body" idx="18"/>
          </p:nvPr>
        </p:nvSpPr>
        <p:spPr>
          <a:xfrm>
            <a:off x="5947475" y="1522193"/>
            <a:ext cx="31997400" cy="3057499"/>
          </a:xfrm>
          <a:prstGeom prst="rect">
            <a:avLst/>
          </a:prstGeom>
          <a:noFill/>
          <a:ln>
            <a:noFill/>
          </a:ln>
        </p:spPr>
        <p:txBody>
          <a:bodyPr lIns="91350" tIns="45650" rIns="91350" bIns="45650" anchor="t" anchorCtr="0">
            <a:noAutofit/>
          </a:bodyPr>
          <a:lstStyle/>
          <a:p>
            <a:pPr marL="0" marR="0" lvl="0" indent="0" algn="ctr" rtl="0">
              <a:lnSpc>
                <a:spcPct val="100000"/>
              </a:lnSpc>
              <a:spcBef>
                <a:spcPts val="0"/>
              </a:spcBef>
              <a:spcAft>
                <a:spcPts val="0"/>
              </a:spcAft>
              <a:buClr>
                <a:srgbClr val="888888"/>
              </a:buClr>
              <a:buSzPct val="25000"/>
              <a:buFont typeface="Arial"/>
              <a:buNone/>
            </a:pPr>
            <a:endParaRPr sz="3600" b="0" i="0" u="none" strike="noStrike" cap="none" baseline="30000" dirty="0">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dirty="0">
                <a:solidFill>
                  <a:schemeClr val="dk1"/>
                </a:solidFill>
                <a:latin typeface="Trebuchet MS"/>
                <a:ea typeface="Trebuchet MS"/>
                <a:cs typeface="Trebuchet MS"/>
                <a:sym typeface="Trebuchet MS"/>
              </a:rPr>
              <a:t>Alex Hercules</a:t>
            </a:r>
            <a:r>
              <a:rPr lang="en-US" sz="3600" b="0" i="0" u="none" strike="noStrike" cap="none" baseline="30000" dirty="0">
                <a:solidFill>
                  <a:schemeClr val="dk1"/>
                </a:solidFill>
                <a:latin typeface="Trebuchet MS"/>
                <a:ea typeface="Trebuchet MS"/>
                <a:cs typeface="Trebuchet MS"/>
                <a:sym typeface="Trebuchet MS"/>
              </a:rPr>
              <a:t>1</a:t>
            </a:r>
            <a:r>
              <a:rPr lang="en-US" sz="3600" b="0" i="0" u="none" strike="noStrike" cap="none" dirty="0">
                <a:solidFill>
                  <a:schemeClr val="dk1"/>
                </a:solidFill>
                <a:latin typeface="Trebuchet MS"/>
                <a:ea typeface="Trebuchet MS"/>
                <a:cs typeface="Trebuchet MS"/>
                <a:sym typeface="Trebuchet MS"/>
              </a:rPr>
              <a:t>, </a:t>
            </a:r>
            <a:r>
              <a:rPr lang="en-US" sz="3600" dirty="0">
                <a:solidFill>
                  <a:schemeClr val="dk1"/>
                </a:solidFill>
                <a:latin typeface="Trebuchet MS"/>
                <a:ea typeface="Trebuchet MS"/>
                <a:cs typeface="Trebuchet MS"/>
                <a:sym typeface="Trebuchet MS"/>
              </a:rPr>
              <a:t>A</a:t>
            </a:r>
            <a:r>
              <a:rPr lang="en-US" sz="3600" b="0" i="0" u="none" strike="noStrike" cap="none" dirty="0">
                <a:solidFill>
                  <a:schemeClr val="dk1"/>
                </a:solidFill>
                <a:latin typeface="Trebuchet MS"/>
                <a:ea typeface="Trebuchet MS"/>
                <a:cs typeface="Trebuchet MS"/>
                <a:sym typeface="Trebuchet MS"/>
              </a:rPr>
              <a:t>nthony Lal</a:t>
            </a:r>
            <a:r>
              <a:rPr lang="en-US" sz="3600" b="0" i="0" u="none" strike="noStrike" cap="none" baseline="30000" dirty="0">
                <a:solidFill>
                  <a:schemeClr val="dk1"/>
                </a:solidFill>
                <a:latin typeface="Trebuchet MS"/>
                <a:ea typeface="Trebuchet MS"/>
                <a:cs typeface="Trebuchet MS"/>
                <a:sym typeface="Trebuchet MS"/>
              </a:rPr>
              <a:t>1</a:t>
            </a:r>
            <a:r>
              <a:rPr lang="en-US" sz="3600" b="0" i="0" u="none" strike="noStrike" cap="none" dirty="0">
                <a:solidFill>
                  <a:schemeClr val="dk1"/>
                </a:solidFill>
                <a:latin typeface="Trebuchet MS"/>
                <a:ea typeface="Trebuchet MS"/>
                <a:cs typeface="Trebuchet MS"/>
                <a:sym typeface="Trebuchet MS"/>
              </a:rPr>
              <a:t>, </a:t>
            </a:r>
            <a:r>
              <a:rPr lang="en-US" sz="3600" dirty="0">
                <a:solidFill>
                  <a:schemeClr val="dk1"/>
                </a:solidFill>
                <a:latin typeface="Trebuchet MS"/>
                <a:ea typeface="Trebuchet MS"/>
                <a:cs typeface="Trebuchet MS"/>
                <a:sym typeface="Trebuchet MS"/>
              </a:rPr>
              <a:t>Michael Gee</a:t>
            </a:r>
            <a:r>
              <a:rPr lang="en-US" sz="3600" b="0" i="0" u="none" strike="noStrike" cap="none" baseline="30000" dirty="0">
                <a:solidFill>
                  <a:schemeClr val="dk1"/>
                </a:solidFill>
                <a:latin typeface="Trebuchet MS"/>
                <a:ea typeface="Trebuchet MS"/>
                <a:cs typeface="Trebuchet MS"/>
                <a:sym typeface="Trebuchet MS"/>
              </a:rPr>
              <a:t>1</a:t>
            </a:r>
          </a:p>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dirty="0">
                <a:solidFill>
                  <a:schemeClr val="dk1"/>
                </a:solidFill>
                <a:latin typeface="Trebuchet MS"/>
                <a:ea typeface="Trebuchet MS"/>
                <a:cs typeface="Trebuchet MS"/>
                <a:sym typeface="Trebuchet MS"/>
              </a:rPr>
              <a:t>Graduate Mentor: </a:t>
            </a:r>
            <a:r>
              <a:rPr lang="en-US" sz="3600" dirty="0">
                <a:solidFill>
                  <a:schemeClr val="dk1"/>
                </a:solidFill>
                <a:latin typeface="Trebuchet MS"/>
                <a:ea typeface="Trebuchet MS"/>
                <a:cs typeface="Trebuchet MS"/>
                <a:sym typeface="Trebuchet MS"/>
              </a:rPr>
              <a:t>Tyler Sheaves</a:t>
            </a:r>
            <a:r>
              <a:rPr lang="en-US" sz="3600" b="0" i="0" u="none" strike="noStrike" cap="none" baseline="30000" dirty="0">
                <a:solidFill>
                  <a:schemeClr val="dk1"/>
                </a:solidFill>
                <a:latin typeface="Trebuchet MS"/>
                <a:ea typeface="Trebuchet MS"/>
                <a:cs typeface="Trebuchet MS"/>
                <a:sym typeface="Trebuchet MS"/>
              </a:rPr>
              <a:t>2</a:t>
            </a:r>
            <a:r>
              <a:rPr lang="en-US" sz="3600" b="0" i="0" u="none" strike="noStrike" cap="none" dirty="0">
                <a:solidFill>
                  <a:schemeClr val="dk1"/>
                </a:solidFill>
                <a:latin typeface="Trebuchet MS"/>
                <a:ea typeface="Trebuchet MS"/>
                <a:cs typeface="Trebuchet MS"/>
                <a:sym typeface="Trebuchet MS"/>
              </a:rPr>
              <a:t>, Advisor: Hamid Mahmoodi</a:t>
            </a:r>
            <a:r>
              <a:rPr lang="en-US" sz="3600" b="0" i="0" u="none" strike="noStrike" cap="none" baseline="30000" dirty="0">
                <a:solidFill>
                  <a:schemeClr val="dk1"/>
                </a:solidFill>
                <a:latin typeface="Trebuchet MS"/>
                <a:ea typeface="Trebuchet MS"/>
                <a:cs typeface="Trebuchet MS"/>
                <a:sym typeface="Trebuchet MS"/>
              </a:rPr>
              <a:t>2</a:t>
            </a:r>
          </a:p>
          <a:p>
            <a:pPr marL="0" marR="0" lvl="0" indent="0" algn="ctr" rtl="0">
              <a:lnSpc>
                <a:spcPct val="100000"/>
              </a:lnSpc>
              <a:spcBef>
                <a:spcPts val="0"/>
              </a:spcBef>
              <a:spcAft>
                <a:spcPts val="0"/>
              </a:spcAft>
              <a:buClr>
                <a:srgbClr val="888888"/>
              </a:buClr>
              <a:buSzPct val="25000"/>
              <a:buFont typeface="Arial"/>
              <a:buNone/>
            </a:pPr>
            <a:r>
              <a:rPr lang="en-US" sz="3600" b="0" i="0" u="none" strike="noStrike" cap="none" baseline="30000" dirty="0">
                <a:solidFill>
                  <a:schemeClr val="dk1"/>
                </a:solidFill>
                <a:latin typeface="Trebuchet MS"/>
                <a:ea typeface="Trebuchet MS"/>
                <a:cs typeface="Trebuchet MS"/>
                <a:sym typeface="Trebuchet MS"/>
              </a:rPr>
              <a:t>1</a:t>
            </a:r>
            <a:r>
              <a:rPr lang="en-US" sz="3600" b="0" i="0" u="none" strike="noStrike" cap="none" dirty="0">
                <a:solidFill>
                  <a:schemeClr val="dk1"/>
                </a:solidFill>
                <a:latin typeface="Calibri"/>
                <a:ea typeface="Calibri"/>
                <a:cs typeface="Calibri"/>
                <a:sym typeface="Calibri"/>
              </a:rPr>
              <a:t>Cañada College  4200 Farm Hill Blvd. Redwood City, CA 94061</a:t>
            </a:r>
          </a:p>
          <a:p>
            <a:pPr marL="0" marR="0" lvl="0" indent="0" algn="ctr" rtl="0">
              <a:lnSpc>
                <a:spcPct val="115000"/>
              </a:lnSpc>
              <a:spcBef>
                <a:spcPts val="0"/>
              </a:spcBef>
              <a:spcAft>
                <a:spcPts val="0"/>
              </a:spcAft>
              <a:buClr>
                <a:schemeClr val="dk1"/>
              </a:buClr>
              <a:buSzPct val="25000"/>
              <a:buFont typeface="Arial"/>
              <a:buNone/>
            </a:pPr>
            <a:r>
              <a:rPr lang="en-US" sz="3600" b="0" i="0" u="none" strike="noStrike" cap="none" baseline="30000" dirty="0">
                <a:solidFill>
                  <a:schemeClr val="dk1"/>
                </a:solidFill>
                <a:latin typeface="Trebuchet MS"/>
                <a:ea typeface="Trebuchet MS"/>
                <a:cs typeface="Trebuchet MS"/>
                <a:sym typeface="Trebuchet MS"/>
              </a:rPr>
              <a:t>2</a:t>
            </a:r>
            <a:r>
              <a:rPr lang="en-US" sz="3600" b="0" i="0" u="none" strike="noStrike" cap="none" dirty="0">
                <a:solidFill>
                  <a:schemeClr val="dk1"/>
                </a:solidFill>
                <a:latin typeface="Calibri"/>
                <a:ea typeface="Calibri"/>
                <a:cs typeface="Calibri"/>
                <a:sym typeface="Calibri"/>
              </a:rPr>
              <a:t>San Francisco State University: Dept. of Engineering 1600 Holloway Ave. San Francisco, CA 94132</a:t>
            </a:r>
          </a:p>
          <a:p>
            <a:pPr marL="0" marR="0" lvl="0" indent="0" algn="ctr" rtl="0">
              <a:lnSpc>
                <a:spcPct val="100000"/>
              </a:lnSpc>
              <a:spcBef>
                <a:spcPts val="0"/>
              </a:spcBef>
              <a:spcAft>
                <a:spcPts val="0"/>
              </a:spcAft>
              <a:buClr>
                <a:srgbClr val="888888"/>
              </a:buClr>
              <a:buSzPct val="25000"/>
              <a:buFont typeface="Arial"/>
              <a:buNone/>
            </a:pPr>
            <a:endParaRPr sz="3600" b="0" i="0" u="none" strike="noStrike" cap="none" dirty="0">
              <a:solidFill>
                <a:srgbClr val="FFFFFF"/>
              </a:solidFill>
              <a:latin typeface="Calibri"/>
              <a:ea typeface="Calibri"/>
              <a:cs typeface="Calibri"/>
              <a:sym typeface="Calibri"/>
            </a:endParaRPr>
          </a:p>
        </p:txBody>
      </p:sp>
      <p:sp>
        <p:nvSpPr>
          <p:cNvPr id="133" name="Shape 133"/>
          <p:cNvSpPr txBox="1">
            <a:spLocks noGrp="1"/>
          </p:cNvSpPr>
          <p:nvPr>
            <p:ph type="body" idx="20"/>
          </p:nvPr>
        </p:nvSpPr>
        <p:spPr>
          <a:xfrm>
            <a:off x="5416755" y="615358"/>
            <a:ext cx="33052500" cy="1158599"/>
          </a:xfrm>
          <a:prstGeom prst="rect">
            <a:avLst/>
          </a:prstGeom>
          <a:noFill/>
          <a:ln>
            <a:noFill/>
          </a:ln>
        </p:spPr>
        <p:txBody>
          <a:bodyPr lIns="91350" tIns="45650" rIns="91350" bIns="45650" anchor="t" anchorCtr="1">
            <a:noAutofit/>
          </a:bodyPr>
          <a:lstStyle/>
          <a:p>
            <a:pPr marL="0" marR="0" lvl="0" indent="0" algn="ctr" rtl="0">
              <a:lnSpc>
                <a:spcPct val="80000"/>
              </a:lnSpc>
              <a:spcBef>
                <a:spcPts val="0"/>
              </a:spcBef>
              <a:spcAft>
                <a:spcPts val="0"/>
              </a:spcAft>
              <a:buClr>
                <a:schemeClr val="lt1"/>
              </a:buClr>
              <a:buSzPct val="25000"/>
              <a:buFont typeface="Arial"/>
              <a:buNone/>
            </a:pPr>
            <a:r>
              <a:rPr lang="en-US" sz="6000" b="1" i="0" u="none" strike="noStrike" cap="none" dirty="0">
                <a:solidFill>
                  <a:schemeClr val="dk1"/>
                </a:solidFill>
                <a:latin typeface="Trebuchet MS"/>
                <a:ea typeface="Trebuchet MS"/>
                <a:cs typeface="Trebuchet MS"/>
                <a:sym typeface="Trebuchet MS"/>
              </a:rPr>
              <a:t>Design and Optimization of Non-Volatile Antifuse Latch using Resistive Memory Technology</a:t>
            </a:r>
          </a:p>
          <a:p>
            <a:pPr marL="0" marR="0" lvl="0" indent="0" algn="ctr" rtl="0">
              <a:lnSpc>
                <a:spcPct val="80000"/>
              </a:lnSpc>
              <a:spcBef>
                <a:spcPts val="0"/>
              </a:spcBef>
              <a:spcAft>
                <a:spcPts val="0"/>
              </a:spcAft>
              <a:buClr>
                <a:schemeClr val="lt1"/>
              </a:buClr>
              <a:buSzPct val="25000"/>
              <a:buFont typeface="Arial"/>
              <a:buNone/>
            </a:pPr>
            <a:br>
              <a:rPr lang="en-US" sz="6500" b="1" i="0" u="none" strike="noStrike" cap="none" dirty="0">
                <a:solidFill>
                  <a:schemeClr val="dk1"/>
                </a:solidFill>
                <a:latin typeface="Trebuchet MS"/>
                <a:ea typeface="Trebuchet MS"/>
                <a:cs typeface="Trebuchet MS"/>
                <a:sym typeface="Trebuchet MS"/>
              </a:rPr>
            </a:br>
            <a:endParaRPr lang="en-US" sz="6500" b="1" i="0" u="none" strike="noStrike" cap="none" dirty="0">
              <a:solidFill>
                <a:schemeClr val="dk1"/>
              </a:solidFill>
              <a:latin typeface="Trebuchet MS"/>
              <a:ea typeface="Trebuchet MS"/>
              <a:cs typeface="Trebuchet MS"/>
              <a:sym typeface="Trebuchet MS"/>
            </a:endParaRPr>
          </a:p>
        </p:txBody>
      </p:sp>
      <p:sp>
        <p:nvSpPr>
          <p:cNvPr id="134" name="Shape 134"/>
          <p:cNvSpPr txBox="1"/>
          <p:nvPr/>
        </p:nvSpPr>
        <p:spPr>
          <a:xfrm>
            <a:off x="768914" y="19452726"/>
            <a:ext cx="10052100" cy="7539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3. Anti-fuse</a:t>
            </a:r>
          </a:p>
        </p:txBody>
      </p:sp>
      <p:sp>
        <p:nvSpPr>
          <p:cNvPr id="135" name="Shape 135"/>
          <p:cNvSpPr txBox="1"/>
          <p:nvPr/>
        </p:nvSpPr>
        <p:spPr>
          <a:xfrm>
            <a:off x="1272625" y="20482699"/>
            <a:ext cx="5077123" cy="5340600"/>
          </a:xfrm>
          <a:prstGeom prst="rect">
            <a:avLst/>
          </a:prstGeom>
          <a:noFill/>
          <a:ln>
            <a:noFill/>
          </a:ln>
        </p:spPr>
        <p:txBody>
          <a:bodyPr lIns="91350" tIns="91350" rIns="91350" bIns="91350" anchor="t" anchorCtr="0">
            <a:noAutofit/>
          </a:bodyPr>
          <a:lstStyle/>
          <a:p>
            <a:pPr marL="361418"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 AF is one time programmable and functions inversely of a </a:t>
            </a:r>
            <a:r>
              <a:rPr lang="en-US" sz="2400" dirty="0" err="1">
                <a:latin typeface="Trebuchet MS"/>
                <a:ea typeface="Trebuchet MS"/>
                <a:cs typeface="Trebuchet MS"/>
                <a:sym typeface="Trebuchet MS"/>
              </a:rPr>
              <a:t>eFuse</a:t>
            </a:r>
            <a:r>
              <a:rPr lang="en-US" sz="2400" dirty="0">
                <a:latin typeface="Trebuchet MS"/>
                <a:ea typeface="Trebuchet MS"/>
                <a:cs typeface="Trebuchet MS"/>
                <a:sym typeface="Trebuchet MS"/>
              </a:rPr>
              <a:t>.</a:t>
            </a:r>
          </a:p>
          <a:p>
            <a:pPr marL="361418" indent="-342900">
              <a:lnSpc>
                <a:spcPct val="90000"/>
              </a:lnSpc>
              <a:buClr>
                <a:srgbClr val="000000"/>
              </a:buClr>
              <a:buSzPct val="100000"/>
              <a:buFont typeface="Arial" panose="020B0604020202020204" pitchFamily="34" charset="0"/>
              <a:buChar char="•"/>
            </a:pPr>
            <a:endParaRPr lang="en-US" sz="2400" dirty="0">
              <a:latin typeface="Trebuchet MS"/>
              <a:ea typeface="Trebuchet MS"/>
              <a:cs typeface="Trebuchet MS"/>
              <a:sym typeface="Trebuchet MS"/>
            </a:endParaRPr>
          </a:p>
          <a:p>
            <a:pPr marL="361418"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 A cell whose insulating element breaks down under high electric field, made of transistor-dielectric or metallic materials.</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61418"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A high resistance device whose resistance can be permanently altered to a low resistance value by placing a sufficient electric field across it.</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61418"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Once programmed, resistance cannot be reversed.</a:t>
            </a:r>
          </a:p>
          <a:p>
            <a:pPr marL="361418" indent="-342900">
              <a:buClr>
                <a:srgbClr val="000000"/>
              </a:buClr>
              <a:buSzPct val="100000"/>
              <a:buFont typeface="Arial" panose="020B0604020202020204" pitchFamily="34" charset="0"/>
              <a:buChar char="•"/>
            </a:pPr>
            <a:endParaRPr lang="en-US" sz="2400" dirty="0">
              <a:latin typeface="Trebuchet MS"/>
              <a:ea typeface="Trebuchet MS"/>
              <a:cs typeface="Trebuchet MS"/>
              <a:sym typeface="Trebuchet MS"/>
            </a:endParaRPr>
          </a:p>
          <a:p>
            <a:pPr marL="361418"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On the microscopic level, it is nearly impossible for hackers to identify the state of the anti-fuse</a:t>
            </a:r>
          </a:p>
        </p:txBody>
      </p:sp>
      <p:sp>
        <p:nvSpPr>
          <p:cNvPr id="136" name="Shape 136"/>
          <p:cNvSpPr txBox="1"/>
          <p:nvPr/>
        </p:nvSpPr>
        <p:spPr>
          <a:xfrm>
            <a:off x="913222" y="28461801"/>
            <a:ext cx="10052100" cy="9117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4. Design and Parameters</a:t>
            </a:r>
          </a:p>
        </p:txBody>
      </p:sp>
      <p:sp>
        <p:nvSpPr>
          <p:cNvPr id="137" name="Shape 137"/>
          <p:cNvSpPr txBox="1"/>
          <p:nvPr/>
        </p:nvSpPr>
        <p:spPr>
          <a:xfrm>
            <a:off x="11543875" y="5902500"/>
            <a:ext cx="10149300" cy="753900"/>
          </a:xfrm>
          <a:prstGeom prst="rect">
            <a:avLst/>
          </a:prstGeom>
          <a:noFill/>
          <a:ln>
            <a:noFill/>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     Logic</a:t>
            </a:r>
          </a:p>
        </p:txBody>
      </p:sp>
      <p:sp>
        <p:nvSpPr>
          <p:cNvPr id="138" name="Shape 138"/>
          <p:cNvSpPr txBox="1"/>
          <p:nvPr/>
        </p:nvSpPr>
        <p:spPr>
          <a:xfrm>
            <a:off x="11887951" y="6745239"/>
            <a:ext cx="4939801" cy="1638000"/>
          </a:xfrm>
          <a:prstGeom prst="rect">
            <a:avLst/>
          </a:prstGeom>
          <a:noFill/>
          <a:ln>
            <a:noFill/>
          </a:ln>
        </p:spPr>
        <p:txBody>
          <a:bodyPr lIns="91350" tIns="91350" rIns="91350" bIns="91350" anchor="t" anchorCtr="0">
            <a:noAutofit/>
          </a:bodyPr>
          <a:lstStyle/>
          <a:p>
            <a:pPr marL="387872" indent="-342900">
              <a:buClr>
                <a:srgbClr val="000000"/>
              </a:buClr>
              <a:buSzPct val="100000"/>
              <a:buFont typeface="Arial" panose="020B0604020202020204" pitchFamily="34" charset="0"/>
              <a:buChar char="•"/>
            </a:pPr>
            <a:r>
              <a:rPr lang="en-US" sz="2400" dirty="0">
                <a:latin typeface="Trebuchet MS" panose="020B0603020202020204" pitchFamily="34" charset="0"/>
                <a:ea typeface="Trebuchet MS"/>
                <a:cs typeface="Trebuchet MS"/>
                <a:sym typeface="Trebuchet MS"/>
              </a:rPr>
              <a:t>Depending on the voltage potential across the Anti-Fuse during write operation determines if it will blow.</a:t>
            </a:r>
          </a:p>
          <a:p>
            <a:pPr marL="342900" indent="-342900" algn="just">
              <a:spcBef>
                <a:spcPts val="417"/>
              </a:spcBef>
              <a:buClr>
                <a:srgbClr val="000000"/>
              </a:buClr>
              <a:buFont typeface="Arial" panose="020B0604020202020204" pitchFamily="34" charset="0"/>
              <a:buChar char="•"/>
            </a:pPr>
            <a:endParaRPr lang="en-US" sz="2400" dirty="0">
              <a:latin typeface="Trebuchet MS" panose="020B0603020202020204" pitchFamily="34" charset="0"/>
            </a:endParaRPr>
          </a:p>
          <a:p>
            <a:pPr marL="342900" marR="0" lvl="0" indent="-342900" algn="just" rtl="0">
              <a:lnSpc>
                <a:spcPct val="100000"/>
              </a:lnSpc>
              <a:spcBef>
                <a:spcPts val="2000"/>
              </a:spcBef>
              <a:spcAft>
                <a:spcPts val="0"/>
              </a:spcAft>
              <a:buClr>
                <a:srgbClr val="000000"/>
              </a:buClr>
              <a:buFont typeface="Arial" panose="020B0604020202020204" pitchFamily="34" charset="0"/>
              <a:buChar char="•"/>
            </a:pPr>
            <a:endParaRPr sz="2400" b="0" i="0" u="none" strike="noStrike" cap="none" dirty="0">
              <a:solidFill>
                <a:srgbClr val="000000"/>
              </a:solidFill>
              <a:latin typeface="Trebuchet MS" panose="020B0603020202020204" pitchFamily="34" charset="0"/>
              <a:sym typeface="Arial"/>
            </a:endParaRPr>
          </a:p>
        </p:txBody>
      </p:sp>
      <p:sp>
        <p:nvSpPr>
          <p:cNvPr id="139" name="Shape 139"/>
          <p:cNvSpPr txBox="1"/>
          <p:nvPr/>
        </p:nvSpPr>
        <p:spPr>
          <a:xfrm>
            <a:off x="12602877" y="11773888"/>
            <a:ext cx="3363988" cy="846300"/>
          </a:xfrm>
          <a:prstGeom prst="rect">
            <a:avLst/>
          </a:prstGeom>
          <a:noFill/>
          <a:ln>
            <a:noFill/>
          </a:ln>
        </p:spPr>
        <p:txBody>
          <a:bodyPr lIns="91350" tIns="91350" rIns="91350" bIns="9135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Write Truth Table</a:t>
            </a:r>
          </a:p>
          <a:p>
            <a:pPr marL="0" marR="0" lvl="0" indent="0" algn="ctr" rtl="0">
              <a:lnSpc>
                <a:spcPct val="100000"/>
              </a:lnSpc>
              <a:spcBef>
                <a:spcPts val="0"/>
              </a:spcBef>
              <a:spcAft>
                <a:spcPts val="0"/>
              </a:spcAft>
              <a:buClr>
                <a:srgbClr val="000000"/>
              </a:buClr>
              <a:buFont typeface="Arial"/>
              <a:buNone/>
            </a:pPr>
            <a:endParaRPr sz="1200" b="1" i="0" u="none" strike="noStrike" cap="none" dirty="0">
              <a:solidFill>
                <a:srgbClr val="0000FF"/>
              </a:solidFill>
              <a:latin typeface="Arial"/>
              <a:ea typeface="Arial"/>
              <a:cs typeface="Arial"/>
              <a:sym typeface="Arial"/>
            </a:endParaRPr>
          </a:p>
        </p:txBody>
      </p:sp>
      <p:sp>
        <p:nvSpPr>
          <p:cNvPr id="140" name="Shape 140"/>
          <p:cNvSpPr txBox="1"/>
          <p:nvPr/>
        </p:nvSpPr>
        <p:spPr>
          <a:xfrm>
            <a:off x="816022" y="5994169"/>
            <a:ext cx="10149300" cy="570599"/>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1. Introduction</a:t>
            </a:r>
          </a:p>
        </p:txBody>
      </p:sp>
      <p:sp>
        <p:nvSpPr>
          <p:cNvPr id="141" name="Shape 141"/>
          <p:cNvSpPr txBox="1">
            <a:spLocks noGrp="1"/>
          </p:cNvSpPr>
          <p:nvPr>
            <p:ph type="body" idx="1"/>
          </p:nvPr>
        </p:nvSpPr>
        <p:spPr>
          <a:xfrm>
            <a:off x="604937" y="12991866"/>
            <a:ext cx="10047000" cy="1407000"/>
          </a:xfrm>
          <a:prstGeom prst="rect">
            <a:avLst/>
          </a:prstGeom>
          <a:noFill/>
          <a:ln>
            <a:noFill/>
          </a:ln>
        </p:spPr>
        <p:txBody>
          <a:bodyPr lIns="228425" tIns="228425" rIns="228425" bIns="228425" anchor="t" anchorCtr="0">
            <a:noAutofit/>
          </a:bodyPr>
          <a:lstStyle/>
          <a:p>
            <a:pPr marL="456910" marR="0" lvl="0" indent="-12410" rtl="0">
              <a:lnSpc>
                <a:spcPct val="100000"/>
              </a:lnSpc>
              <a:spcBef>
                <a:spcPts val="0"/>
              </a:spcBef>
              <a:spcAft>
                <a:spcPts val="0"/>
              </a:spcAft>
              <a:buClr>
                <a:schemeClr val="lt1"/>
              </a:buClr>
              <a:buSzPct val="25000"/>
              <a:buFont typeface="Arial"/>
              <a:buNone/>
            </a:pPr>
            <a:r>
              <a:rPr lang="en-US" sz="3600" b="1" i="0" u="none" strike="noStrike" cap="none" dirty="0">
                <a:solidFill>
                  <a:srgbClr val="000000"/>
                </a:solidFill>
                <a:latin typeface="Trebuchet MS"/>
                <a:ea typeface="Trebuchet MS"/>
                <a:cs typeface="Trebuchet MS"/>
                <a:sym typeface="Trebuchet MS"/>
              </a:rPr>
              <a:t>2. Non-Volatile embedded Memory</a:t>
            </a:r>
          </a:p>
        </p:txBody>
      </p:sp>
      <p:sp>
        <p:nvSpPr>
          <p:cNvPr id="142" name="Shape 142"/>
          <p:cNvSpPr txBox="1"/>
          <p:nvPr/>
        </p:nvSpPr>
        <p:spPr>
          <a:xfrm>
            <a:off x="5317194" y="14062912"/>
            <a:ext cx="5416500" cy="3756300"/>
          </a:xfrm>
          <a:prstGeom prst="rect">
            <a:avLst/>
          </a:prstGeom>
          <a:noFill/>
          <a:ln>
            <a:noFill/>
          </a:ln>
        </p:spPr>
        <p:txBody>
          <a:bodyPr lIns="91350" tIns="91350" rIns="91350" bIns="91350" anchor="t" anchorCtr="0">
            <a:noAutofit/>
          </a:bodyPr>
          <a:lstStyle/>
          <a:p>
            <a:pPr marL="431800" marR="0" lvl="0" indent="-342900" algn="l" rtl="0">
              <a:lnSpc>
                <a:spcPct val="9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chemeClr val="tx1"/>
                </a:solidFill>
                <a:latin typeface="Trebuchet MS" panose="020B0603020202020204" pitchFamily="34" charset="0"/>
                <a:ea typeface="Trebuchet MS"/>
                <a:cs typeface="Trebuchet MS"/>
                <a:sym typeface="Trebuchet MS"/>
              </a:rPr>
              <a:t>Resistive memory technology to replace traditional charge-based memory</a:t>
            </a:r>
          </a:p>
          <a:p>
            <a:pPr marL="431800" marR="0" lvl="0" indent="-342900" algn="l" rtl="0">
              <a:lnSpc>
                <a:spcPct val="90000"/>
              </a:lnSpc>
              <a:spcBef>
                <a:spcPts val="0"/>
              </a:spcBef>
              <a:spcAft>
                <a:spcPts val="0"/>
              </a:spcAft>
              <a:buClr>
                <a:srgbClr val="000000"/>
              </a:buClr>
              <a:buSzPct val="100000"/>
              <a:buFont typeface="Arial" panose="020B0604020202020204" pitchFamily="34" charset="0"/>
              <a:buChar char="•"/>
            </a:pPr>
            <a:endParaRPr lang="en-US" sz="2400" b="0" i="0" u="none" strike="noStrike" cap="none" dirty="0">
              <a:solidFill>
                <a:schemeClr val="tx1"/>
              </a:solidFill>
              <a:latin typeface="Trebuchet MS" panose="020B0603020202020204" pitchFamily="34" charset="0"/>
              <a:ea typeface="Trebuchet MS"/>
              <a:cs typeface="Trebuchet MS"/>
              <a:sym typeface="Trebuchet MS"/>
            </a:endParaRPr>
          </a:p>
          <a:p>
            <a:pPr marL="431800" marR="0" lvl="0" indent="-342900" algn="l" rtl="0">
              <a:lnSpc>
                <a:spcPct val="90000"/>
              </a:lnSpc>
              <a:spcBef>
                <a:spcPts val="0"/>
              </a:spcBef>
              <a:spcAft>
                <a:spcPts val="0"/>
              </a:spcAft>
              <a:buClr>
                <a:srgbClr val="000000"/>
              </a:buClr>
              <a:buSzPct val="100000"/>
              <a:buFont typeface="Arial" panose="020B0604020202020204" pitchFamily="34" charset="0"/>
              <a:buChar char="•"/>
            </a:pPr>
            <a:r>
              <a:rPr lang="en-US" sz="2400" dirty="0">
                <a:solidFill>
                  <a:schemeClr val="tx1"/>
                </a:solidFill>
                <a:latin typeface="Trebuchet MS" panose="020B0603020202020204" pitchFamily="34" charset="0"/>
                <a:ea typeface="Trebuchet MS"/>
                <a:cs typeface="Trebuchet MS"/>
                <a:sym typeface="Trebuchet MS"/>
              </a:rPr>
              <a:t>Information storage by use of resistive material, data is then read out as resistance value.</a:t>
            </a:r>
          </a:p>
          <a:p>
            <a:pPr marL="431800" marR="0" lvl="0" indent="-342900" algn="l" rtl="0">
              <a:lnSpc>
                <a:spcPct val="90000"/>
              </a:lnSpc>
              <a:spcBef>
                <a:spcPts val="0"/>
              </a:spcBef>
              <a:spcAft>
                <a:spcPts val="0"/>
              </a:spcAft>
              <a:buClr>
                <a:srgbClr val="000000"/>
              </a:buClr>
              <a:buSzPct val="100000"/>
              <a:buFont typeface="Arial" panose="020B0604020202020204" pitchFamily="34" charset="0"/>
              <a:buChar char="•"/>
            </a:pPr>
            <a:endParaRPr lang="en-US" sz="2400" dirty="0">
              <a:solidFill>
                <a:schemeClr val="tx1"/>
              </a:solidFill>
              <a:latin typeface="Trebuchet MS" panose="020B0603020202020204" pitchFamily="34" charset="0"/>
              <a:sym typeface="Trebuchet MS"/>
            </a:endParaRPr>
          </a:p>
          <a:p>
            <a:pPr marL="431800" marR="0" lvl="0" indent="-342900" algn="l" rtl="0">
              <a:lnSpc>
                <a:spcPct val="90000"/>
              </a:lnSpc>
              <a:spcBef>
                <a:spcPts val="0"/>
              </a:spcBef>
              <a:spcAft>
                <a:spcPts val="0"/>
              </a:spcAft>
              <a:buClr>
                <a:srgbClr val="000000"/>
              </a:buClr>
              <a:buSzPct val="100000"/>
              <a:buFont typeface="Arial" panose="020B0604020202020204" pitchFamily="34" charset="0"/>
              <a:buChar char="•"/>
            </a:pPr>
            <a:r>
              <a:rPr lang="en-US" sz="2400" dirty="0">
                <a:solidFill>
                  <a:schemeClr val="tx1"/>
                </a:solidFill>
                <a:latin typeface="Trebuchet MS" panose="020B0603020202020204" pitchFamily="34" charset="0"/>
              </a:rPr>
              <a:t>By embedding non-volatile memory inside the CPU chip, data frequently used by the CPU will not be lost upon power down, and the benefits of NV storage without the drawbacks of intra- component data transfers can be achieved.</a:t>
            </a:r>
          </a:p>
          <a:p>
            <a:pPr marL="342900" marR="0" lvl="0" indent="-342900" algn="just" rtl="0">
              <a:lnSpc>
                <a:spcPct val="100000"/>
              </a:lnSpc>
              <a:spcBef>
                <a:spcPts val="0"/>
              </a:spcBef>
              <a:spcAft>
                <a:spcPts val="0"/>
              </a:spcAft>
              <a:buClr>
                <a:srgbClr val="000000"/>
              </a:buClr>
              <a:buFont typeface="Arial" panose="020B0604020202020204" pitchFamily="34" charset="0"/>
              <a:buChar char="•"/>
            </a:pPr>
            <a:endParaRPr lang="en-US" sz="2400" b="0" i="0" u="none" strike="noStrike" cap="none" dirty="0">
              <a:solidFill>
                <a:schemeClr val="tx1"/>
              </a:solidFill>
              <a:latin typeface="Trebuchet MS" panose="020B0603020202020204" pitchFamily="34" charset="0"/>
              <a:sym typeface="Arial"/>
            </a:endParaRPr>
          </a:p>
          <a:p>
            <a:pPr marL="342900" marR="0" lvl="0" indent="-342900" algn="just"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chemeClr val="tx1"/>
              </a:solidFill>
              <a:latin typeface="Trebuchet MS" panose="020B0603020202020204" pitchFamily="34" charset="0"/>
              <a:sym typeface="Arial"/>
            </a:endParaRPr>
          </a:p>
        </p:txBody>
      </p:sp>
      <p:sp>
        <p:nvSpPr>
          <p:cNvPr id="143" name="Shape 143"/>
          <p:cNvSpPr txBox="1"/>
          <p:nvPr/>
        </p:nvSpPr>
        <p:spPr>
          <a:xfrm>
            <a:off x="22823228" y="26208711"/>
            <a:ext cx="10047000" cy="753900"/>
          </a:xfrm>
          <a:prstGeom prst="rect">
            <a:avLst/>
          </a:prstGeom>
          <a:noFill/>
          <a:ln>
            <a:noFill/>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Extracted parasitics from Layout</a:t>
            </a:r>
          </a:p>
        </p:txBody>
      </p:sp>
      <p:sp>
        <p:nvSpPr>
          <p:cNvPr id="144" name="Shape 144"/>
          <p:cNvSpPr txBox="1"/>
          <p:nvPr/>
        </p:nvSpPr>
        <p:spPr>
          <a:xfrm>
            <a:off x="11603441" y="25013432"/>
            <a:ext cx="10047000" cy="753900"/>
          </a:xfrm>
          <a:prstGeom prst="rect">
            <a:avLst/>
          </a:prstGeom>
          <a:noFill/>
          <a:ln>
            <a:noFill/>
          </a:ln>
        </p:spPr>
        <p:txBody>
          <a:bodyPr lIns="91350" tIns="91350" rIns="91350" bIns="91350" anchor="ctr"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 Design Methods: Optimization Algorithms</a:t>
            </a:r>
          </a:p>
        </p:txBody>
      </p:sp>
      <p:sp>
        <p:nvSpPr>
          <p:cNvPr id="145" name="Shape 145"/>
          <p:cNvSpPr txBox="1"/>
          <p:nvPr/>
        </p:nvSpPr>
        <p:spPr>
          <a:xfrm>
            <a:off x="22629695" y="19507219"/>
            <a:ext cx="10047000" cy="687300"/>
          </a:xfrm>
          <a:prstGeom prst="rect">
            <a:avLst/>
          </a:prstGeom>
          <a:noFill/>
          <a:ln>
            <a:noFill/>
          </a:ln>
        </p:spPr>
        <p:txBody>
          <a:bodyPr lIns="91350" tIns="91350" rIns="91350" bIns="91350" anchor="ctr"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Layout </a:t>
            </a:r>
          </a:p>
        </p:txBody>
      </p:sp>
      <p:sp>
        <p:nvSpPr>
          <p:cNvPr id="146" name="Shape 146"/>
          <p:cNvSpPr txBox="1"/>
          <p:nvPr/>
        </p:nvSpPr>
        <p:spPr>
          <a:xfrm>
            <a:off x="22426864" y="23738914"/>
            <a:ext cx="10047000" cy="2741381"/>
          </a:xfrm>
          <a:prstGeom prst="rect">
            <a:avLst/>
          </a:prstGeom>
          <a:noFill/>
          <a:ln>
            <a:noFill/>
          </a:ln>
        </p:spPr>
        <p:txBody>
          <a:bodyPr lIns="91350" tIns="91350" rIns="91350" bIns="91350" anchor="t" anchorCtr="0">
            <a:noAutofit/>
          </a:bodyPr>
          <a:lstStyle/>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The goal of the layout was to minimize the area the circuit would take up while still being able to perform as desired.</a:t>
            </a:r>
          </a:p>
          <a:p>
            <a:pPr marL="342900" marR="0" lvl="0" indent="-34290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000000"/>
              </a:solidFill>
              <a:latin typeface="Trebuchet MS"/>
              <a:ea typeface="Trebuchet MS"/>
              <a:cs typeface="Trebuchet MS"/>
              <a:sym typeface="Trebuchet MS"/>
            </a:endParaRPr>
          </a:p>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The first test we ran once our layout was constructed was the Design Rules Checking (DRC), which checks to make sure our design follows the current rules and conventions used in manufacturing.</a:t>
            </a:r>
          </a:p>
          <a:p>
            <a:pPr marL="342900" marR="0" lvl="0" indent="-34290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000000"/>
              </a:solidFill>
              <a:latin typeface="Trebuchet MS"/>
              <a:ea typeface="Trebuchet MS"/>
              <a:cs typeface="Trebuchet MS"/>
              <a:sym typeface="Trebuchet MS"/>
            </a:endParaRPr>
          </a:p>
        </p:txBody>
      </p:sp>
      <p:sp>
        <p:nvSpPr>
          <p:cNvPr id="147" name="Shape 147"/>
          <p:cNvSpPr txBox="1"/>
          <p:nvPr/>
        </p:nvSpPr>
        <p:spPr>
          <a:xfrm>
            <a:off x="22255654" y="15185306"/>
            <a:ext cx="10052100" cy="3944621"/>
          </a:xfrm>
          <a:prstGeom prst="rect">
            <a:avLst/>
          </a:prstGeom>
          <a:noFill/>
          <a:ln>
            <a:noFill/>
          </a:ln>
        </p:spPr>
        <p:txBody>
          <a:bodyPr lIns="91350" tIns="91350" rIns="91350" bIns="91350" anchor="t" anchorCtr="0">
            <a:noAutofit/>
          </a:bodyPr>
          <a:lstStyle/>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A Monte Carlo failure rate netlist program was used to test each set of values recorded in the optimization process.</a:t>
            </a:r>
          </a:p>
          <a:p>
            <a:pPr marL="342900" marR="0" lvl="0" indent="-34290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000000"/>
              </a:solidFill>
              <a:latin typeface="Trebuchet MS"/>
              <a:ea typeface="Trebuchet MS"/>
              <a:cs typeface="Trebuchet MS"/>
              <a:sym typeface="Trebuchet MS"/>
            </a:endParaRPr>
          </a:p>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Each set of our values was run at 1000 iterations to ensure reliability of the circuit to within 0.1% accuracy. </a:t>
            </a:r>
          </a:p>
          <a:p>
            <a:pPr marL="342900" marR="0" lvl="0" indent="-34290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000000"/>
              </a:solidFill>
              <a:latin typeface="Trebuchet MS"/>
              <a:ea typeface="Trebuchet MS"/>
              <a:cs typeface="Trebuchet MS"/>
              <a:sym typeface="Trebuchet MS"/>
            </a:endParaRPr>
          </a:p>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We looked for values that passed simulations with 0% failure rate, which meant a minimum of 99.9% reliability. </a:t>
            </a:r>
          </a:p>
          <a:p>
            <a:pPr marL="342900" marR="0" lvl="0" indent="-34290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000000"/>
              </a:solidFill>
              <a:latin typeface="Trebuchet MS"/>
              <a:ea typeface="Trebuchet MS"/>
              <a:cs typeface="Trebuchet MS"/>
              <a:sym typeface="Trebuchet MS"/>
            </a:endParaRPr>
          </a:p>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The optimization for 100 run Monte Carlo yielded best values that had higher delay, lower reliability, and lower area.</a:t>
            </a:r>
          </a:p>
        </p:txBody>
      </p:sp>
      <p:sp>
        <p:nvSpPr>
          <p:cNvPr id="148" name="Shape 148"/>
          <p:cNvSpPr txBox="1"/>
          <p:nvPr/>
        </p:nvSpPr>
        <p:spPr>
          <a:xfrm>
            <a:off x="11887951" y="25903817"/>
            <a:ext cx="10046999" cy="4124700"/>
          </a:xfrm>
          <a:prstGeom prst="rect">
            <a:avLst/>
          </a:prstGeom>
          <a:noFill/>
          <a:ln>
            <a:noFill/>
          </a:ln>
        </p:spPr>
        <p:txBody>
          <a:bodyPr lIns="91350" tIns="91350" rIns="91350" bIns="91350" anchor="t" anchorCtr="0">
            <a:noAutofit/>
          </a:bodyPr>
          <a:lstStyle/>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Select transistors which impact device reliability.</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Size transistors minimally such that no failures are detected after 10,000 random variations.</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Complete Layout of properly sized schematic.</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Retest Reliability and Resize if necessary.</a:t>
            </a:r>
          </a:p>
          <a:p>
            <a:pPr marL="342900" indent="-342900">
              <a:spcBef>
                <a:spcPts val="208"/>
              </a:spcBef>
              <a:buClr>
                <a:srgbClr val="000000"/>
              </a:buClr>
              <a:buSzPct val="25000"/>
              <a:buFont typeface="Arial" panose="020B0604020202020204" pitchFamily="34" charset="0"/>
              <a:buChar char="•"/>
            </a:pPr>
            <a:r>
              <a:rPr lang="en-US" sz="2400" dirty="0">
                <a:latin typeface="Trebuchet MS"/>
                <a:ea typeface="Trebuchet MS"/>
                <a:cs typeface="Trebuchet MS"/>
                <a:sym typeface="Trebuchet MS"/>
              </a:rPr>
              <a:t> </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p:txBody>
      </p:sp>
      <p:sp>
        <p:nvSpPr>
          <p:cNvPr id="149" name="Shape 149"/>
          <p:cNvSpPr txBox="1"/>
          <p:nvPr/>
        </p:nvSpPr>
        <p:spPr>
          <a:xfrm>
            <a:off x="317477" y="31800621"/>
            <a:ext cx="184800" cy="307800"/>
          </a:xfrm>
          <a:prstGeom prst="rect">
            <a:avLst/>
          </a:prstGeom>
          <a:noFill/>
          <a:ln>
            <a:noFill/>
          </a:ln>
        </p:spPr>
        <p:txBody>
          <a:bodyPr lIns="91350" tIns="45650" rIns="91350" bIns="45650" anchor="t" anchorCtr="0">
            <a:noAutofit/>
          </a:bodyPr>
          <a:lstStyle/>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pic>
        <p:nvPicPr>
          <p:cNvPr id="150" name="Shape 150"/>
          <p:cNvPicPr preferRelativeResize="0"/>
          <p:nvPr/>
        </p:nvPicPr>
        <p:blipFill rotWithShape="1">
          <a:blip r:embed="rId3">
            <a:alphaModFix/>
          </a:blip>
          <a:srcRect/>
          <a:stretch/>
        </p:blipFill>
        <p:spPr>
          <a:xfrm>
            <a:off x="440579" y="607224"/>
            <a:ext cx="2876100" cy="2876100"/>
          </a:xfrm>
          <a:prstGeom prst="ellipse">
            <a:avLst/>
          </a:prstGeom>
          <a:noFill/>
          <a:ln w="63500" cap="rnd" cmpd="sng">
            <a:solidFill>
              <a:srgbClr val="333333"/>
            </a:solidFill>
            <a:prstDash val="solid"/>
            <a:round/>
            <a:headEnd type="none" w="med" len="med"/>
            <a:tailEnd type="none" w="med" len="med"/>
          </a:ln>
          <a:effectLst>
            <a:outerShdw blurRad="381000" dist="292100" dir="5400000" sx="-80000" sy="-18000" rotWithShape="0">
              <a:srgbClr val="000000">
                <a:alpha val="20390"/>
              </a:srgbClr>
            </a:outerShdw>
          </a:effectLst>
        </p:spPr>
      </p:pic>
      <p:pic>
        <p:nvPicPr>
          <p:cNvPr id="151" name="Shape 151"/>
          <p:cNvPicPr preferRelativeResize="0"/>
          <p:nvPr/>
        </p:nvPicPr>
        <p:blipFill rotWithShape="1">
          <a:blip r:embed="rId4">
            <a:alphaModFix/>
          </a:blip>
          <a:srcRect/>
          <a:stretch/>
        </p:blipFill>
        <p:spPr>
          <a:xfrm>
            <a:off x="40574528" y="607224"/>
            <a:ext cx="2876100" cy="2876100"/>
          </a:xfrm>
          <a:prstGeom prst="ellipse">
            <a:avLst/>
          </a:prstGeom>
          <a:noFill/>
          <a:ln w="63500" cap="rnd" cmpd="sng">
            <a:solidFill>
              <a:srgbClr val="333333"/>
            </a:solidFill>
            <a:prstDash val="solid"/>
            <a:round/>
            <a:headEnd type="none" w="med" len="med"/>
            <a:tailEnd type="none" w="med" len="med"/>
          </a:ln>
          <a:effectLst>
            <a:outerShdw blurRad="381000" dist="292100" dir="5400000" sx="-80000" sy="-18000" rotWithShape="0">
              <a:srgbClr val="000000">
                <a:alpha val="20390"/>
              </a:srgbClr>
            </a:outerShdw>
          </a:effectLst>
        </p:spPr>
      </p:pic>
      <p:sp>
        <p:nvSpPr>
          <p:cNvPr id="152" name="Shape 152"/>
          <p:cNvSpPr/>
          <p:nvPr/>
        </p:nvSpPr>
        <p:spPr>
          <a:xfrm>
            <a:off x="317482" y="0"/>
            <a:ext cx="2652900" cy="45600"/>
          </a:xfrm>
          <a:prstGeom prst="rect">
            <a:avLst/>
          </a:prstGeom>
          <a:solidFill>
            <a:schemeClr val="accent1"/>
          </a:solidFill>
          <a:ln w="25400" cap="flat" cmpd="sng">
            <a:solidFill>
              <a:srgbClr val="5C982B"/>
            </a:solidFill>
            <a:prstDash val="solid"/>
            <a:round/>
            <a:headEnd type="none" w="med" len="med"/>
            <a:tailEnd type="none" w="med" len="med"/>
          </a:ln>
        </p:spPr>
        <p:txBody>
          <a:bodyPr lIns="91350" tIns="45650" rIns="91350" bIns="45650" anchor="ctr" anchorCtr="0">
            <a:noAutofit/>
          </a:bodyPr>
          <a:lstStyle/>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FFFFFF"/>
              </a:solidFill>
              <a:latin typeface="Arial"/>
              <a:ea typeface="Arial"/>
              <a:cs typeface="Arial"/>
              <a:sym typeface="Arial"/>
            </a:endParaRPr>
          </a:p>
        </p:txBody>
      </p:sp>
      <p:sp>
        <p:nvSpPr>
          <p:cNvPr id="157" name="Shape 157"/>
          <p:cNvSpPr txBox="1"/>
          <p:nvPr/>
        </p:nvSpPr>
        <p:spPr>
          <a:xfrm>
            <a:off x="11793491" y="12625494"/>
            <a:ext cx="4939800" cy="4538479"/>
          </a:xfrm>
          <a:prstGeom prst="rect">
            <a:avLst/>
          </a:prstGeom>
          <a:noFill/>
          <a:ln>
            <a:noFill/>
          </a:ln>
        </p:spPr>
        <p:txBody>
          <a:bodyPr lIns="91350" tIns="91350" rIns="91350" bIns="91350" anchor="t" anchorCtr="0">
            <a:noAutofit/>
          </a:bodyPr>
          <a:lstStyle/>
          <a:p>
            <a:pPr algn="ctr">
              <a:buClr>
                <a:srgbClr val="000000"/>
              </a:buClr>
              <a:buSzPct val="25000"/>
            </a:pPr>
            <a:r>
              <a:rPr lang="en-US" sz="2400" b="1" dirty="0">
                <a:latin typeface="Trebuchet MS"/>
                <a:ea typeface="Trebuchet MS"/>
                <a:cs typeface="Trebuchet MS"/>
                <a:sym typeface="Trebuchet MS"/>
              </a:rPr>
              <a:t>Write Operations</a:t>
            </a:r>
          </a:p>
          <a:p>
            <a:pPr marL="342900" indent="-342900" algn="ctr">
              <a:buClr>
                <a:srgbClr val="000000"/>
              </a:buClr>
              <a:buSzPct val="25000"/>
              <a:buFont typeface="Arial" panose="020B0604020202020204" pitchFamily="34" charset="0"/>
              <a:buChar char="•"/>
            </a:pPr>
            <a:endParaRPr lang="en-US" sz="2400" dirty="0">
              <a:latin typeface="Trebuchet MS"/>
              <a:ea typeface="Trebuchet MS"/>
              <a:cs typeface="Trebuchet MS"/>
              <a:sym typeface="Trebuchet MS"/>
            </a:endParaRPr>
          </a:p>
          <a:p>
            <a:pPr marL="356127" indent="-342900">
              <a:spcBef>
                <a:spcPts val="208"/>
              </a:spcBef>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When writing, if WE and D are both on, the Anti-Fuse will become blown. Else, the previous resistive state is kept</a:t>
            </a:r>
          </a:p>
          <a:p>
            <a:pPr marL="356127" indent="-342900">
              <a:spcBef>
                <a:spcPts val="208"/>
              </a:spcBef>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It is important to note that while D = 0 and WE = 1, will achieve an unblown state, we can not assume the initial condition and cannot guarantee that the Anti-Fuse is unblown. We can however guarantee the previous R state is retained </a:t>
            </a:r>
          </a:p>
        </p:txBody>
      </p:sp>
      <p:sp>
        <p:nvSpPr>
          <p:cNvPr id="158" name="Shape 158"/>
          <p:cNvSpPr txBox="1"/>
          <p:nvPr/>
        </p:nvSpPr>
        <p:spPr>
          <a:xfrm>
            <a:off x="949587" y="7002880"/>
            <a:ext cx="4461833" cy="4207041"/>
          </a:xfrm>
          <a:prstGeom prst="rect">
            <a:avLst/>
          </a:prstGeom>
          <a:noFill/>
          <a:ln>
            <a:noFill/>
          </a:ln>
        </p:spPr>
        <p:txBody>
          <a:bodyPr lIns="91350" tIns="91350" rIns="91350" bIns="91350" anchor="t" anchorCtr="0">
            <a:noAutofit/>
          </a:bodyPr>
          <a:lstStyle/>
          <a:p>
            <a:pPr marL="431800" lvl="0"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Conventional method of storing data for typical electronic devices use electrically charged node to store binary information.</a:t>
            </a:r>
          </a:p>
          <a:p>
            <a:pPr marL="431800" lvl="0" indent="-342900">
              <a:lnSpc>
                <a:spcPct val="90000"/>
              </a:lnSpc>
              <a:buClr>
                <a:srgbClr val="000000"/>
              </a:buClr>
              <a:buSzPct val="100000"/>
              <a:buFont typeface="Arial" panose="020B0604020202020204" pitchFamily="34" charset="0"/>
              <a:buChar char="•"/>
            </a:pPr>
            <a:endParaRPr lang="en-US" sz="2400" b="0" i="0" u="none" strike="noStrike" cap="none" dirty="0">
              <a:solidFill>
                <a:srgbClr val="000000"/>
              </a:solidFill>
              <a:latin typeface="Trebuchet MS"/>
              <a:ea typeface="Trebuchet MS"/>
              <a:cs typeface="Trebuchet MS"/>
              <a:sym typeface="Trebuchet MS"/>
            </a:endParaRPr>
          </a:p>
          <a:p>
            <a:pPr marL="431800" lvl="0"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If power is lost data is permanently lost.</a:t>
            </a:r>
          </a:p>
          <a:p>
            <a:pPr marL="431800" lvl="0" indent="-342900">
              <a:lnSpc>
                <a:spcPct val="90000"/>
              </a:lnSpc>
              <a:buClr>
                <a:srgbClr val="000000"/>
              </a:buClr>
              <a:buSzPct val="100000"/>
              <a:buFont typeface="Arial" panose="020B0604020202020204" pitchFamily="34" charset="0"/>
              <a:buChar char="•"/>
            </a:pPr>
            <a:endParaRPr lang="en-US" sz="2400" b="0" i="0" u="none" strike="noStrike" cap="none" dirty="0">
              <a:solidFill>
                <a:srgbClr val="000000"/>
              </a:solidFill>
              <a:latin typeface="Trebuchet MS"/>
              <a:ea typeface="Trebuchet MS"/>
              <a:cs typeface="Trebuchet MS"/>
              <a:sym typeface="Trebuchet MS"/>
            </a:endParaRPr>
          </a:p>
          <a:p>
            <a:pPr marL="431800" lvl="0"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This charged node that stores data is known as volatile memory.</a:t>
            </a:r>
          </a:p>
          <a:p>
            <a:pPr marL="431800" lvl="0" indent="-342900">
              <a:lnSpc>
                <a:spcPct val="90000"/>
              </a:lnSpc>
              <a:buClr>
                <a:srgbClr val="000000"/>
              </a:buClr>
              <a:buSzPct val="100000"/>
              <a:buFont typeface="Arial" panose="020B0604020202020204" pitchFamily="34" charset="0"/>
              <a:buChar char="•"/>
            </a:pPr>
            <a:endParaRPr lang="en-US" sz="2400" b="0" i="0" u="none" strike="noStrike" cap="none" dirty="0">
              <a:solidFill>
                <a:srgbClr val="000000"/>
              </a:solidFill>
              <a:latin typeface="Trebuchet MS"/>
              <a:ea typeface="Trebuchet MS"/>
              <a:cs typeface="Trebuchet MS"/>
              <a:sym typeface="Trebuchet MS"/>
            </a:endParaRPr>
          </a:p>
          <a:p>
            <a:pPr marL="431800" lvl="0" indent="-342900">
              <a:lnSpc>
                <a:spcPct val="90000"/>
              </a:lnSpc>
              <a:buClr>
                <a:srgbClr val="000000"/>
              </a:buClr>
              <a:buSzPct val="100000"/>
              <a:buFont typeface="Arial" panose="020B0604020202020204" pitchFamily="34" charset="0"/>
              <a:buChar char="•"/>
            </a:pPr>
            <a:endParaRPr lang="en-US" sz="2400" b="0" i="0" u="none" strike="noStrike" cap="none" dirty="0">
              <a:solidFill>
                <a:srgbClr val="000000"/>
              </a:solidFill>
              <a:latin typeface="Trebuchet MS"/>
              <a:ea typeface="Trebuchet MS"/>
              <a:cs typeface="Trebuchet MS"/>
              <a:sym typeface="Trebuchet MS"/>
            </a:endParaRPr>
          </a:p>
        </p:txBody>
      </p:sp>
      <p:sp>
        <p:nvSpPr>
          <p:cNvPr id="159" name="Shape 159"/>
          <p:cNvSpPr txBox="1"/>
          <p:nvPr/>
        </p:nvSpPr>
        <p:spPr>
          <a:xfrm>
            <a:off x="16587531" y="12667671"/>
            <a:ext cx="5012100" cy="6242229"/>
          </a:xfrm>
          <a:prstGeom prst="rect">
            <a:avLst/>
          </a:prstGeom>
          <a:noFill/>
          <a:ln>
            <a:noFill/>
          </a:ln>
        </p:spPr>
        <p:txBody>
          <a:bodyPr lIns="91350" tIns="91350" rIns="91350" bIns="91350" anchor="t" anchorCtr="0">
            <a:noAutofit/>
          </a:bodyPr>
          <a:lstStyle/>
          <a:p>
            <a:pPr algn="ctr">
              <a:buClr>
                <a:srgbClr val="000000"/>
              </a:buClr>
              <a:buSzPct val="25000"/>
            </a:pPr>
            <a:r>
              <a:rPr lang="en-US" sz="2400" b="1" dirty="0">
                <a:latin typeface="Trebuchet MS"/>
                <a:ea typeface="Trebuchet MS"/>
                <a:cs typeface="Trebuchet MS"/>
                <a:sym typeface="Trebuchet MS"/>
              </a:rPr>
              <a:t>Read Operations</a:t>
            </a:r>
          </a:p>
          <a:p>
            <a:pPr algn="ctr">
              <a:buClr>
                <a:srgbClr val="000000"/>
              </a:buClr>
              <a:buSzPct val="25000"/>
            </a:pPr>
            <a:endParaRPr lang="en-US" sz="2400" dirty="0">
              <a:latin typeface="Trebuchet MS"/>
              <a:ea typeface="Trebuchet MS"/>
              <a:cs typeface="Trebuchet MS"/>
              <a:sym typeface="Trebuchet MS"/>
            </a:endParaRPr>
          </a:p>
          <a:p>
            <a:pPr marL="356127" indent="-342900">
              <a:spcBef>
                <a:spcPts val="208"/>
              </a:spcBef>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During read, Q only updates when SE is also on, otherwise the previous saved state is retained</a:t>
            </a:r>
          </a:p>
          <a:p>
            <a:pPr marL="342900" indent="-342900">
              <a:spcBef>
                <a:spcPts val="208"/>
              </a:spcBef>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 Issues with the Anti-fuse may have too large of a low resistance to evaluate to a proper high output. To mitigate this we create larger resistance on PMOS-type transistor with an input of </a:t>
            </a:r>
            <a:r>
              <a:rPr lang="en-US" sz="2400" dirty="0" err="1">
                <a:latin typeface="Trebuchet MS"/>
                <a:ea typeface="Trebuchet MS"/>
                <a:cs typeface="Trebuchet MS"/>
                <a:sym typeface="Trebuchet MS"/>
              </a:rPr>
              <a:t>SEb</a:t>
            </a:r>
            <a:r>
              <a:rPr lang="en-US" sz="2400" dirty="0">
                <a:latin typeface="Trebuchet MS"/>
                <a:ea typeface="Trebuchet MS"/>
                <a:cs typeface="Trebuchet MS"/>
                <a:sym typeface="Trebuchet MS"/>
              </a:rPr>
              <a:t>.</a:t>
            </a:r>
          </a:p>
        </p:txBody>
      </p:sp>
      <p:sp>
        <p:nvSpPr>
          <p:cNvPr id="161" name="Shape 161"/>
          <p:cNvSpPr txBox="1"/>
          <p:nvPr/>
        </p:nvSpPr>
        <p:spPr>
          <a:xfrm>
            <a:off x="22426864" y="6691926"/>
            <a:ext cx="3428519" cy="3354600"/>
          </a:xfrm>
          <a:prstGeom prst="rect">
            <a:avLst/>
          </a:prstGeom>
          <a:noFill/>
          <a:ln>
            <a:noFill/>
          </a:ln>
        </p:spPr>
        <p:txBody>
          <a:bodyPr lIns="91350" tIns="91350" rIns="91350" bIns="91350" anchor="t" anchorCtr="0">
            <a:noAutofit/>
          </a:bodyPr>
          <a:lstStyle/>
          <a:p>
            <a:pPr marL="342900" indent="-342900">
              <a:buClr>
                <a:srgbClr val="000000"/>
              </a:buClr>
              <a:buFont typeface="Arial" panose="020B0604020202020204" pitchFamily="34" charset="0"/>
              <a:buChar char="•"/>
            </a:pPr>
            <a:endParaRPr lang="en-US" sz="2400" b="1" dirty="0">
              <a:latin typeface="Trebuchet MS"/>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We ran multivariable simulations with six variables to see how the transistor values are affected and to find read and write failures</a:t>
            </a: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a:p>
            <a:pPr marL="342900" indent="-342900">
              <a:buClr>
                <a:srgbClr val="000000"/>
              </a:buClr>
              <a:buFont typeface="Arial" panose="020B0604020202020204" pitchFamily="34" charset="0"/>
              <a:buChar char="•"/>
            </a:pPr>
            <a:endParaRPr lang="en-US" sz="2400" dirty="0">
              <a:latin typeface="Trebuchet MS"/>
              <a:ea typeface="Trebuchet MS"/>
              <a:cs typeface="Trebuchet MS"/>
              <a:sym typeface="Trebuchet MS"/>
            </a:endParaRPr>
          </a:p>
        </p:txBody>
      </p:sp>
      <p:sp>
        <p:nvSpPr>
          <p:cNvPr id="162" name="Shape 162"/>
          <p:cNvSpPr txBox="1"/>
          <p:nvPr/>
        </p:nvSpPr>
        <p:spPr>
          <a:xfrm>
            <a:off x="12443375" y="4952233"/>
            <a:ext cx="8387700" cy="3078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800" b="0" i="0" u="none" strike="noStrike" cap="none">
              <a:solidFill>
                <a:srgbClr val="000000"/>
              </a:solidFill>
              <a:latin typeface="Arial"/>
              <a:ea typeface="Arial"/>
              <a:cs typeface="Arial"/>
              <a:sym typeface="Arial"/>
            </a:endParaRPr>
          </a:p>
        </p:txBody>
      </p:sp>
      <p:sp>
        <p:nvSpPr>
          <p:cNvPr id="163" name="Shape 163"/>
          <p:cNvSpPr txBox="1"/>
          <p:nvPr/>
        </p:nvSpPr>
        <p:spPr>
          <a:xfrm>
            <a:off x="22260623" y="10290875"/>
            <a:ext cx="10047000" cy="17667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Optimization of read (12 Transistors)</a:t>
            </a:r>
          </a:p>
          <a:p>
            <a:pPr marL="0" marR="0" lvl="0" indent="0" algn="l" rtl="0">
              <a:lnSpc>
                <a:spcPct val="100000"/>
              </a:lnSpc>
              <a:spcBef>
                <a:spcPts val="0"/>
              </a:spcBef>
              <a:spcAft>
                <a:spcPts val="0"/>
              </a:spcAft>
              <a:buClr>
                <a:srgbClr val="000000"/>
              </a:buClr>
              <a:buFont typeface="Arial"/>
              <a:buNone/>
            </a:pPr>
            <a:endParaRPr sz="2400" b="1" i="0" u="none" strike="noStrike" cap="none" dirty="0">
              <a:solidFill>
                <a:srgbClr val="000000"/>
              </a:solidFill>
              <a:latin typeface="Trebuchet MS"/>
              <a:ea typeface="Trebuchet MS"/>
              <a:cs typeface="Trebuchet MS"/>
              <a:sym typeface="Trebuchet MS"/>
            </a:endParaRPr>
          </a:p>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Optimization of the read cycle was performed by using </a:t>
            </a:r>
            <a:r>
              <a:rPr lang="en-US" sz="2400" b="0" i="0" u="none" strike="noStrike" cap="none" dirty="0" err="1">
                <a:solidFill>
                  <a:srgbClr val="000000"/>
                </a:solidFill>
                <a:latin typeface="Trebuchet MS"/>
                <a:ea typeface="Trebuchet MS"/>
                <a:cs typeface="Trebuchet MS"/>
                <a:sym typeface="Trebuchet MS"/>
              </a:rPr>
              <a:t>HSpice</a:t>
            </a:r>
            <a:r>
              <a:rPr lang="en-US" sz="2400" b="0" i="0" u="none" strike="noStrike" cap="none" dirty="0">
                <a:solidFill>
                  <a:srgbClr val="000000"/>
                </a:solidFill>
                <a:latin typeface="Trebuchet MS"/>
                <a:ea typeface="Trebuchet MS"/>
                <a:cs typeface="Trebuchet MS"/>
                <a:sym typeface="Trebuchet MS"/>
              </a:rPr>
              <a:t> and a netlist that allowed delay and area to be used as weighted goals. </a:t>
            </a:r>
          </a:p>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000000"/>
              </a:solidFill>
              <a:latin typeface="Arial"/>
              <a:ea typeface="Arial"/>
              <a:cs typeface="Arial"/>
              <a:sym typeface="Arial"/>
            </a:endParaRPr>
          </a:p>
        </p:txBody>
      </p:sp>
      <p:sp>
        <p:nvSpPr>
          <p:cNvPr id="166" name="Shape 166"/>
          <p:cNvSpPr txBox="1"/>
          <p:nvPr/>
        </p:nvSpPr>
        <p:spPr>
          <a:xfrm>
            <a:off x="16598596" y="6832256"/>
            <a:ext cx="5186100" cy="1766700"/>
          </a:xfrm>
          <a:prstGeom prst="rect">
            <a:avLst/>
          </a:prstGeom>
          <a:noFill/>
          <a:ln>
            <a:noFill/>
          </a:ln>
        </p:spPr>
        <p:txBody>
          <a:bodyPr lIns="91350" tIns="91350" rIns="91350" bIns="91350" anchor="t" anchorCtr="0">
            <a:noAutofit/>
          </a:bodyPr>
          <a:lstStyle/>
          <a:p>
            <a:pPr marL="387872"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When reading, we expect the cell output Q to match the user input D from write. </a:t>
            </a:r>
          </a:p>
          <a:p>
            <a:pPr marL="342900" indent="-342900" algn="just">
              <a:spcBef>
                <a:spcPts val="417"/>
              </a:spcBef>
              <a:buClr>
                <a:srgbClr val="000000"/>
              </a:buClr>
              <a:buFont typeface="Arial" panose="020B0604020202020204" pitchFamily="34" charset="0"/>
              <a:buChar char="•"/>
            </a:pPr>
            <a:endParaRPr lang="en-US" sz="2400" dirty="0"/>
          </a:p>
        </p:txBody>
      </p:sp>
      <p:sp>
        <p:nvSpPr>
          <p:cNvPr id="167" name="Shape 167"/>
          <p:cNvSpPr txBox="1"/>
          <p:nvPr/>
        </p:nvSpPr>
        <p:spPr>
          <a:xfrm>
            <a:off x="33633465" y="28105225"/>
            <a:ext cx="8810100" cy="3695400"/>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9. Acknowledgements  </a:t>
            </a:r>
          </a:p>
          <a:p>
            <a:pPr marL="0" marR="0" lvl="0" indent="0" algn="l" rtl="0">
              <a:lnSpc>
                <a:spcPct val="100000"/>
              </a:lnSpc>
              <a:spcBef>
                <a:spcPts val="0"/>
              </a:spcBef>
              <a:spcAft>
                <a:spcPts val="0"/>
              </a:spcAft>
              <a:buClr>
                <a:srgbClr val="000000"/>
              </a:buClr>
              <a:buSzPct val="25000"/>
              <a:buFont typeface="Trebuchet MS"/>
              <a:buNone/>
            </a:pPr>
            <a:r>
              <a:rPr lang="en-US" sz="2400" b="0" i="0" u="none" strike="noStrike" cap="none" dirty="0">
                <a:solidFill>
                  <a:srgbClr val="000000"/>
                </a:solidFill>
                <a:latin typeface="Trebuchet MS"/>
                <a:ea typeface="Trebuchet MS"/>
                <a:cs typeface="Trebuchet MS"/>
                <a:sym typeface="Trebuchet MS"/>
              </a:rPr>
              <a:t>Thank you to Dr. Hamid Mahmoodi and </a:t>
            </a:r>
            <a:r>
              <a:rPr lang="en-US" sz="2400" dirty="0">
                <a:latin typeface="Trebuchet MS"/>
                <a:ea typeface="Trebuchet MS"/>
                <a:cs typeface="Trebuchet MS"/>
                <a:sym typeface="Trebuchet MS"/>
              </a:rPr>
              <a:t>Tyler Sheaves</a:t>
            </a:r>
            <a:r>
              <a:rPr lang="en-US" sz="2400" b="0" i="0" u="none" strike="noStrike" cap="none" dirty="0">
                <a:solidFill>
                  <a:srgbClr val="000000"/>
                </a:solidFill>
                <a:latin typeface="Trebuchet MS"/>
                <a:ea typeface="Trebuchet MS"/>
                <a:cs typeface="Trebuchet MS"/>
                <a:sym typeface="Trebuchet MS"/>
              </a:rPr>
              <a:t> for mentoring us in this project with </a:t>
            </a:r>
            <a:r>
              <a:rPr lang="en-US" sz="2400" dirty="0">
                <a:latin typeface="Trebuchet MS"/>
                <a:ea typeface="Trebuchet MS"/>
                <a:cs typeface="Trebuchet MS"/>
                <a:sym typeface="Trebuchet MS"/>
              </a:rPr>
              <a:t>supportive </a:t>
            </a:r>
            <a:r>
              <a:rPr lang="en-US" sz="2400" b="0" i="0" u="none" strike="noStrike" cap="none" dirty="0">
                <a:solidFill>
                  <a:srgbClr val="000000"/>
                </a:solidFill>
                <a:latin typeface="Trebuchet MS"/>
                <a:ea typeface="Trebuchet MS"/>
                <a:cs typeface="Trebuchet MS"/>
                <a:sym typeface="Trebuchet MS"/>
              </a:rPr>
              <a:t>guidance. Thank you to Synopsys for providing EDA licenses to NECRL and to DARPA for continued funding for this research. Finally, we are </a:t>
            </a:r>
            <a:r>
              <a:rPr lang="en-US" sz="2400" dirty="0">
                <a:latin typeface="Trebuchet MS"/>
                <a:ea typeface="Trebuchet MS"/>
                <a:cs typeface="Trebuchet MS"/>
                <a:sym typeface="Trebuchet MS"/>
              </a:rPr>
              <a:t>truly</a:t>
            </a:r>
            <a:r>
              <a:rPr lang="en-US" sz="2400" b="0" i="0" u="none" strike="noStrike" cap="none" dirty="0">
                <a:solidFill>
                  <a:srgbClr val="000000"/>
                </a:solidFill>
                <a:latin typeface="Trebuchet MS"/>
                <a:ea typeface="Trebuchet MS"/>
                <a:cs typeface="Trebuchet MS"/>
                <a:sym typeface="Trebuchet MS"/>
              </a:rPr>
              <a:t> grateful for this opportunity brought to us led by Dr. </a:t>
            </a:r>
            <a:r>
              <a:rPr lang="en-US" sz="2400" b="0" i="0" u="none" strike="noStrike" cap="none" dirty="0" err="1">
                <a:solidFill>
                  <a:srgbClr val="000000"/>
                </a:solidFill>
                <a:latin typeface="Trebuchet MS"/>
                <a:ea typeface="Trebuchet MS"/>
                <a:cs typeface="Trebuchet MS"/>
                <a:sym typeface="Trebuchet MS"/>
              </a:rPr>
              <a:t>Amelito</a:t>
            </a:r>
            <a:r>
              <a:rPr lang="en-US" sz="2400" b="0" i="0" u="none" strike="noStrike" cap="none" dirty="0">
                <a:solidFill>
                  <a:srgbClr val="000000"/>
                </a:solidFill>
                <a:latin typeface="Trebuchet MS"/>
                <a:ea typeface="Trebuchet MS"/>
                <a:cs typeface="Trebuchet MS"/>
                <a:sym typeface="Trebuchet MS"/>
              </a:rPr>
              <a:t> Enriquez </a:t>
            </a:r>
            <a:r>
              <a:rPr lang="en-US" sz="2400" dirty="0">
                <a:latin typeface="Trebuchet MS"/>
                <a:ea typeface="Trebuchet MS"/>
                <a:cs typeface="Trebuchet MS"/>
                <a:sym typeface="Trebuchet MS"/>
              </a:rPr>
              <a:t>through the</a:t>
            </a:r>
            <a:r>
              <a:rPr lang="en-US" sz="2400" b="0" i="0" u="none" strike="noStrike" cap="none" dirty="0">
                <a:solidFill>
                  <a:srgbClr val="000000"/>
                </a:solidFill>
                <a:latin typeface="Trebuchet MS"/>
                <a:ea typeface="Trebuchet MS"/>
                <a:cs typeface="Trebuchet MS"/>
                <a:sym typeface="Trebuchet MS"/>
              </a:rPr>
              <a:t> ASPIRES program.</a:t>
            </a:r>
          </a:p>
          <a:p>
            <a:pPr marL="0" marR="0" lvl="0" indent="0" algn="l" rtl="0">
              <a:lnSpc>
                <a:spcPct val="100000"/>
              </a:lnSpc>
              <a:spcBef>
                <a:spcPts val="0"/>
              </a:spcBef>
              <a:spcAft>
                <a:spcPts val="0"/>
              </a:spcAft>
              <a:buClr>
                <a:srgbClr val="000000"/>
              </a:buClr>
              <a:buFont typeface="Arial"/>
              <a:buNone/>
            </a:pPr>
            <a:endParaRPr sz="2400" b="1" i="0" u="none" strike="noStrike" cap="none" dirty="0">
              <a:solidFill>
                <a:srgbClr val="000000"/>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Font typeface="Arial"/>
              <a:buNone/>
            </a:pPr>
            <a:endParaRPr sz="2400" b="1" i="0" u="none" strike="noStrike" cap="none" dirty="0">
              <a:solidFill>
                <a:srgbClr val="000000"/>
              </a:solidFill>
              <a:latin typeface="Trebuchet MS"/>
              <a:ea typeface="Trebuchet MS"/>
              <a:cs typeface="Trebuchet MS"/>
              <a:sym typeface="Trebuchet MS"/>
            </a:endParaRPr>
          </a:p>
        </p:txBody>
      </p:sp>
      <p:sp>
        <p:nvSpPr>
          <p:cNvPr id="168" name="Shape 168"/>
          <p:cNvSpPr txBox="1"/>
          <p:nvPr/>
        </p:nvSpPr>
        <p:spPr>
          <a:xfrm>
            <a:off x="11632649" y="24077085"/>
            <a:ext cx="10052099" cy="911700"/>
          </a:xfrm>
          <a:prstGeom prst="rect">
            <a:avLst/>
          </a:prstGeom>
          <a:noFill/>
          <a:ln>
            <a:noFill/>
          </a:ln>
        </p:spPr>
        <p:txBody>
          <a:bodyPr lIns="91350" tIns="91350" rIns="91350" bIns="91350" anchor="t" anchorCtr="0">
            <a:noAutofit/>
          </a:bodyPr>
          <a:lstStyle/>
          <a:p>
            <a:pPr marL="0" marR="0" lvl="0" indent="44450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5. Methodology</a:t>
            </a:r>
          </a:p>
        </p:txBody>
      </p:sp>
      <p:sp>
        <p:nvSpPr>
          <p:cNvPr id="169" name="Shape 169"/>
          <p:cNvSpPr txBox="1"/>
          <p:nvPr/>
        </p:nvSpPr>
        <p:spPr>
          <a:xfrm>
            <a:off x="33544696" y="9425346"/>
            <a:ext cx="8810100" cy="5958299"/>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R="0" lvl="0" algn="l" rtl="0">
              <a:lnSpc>
                <a:spcPct val="100000"/>
              </a:lnSpc>
              <a:spcBef>
                <a:spcPts val="0"/>
              </a:spcBef>
              <a:spcAft>
                <a:spcPts val="0"/>
              </a:spcAft>
              <a:buNone/>
            </a:pPr>
            <a:endParaRPr sz="2400" dirty="0">
              <a:latin typeface="Trebuchet MS" panose="020B0603020202020204" pitchFamily="34" charset="0"/>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a:buClr>
                <a:srgbClr val="000000"/>
              </a:buClr>
            </a:pPr>
            <a:endParaRPr lang="en-US" sz="2400" dirty="0">
              <a:latin typeface="Trebuchet MS" panose="020B0603020202020204" pitchFamily="34" charset="0"/>
              <a:ea typeface="Trebuchet MS"/>
              <a:cs typeface="Trebuchet MS"/>
              <a:sym typeface="Trebuchet MS"/>
            </a:endParaRPr>
          </a:p>
          <a:p>
            <a:pPr>
              <a:buClr>
                <a:srgbClr val="000000"/>
              </a:buClr>
            </a:pPr>
            <a:r>
              <a:rPr lang="en-US" sz="2400" dirty="0">
                <a:latin typeface="Trebuchet MS" panose="020B0603020202020204" pitchFamily="34" charset="0"/>
                <a:ea typeface="Trebuchet MS"/>
                <a:cs typeface="Trebuchet MS"/>
                <a:sym typeface="Trebuchet MS"/>
              </a:rPr>
              <a:t>The anti-fuse is favorable if a smaller area overhead is desired and one time programmability is sufficient</a:t>
            </a:r>
          </a:p>
          <a:p>
            <a:pPr>
              <a:buClr>
                <a:srgbClr val="000000"/>
              </a:buClr>
            </a:pPr>
            <a:endParaRPr lang="en-US" sz="2400" dirty="0">
              <a:latin typeface="Trebuchet MS" panose="020B0603020202020204" pitchFamily="34" charset="0"/>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panose="020B0603020202020204" pitchFamily="34" charset="0"/>
                <a:ea typeface="Trebuchet MS"/>
                <a:cs typeface="Trebuchet MS"/>
                <a:sym typeface="Trebuchet MS"/>
              </a:rPr>
              <a:t>MTJ provides programmability at a higher cost in area and power (both static and switching) but offers a lower sensing (read) delay</a:t>
            </a:r>
          </a:p>
          <a:p>
            <a:pPr marL="356127" indent="-342900">
              <a:buClr>
                <a:srgbClr val="000000"/>
              </a:buClr>
              <a:buSzPct val="100000"/>
              <a:buFont typeface="Arial" panose="020B0604020202020204" pitchFamily="34" charset="0"/>
              <a:buChar char="•"/>
            </a:pPr>
            <a:endParaRPr lang="en-US" sz="2400" dirty="0">
              <a:latin typeface="Trebuchet MS" panose="020B0603020202020204" pitchFamily="34" charset="0"/>
              <a:ea typeface="Trebuchet MS"/>
              <a:cs typeface="Trebuchet MS"/>
              <a:sym typeface="Trebuchet MS"/>
            </a:endParaRPr>
          </a:p>
          <a:p>
            <a:pPr marL="356127" indent="-342900">
              <a:buClr>
                <a:srgbClr val="000000"/>
              </a:buClr>
              <a:buSzPct val="100000"/>
              <a:buFont typeface="Arial" panose="020B0604020202020204" pitchFamily="34" charset="0"/>
              <a:buChar char="•"/>
            </a:pPr>
            <a:r>
              <a:rPr lang="en-US" sz="2400" dirty="0">
                <a:latin typeface="Trebuchet MS" panose="020B0603020202020204" pitchFamily="34" charset="0"/>
                <a:ea typeface="Trebuchet MS"/>
                <a:cs typeface="Trebuchet MS"/>
                <a:sym typeface="Trebuchet MS"/>
              </a:rPr>
              <a:t>Compared to DFF, Anti-fuse has minimal overhead of (117%) and MTJ is much higher due to large write drivers</a:t>
            </a:r>
          </a:p>
          <a:p>
            <a:pPr marL="552374" lvl="1" indent="-81947">
              <a:buClr>
                <a:srgbClr val="000000"/>
              </a:buClr>
              <a:buSzPct val="100000"/>
              <a:buFont typeface="Trebuchet MS"/>
              <a:buChar char="●"/>
            </a:pPr>
            <a:endParaRPr lang="en-US" sz="2400" dirty="0">
              <a:latin typeface="Trebuchet MS" panose="020B0603020202020204" pitchFamily="34" charset="0"/>
              <a:ea typeface="Trebuchet MS"/>
              <a:cs typeface="Trebuchet MS"/>
              <a:sym typeface="Trebuchet MS"/>
            </a:endParaRPr>
          </a:p>
          <a:p>
            <a:pPr>
              <a:buClr>
                <a:srgbClr val="000000"/>
              </a:buClr>
            </a:pPr>
            <a:endParaRPr lang="en-US" sz="2400" dirty="0">
              <a:latin typeface="Trebuchet MS" panose="020B0603020202020204" pitchFamily="34" charset="0"/>
              <a:ea typeface="Trebuchet MS"/>
              <a:cs typeface="Trebuchet MS"/>
              <a:sym typeface="Trebuchet MS"/>
            </a:endParaRPr>
          </a:p>
          <a:p>
            <a:pPr>
              <a:buClr>
                <a:srgbClr val="000000"/>
              </a:buClr>
            </a:pPr>
            <a:endParaRPr lang="en-US" sz="2400" dirty="0">
              <a:latin typeface="Trebuchet MS" panose="020B0603020202020204" pitchFamily="34" charset="0"/>
              <a:ea typeface="Trebuchet MS"/>
              <a:cs typeface="Trebuchet MS"/>
              <a:sym typeface="Trebuchet MS"/>
            </a:endParaRPr>
          </a:p>
          <a:p>
            <a:pPr>
              <a:buClr>
                <a:srgbClr val="000000"/>
              </a:buClr>
            </a:pPr>
            <a:endParaRPr lang="en-US" sz="2400" dirty="0">
              <a:latin typeface="Trebuchet MS" panose="020B0603020202020204" pitchFamily="34" charset="0"/>
              <a:ea typeface="Trebuchet MS"/>
              <a:cs typeface="Trebuchet MS"/>
              <a:sym typeface="Trebuchet MS"/>
            </a:endParaRPr>
          </a:p>
          <a:p>
            <a:pPr>
              <a:buClr>
                <a:srgbClr val="000000"/>
              </a:buClr>
            </a:pPr>
            <a:endParaRPr lang="en-US" sz="2400" dirty="0">
              <a:latin typeface="Trebuchet MS" panose="020B0603020202020204" pitchFamily="34" charset="0"/>
              <a:ea typeface="Trebuchet MS"/>
              <a:cs typeface="Trebuchet MS"/>
              <a:sym typeface="Trebuchet MS"/>
            </a:endParaRPr>
          </a:p>
          <a:p>
            <a:pPr>
              <a:buClr>
                <a:srgbClr val="000000"/>
              </a:buClr>
            </a:pPr>
            <a:endParaRPr lang="en-US" sz="2400" dirty="0">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panose="020B0603020202020204" pitchFamily="34" charset="0"/>
              <a:ea typeface="Trebuchet MS"/>
              <a:cs typeface="Trebuchet MS"/>
              <a:sym typeface="Trebuchet MS"/>
            </a:endParaRPr>
          </a:p>
        </p:txBody>
      </p:sp>
      <p:pic>
        <p:nvPicPr>
          <p:cNvPr id="172" name="Shape 172"/>
          <p:cNvPicPr preferRelativeResize="0"/>
          <p:nvPr/>
        </p:nvPicPr>
        <p:blipFill rotWithShape="1">
          <a:blip r:embed="rId5">
            <a:alphaModFix/>
          </a:blip>
          <a:srcRect/>
          <a:stretch/>
        </p:blipFill>
        <p:spPr>
          <a:xfrm>
            <a:off x="26927514" y="12178340"/>
            <a:ext cx="5186100" cy="2270700"/>
          </a:xfrm>
          <a:prstGeom prst="rect">
            <a:avLst/>
          </a:prstGeom>
          <a:noFill/>
          <a:ln>
            <a:noFill/>
          </a:ln>
        </p:spPr>
      </p:pic>
      <p:sp>
        <p:nvSpPr>
          <p:cNvPr id="173" name="Shape 173"/>
          <p:cNvSpPr txBox="1"/>
          <p:nvPr/>
        </p:nvSpPr>
        <p:spPr>
          <a:xfrm>
            <a:off x="22260626" y="11687882"/>
            <a:ext cx="4880100" cy="2629799"/>
          </a:xfrm>
          <a:prstGeom prst="rect">
            <a:avLst/>
          </a:prstGeom>
          <a:noFill/>
          <a:ln>
            <a:noFill/>
          </a:ln>
        </p:spPr>
        <p:txBody>
          <a:bodyPr lIns="91350" tIns="91350" rIns="91350" bIns="9135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Trebuchet MS"/>
              <a:ea typeface="Trebuchet MS"/>
              <a:cs typeface="Trebuchet MS"/>
              <a:sym typeface="Trebuchet MS"/>
            </a:endParaRPr>
          </a:p>
          <a:p>
            <a:pPr marL="406400" marR="0" lvl="0" indent="-342900" algn="l" rtl="0">
              <a:lnSpc>
                <a:spcPct val="100000"/>
              </a:lnSpc>
              <a:spcBef>
                <a:spcPts val="0"/>
              </a:spcBef>
              <a:spcAft>
                <a:spcPts val="0"/>
              </a:spcAft>
              <a:buClr>
                <a:srgbClr val="000000"/>
              </a:buClr>
              <a:buSzPct val="100000"/>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The netlist contained a parameter which allowed an area goal to be set so that </a:t>
            </a:r>
            <a:r>
              <a:rPr lang="en-US" sz="2400" b="0" i="0" u="none" strike="noStrike" cap="none" dirty="0" err="1">
                <a:solidFill>
                  <a:srgbClr val="000000"/>
                </a:solidFill>
                <a:latin typeface="Trebuchet MS"/>
                <a:ea typeface="Trebuchet MS"/>
                <a:cs typeface="Trebuchet MS"/>
                <a:sym typeface="Trebuchet MS"/>
              </a:rPr>
              <a:t>HSpice</a:t>
            </a:r>
            <a:r>
              <a:rPr lang="en-US" sz="2400" b="0" i="0" u="none" strike="noStrike" cap="none" dirty="0">
                <a:solidFill>
                  <a:srgbClr val="000000"/>
                </a:solidFill>
                <a:latin typeface="Trebuchet MS"/>
                <a:ea typeface="Trebuchet MS"/>
                <a:cs typeface="Trebuchet MS"/>
                <a:sym typeface="Trebuchet MS"/>
              </a:rPr>
              <a:t> would determine the best possible transistor size.</a:t>
            </a:r>
          </a:p>
          <a:p>
            <a:pPr marL="0" marR="0" lvl="0" indent="0" algn="l" rtl="0">
              <a:lnSpc>
                <a:spcPct val="100000"/>
              </a:lnSpc>
              <a:spcBef>
                <a:spcPts val="1000"/>
              </a:spcBef>
              <a:spcAft>
                <a:spcPts val="0"/>
              </a:spcAft>
              <a:buClr>
                <a:srgbClr val="000000"/>
              </a:buClr>
              <a:buFont typeface="Arial"/>
              <a:buNone/>
            </a:pPr>
            <a:endParaRPr sz="1200" b="0" i="0" u="none" strike="noStrike" cap="none" dirty="0">
              <a:solidFill>
                <a:srgbClr val="000000"/>
              </a:solidFill>
              <a:latin typeface="Arial"/>
              <a:ea typeface="Arial"/>
              <a:cs typeface="Arial"/>
              <a:sym typeface="Arial"/>
            </a:endParaRPr>
          </a:p>
        </p:txBody>
      </p:sp>
      <p:sp>
        <p:nvSpPr>
          <p:cNvPr id="176" name="Shape 176"/>
          <p:cNvSpPr txBox="1"/>
          <p:nvPr/>
        </p:nvSpPr>
        <p:spPr>
          <a:xfrm>
            <a:off x="22255650" y="6053257"/>
            <a:ext cx="6742800" cy="570600"/>
          </a:xfrm>
          <a:prstGeom prst="rect">
            <a:avLst/>
          </a:prstGeom>
          <a:noFill/>
          <a:ln>
            <a:noFill/>
          </a:ln>
        </p:spPr>
        <p:txBody>
          <a:bodyPr lIns="91350" tIns="91350" rIns="91350" bIns="91350" anchor="t" anchorCtr="0">
            <a:noAutofit/>
          </a:bodyPr>
          <a:lstStyle/>
          <a:p>
            <a:pPr marL="0" marR="0" lvl="0" indent="381000" algn="l" rtl="0">
              <a:lnSpc>
                <a:spcPct val="100000"/>
              </a:lnSpc>
              <a:spcBef>
                <a:spcPts val="0"/>
              </a:spcBef>
              <a:spcAft>
                <a:spcPts val="0"/>
              </a:spcAft>
              <a:buClr>
                <a:srgbClr val="000000"/>
              </a:buClr>
              <a:buSzPct val="25000"/>
              <a:buFont typeface="Trebuchet MS"/>
              <a:buNone/>
            </a:pPr>
            <a:r>
              <a:rPr lang="en-US" sz="2400" b="1" i="0" u="none" strike="noStrike" cap="none">
                <a:solidFill>
                  <a:srgbClr val="000000"/>
                </a:solidFill>
                <a:latin typeface="Trebuchet MS"/>
                <a:ea typeface="Trebuchet MS"/>
                <a:cs typeface="Trebuchet MS"/>
                <a:sym typeface="Trebuchet MS"/>
              </a:rPr>
              <a:t>Optimization of write (6 Transistors)</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0000"/>
              </a:solidFill>
              <a:latin typeface="Arial"/>
              <a:ea typeface="Arial"/>
              <a:cs typeface="Arial"/>
              <a:sym typeface="Arial"/>
            </a:endParaRPr>
          </a:p>
        </p:txBody>
      </p:sp>
      <p:sp>
        <p:nvSpPr>
          <p:cNvPr id="178" name="Shape 178"/>
          <p:cNvSpPr txBox="1"/>
          <p:nvPr/>
        </p:nvSpPr>
        <p:spPr>
          <a:xfrm>
            <a:off x="33211154" y="14946756"/>
            <a:ext cx="9347400" cy="5958300"/>
          </a:xfrm>
          <a:prstGeom prst="rect">
            <a:avLst/>
          </a:prstGeom>
          <a:noFill/>
          <a:ln>
            <a:noFill/>
          </a:ln>
        </p:spPr>
        <p:txBody>
          <a:bodyPr lIns="91350" tIns="91350" rIns="91350" bIns="91350" anchor="t" anchorCtr="0">
            <a:noAutofit/>
          </a:bodyPr>
          <a:lstStyle/>
          <a:p>
            <a:pPr marL="0" marR="0" lvl="0" indent="38100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7. Conclusion</a:t>
            </a:r>
          </a:p>
        </p:txBody>
      </p:sp>
      <p:sp>
        <p:nvSpPr>
          <p:cNvPr id="179" name="Shape 179"/>
          <p:cNvSpPr txBox="1"/>
          <p:nvPr/>
        </p:nvSpPr>
        <p:spPr>
          <a:xfrm>
            <a:off x="33643512" y="22746834"/>
            <a:ext cx="8745900" cy="5516400"/>
          </a:xfrm>
          <a:prstGeom prst="rect">
            <a:avLst/>
          </a:prstGeom>
          <a:noFill/>
          <a:ln>
            <a:noFill/>
          </a:ln>
        </p:spPr>
        <p:txBody>
          <a:bodyPr lIns="91350" tIns="91350" rIns="91350" bIns="91350" anchor="t" anchorCtr="0">
            <a:noAutofit/>
          </a:bodyPr>
          <a:lstStyle/>
          <a:p>
            <a:pPr marL="0" marR="0" lvl="0" indent="0" algn="just" rtl="0">
              <a:lnSpc>
                <a:spcPct val="100000"/>
              </a:lnSpc>
              <a:spcBef>
                <a:spcPts val="0"/>
              </a:spcBef>
              <a:spcAft>
                <a:spcPts val="0"/>
              </a:spcAft>
              <a:buClr>
                <a:srgbClr val="000000"/>
              </a:buClr>
              <a:buFont typeface="Arial"/>
              <a:buNone/>
            </a:pPr>
            <a:endParaRPr sz="2400" b="0" i="0" u="none" strike="noStrike" cap="none" dirty="0">
              <a:solidFill>
                <a:srgbClr val="2C3F7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rebuchet MS"/>
              <a:buNone/>
            </a:pPr>
            <a:r>
              <a:rPr lang="en-US" sz="3600" b="1" i="0" u="none" strike="noStrike" cap="none" dirty="0">
                <a:solidFill>
                  <a:srgbClr val="000000"/>
                </a:solidFill>
                <a:latin typeface="Trebuchet MS"/>
                <a:ea typeface="Trebuchet MS"/>
                <a:cs typeface="Trebuchet MS"/>
                <a:sym typeface="Trebuchet MS"/>
              </a:rPr>
              <a:t>8. References</a:t>
            </a:r>
          </a:p>
          <a:p>
            <a:pPr marL="0" marR="0" lvl="0" indent="0" algn="just" rtl="0">
              <a:lnSpc>
                <a:spcPct val="100000"/>
              </a:lnSpc>
              <a:spcBef>
                <a:spcPts val="0"/>
              </a:spcBef>
              <a:spcAft>
                <a:spcPts val="0"/>
              </a:spcAft>
              <a:buClr>
                <a:srgbClr val="000000"/>
              </a:buClr>
              <a:buSzPct val="25000"/>
              <a:buFont typeface="Trebuchet MS"/>
              <a:buNone/>
            </a:pPr>
            <a:r>
              <a:rPr lang="en-US" sz="1800" b="0" i="0" u="none" strike="noStrike" cap="none" dirty="0">
                <a:solidFill>
                  <a:srgbClr val="2C3F71"/>
                </a:solidFill>
                <a:latin typeface="Trebuchet MS"/>
                <a:ea typeface="Trebuchet MS"/>
                <a:cs typeface="Trebuchet MS"/>
                <a:sym typeface="Trebuchet MS"/>
              </a:rPr>
              <a:t>[</a:t>
            </a:r>
            <a:r>
              <a:rPr lang="en-US" sz="1800" b="0" i="0" u="none" strike="noStrike" cap="none" dirty="0">
                <a:solidFill>
                  <a:srgbClr val="000000"/>
                </a:solidFill>
                <a:latin typeface="Trebuchet MS"/>
                <a:ea typeface="Trebuchet MS"/>
                <a:cs typeface="Trebuchet MS"/>
                <a:sym typeface="Trebuchet MS"/>
              </a:rPr>
              <a:t>1] H. Mahmoodi, A. </a:t>
            </a:r>
            <a:r>
              <a:rPr lang="en-US" sz="1800" b="0" i="0" u="none" strike="noStrike" cap="none" dirty="0" err="1">
                <a:solidFill>
                  <a:srgbClr val="000000"/>
                </a:solidFill>
                <a:latin typeface="Trebuchet MS"/>
                <a:ea typeface="Trebuchet MS"/>
                <a:cs typeface="Trebuchet MS"/>
                <a:sym typeface="Trebuchet MS"/>
              </a:rPr>
              <a:t>Attaran</a:t>
            </a:r>
            <a:r>
              <a:rPr lang="en-US" sz="1800" b="0" i="0" u="none" strike="noStrike" cap="none" dirty="0">
                <a:solidFill>
                  <a:srgbClr val="000000"/>
                </a:solidFill>
                <a:latin typeface="Trebuchet MS"/>
                <a:ea typeface="Trebuchet MS"/>
                <a:cs typeface="Trebuchet MS"/>
                <a:sym typeface="Trebuchet MS"/>
              </a:rPr>
              <a:t>, T. Sheaves, “Design of a Non-Volatile Latch using Resistive Memory Technology” </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dirty="0">
                <a:solidFill>
                  <a:srgbClr val="000000"/>
                </a:solidFill>
                <a:latin typeface="Trebuchet MS"/>
                <a:ea typeface="Trebuchet MS"/>
                <a:cs typeface="Trebuchet MS"/>
                <a:sym typeface="Trebuchet MS"/>
              </a:rPr>
              <a:t>[2] H. Mahmoodi, S. Srinivasan </a:t>
            </a:r>
            <a:r>
              <a:rPr lang="en-US" sz="1800" b="0" i="0" u="none" strike="noStrike" cap="none" dirty="0" err="1">
                <a:solidFill>
                  <a:srgbClr val="000000"/>
                </a:solidFill>
                <a:latin typeface="Trebuchet MS"/>
                <a:ea typeface="Trebuchet MS"/>
                <a:cs typeface="Trebuchet MS"/>
                <a:sym typeface="Trebuchet MS"/>
              </a:rPr>
              <a:t>Lakshmipuramᐩ</a:t>
            </a:r>
            <a:r>
              <a:rPr lang="en-US" sz="1800" b="0" i="0" u="none" strike="noStrike" cap="none" dirty="0">
                <a:solidFill>
                  <a:srgbClr val="000000"/>
                </a:solidFill>
                <a:latin typeface="Trebuchet MS"/>
                <a:ea typeface="Trebuchet MS"/>
                <a:cs typeface="Trebuchet MS"/>
                <a:sym typeface="Trebuchet MS"/>
              </a:rPr>
              <a:t>, M. </a:t>
            </a:r>
            <a:r>
              <a:rPr lang="en-US" sz="1800" b="0" i="0" u="none" strike="noStrike" cap="none" dirty="0" err="1">
                <a:solidFill>
                  <a:srgbClr val="000000"/>
                </a:solidFill>
                <a:latin typeface="Trebuchet MS"/>
                <a:ea typeface="Trebuchet MS"/>
                <a:cs typeface="Trebuchet MS"/>
                <a:sym typeface="Trebuchet MS"/>
              </a:rPr>
              <a:t>Aora</a:t>
            </a:r>
            <a:r>
              <a:rPr lang="en-US" sz="1800" b="0" i="0" u="none" strike="noStrike" cap="none" dirty="0">
                <a:solidFill>
                  <a:srgbClr val="000000"/>
                </a:solidFill>
                <a:latin typeface="Trebuchet MS"/>
                <a:ea typeface="Trebuchet MS"/>
                <a:cs typeface="Trebuchet MS"/>
                <a:sym typeface="Trebuchet MS"/>
              </a:rPr>
              <a:t>, Y. </a:t>
            </a:r>
            <a:r>
              <a:rPr lang="en-US" sz="1800" b="0" i="0" u="none" strike="noStrike" cap="none" dirty="0" err="1">
                <a:solidFill>
                  <a:srgbClr val="000000"/>
                </a:solidFill>
                <a:latin typeface="Trebuchet MS"/>
                <a:ea typeface="Trebuchet MS"/>
                <a:cs typeface="Trebuchet MS"/>
                <a:sym typeface="Trebuchet MS"/>
              </a:rPr>
              <a:t>Asgarieh</a:t>
            </a:r>
            <a:r>
              <a:rPr lang="en-US" sz="1800" b="0" i="0" u="none" strike="noStrike" cap="none" dirty="0">
                <a:solidFill>
                  <a:srgbClr val="000000"/>
                </a:solidFill>
                <a:latin typeface="Trebuchet MS"/>
                <a:ea typeface="Trebuchet MS"/>
                <a:cs typeface="Trebuchet MS"/>
                <a:sym typeface="Trebuchet MS"/>
              </a:rPr>
              <a:t>, H. </a:t>
            </a:r>
            <a:r>
              <a:rPr lang="en-US" sz="1800" b="0" i="0" u="none" strike="noStrike" cap="none" dirty="0" err="1">
                <a:solidFill>
                  <a:srgbClr val="000000"/>
                </a:solidFill>
                <a:latin typeface="Trebuchet MS"/>
                <a:ea typeface="Trebuchet MS"/>
                <a:cs typeface="Trebuchet MS"/>
                <a:sym typeface="Trebuchet MS"/>
              </a:rPr>
              <a:t>Homayoun</a:t>
            </a:r>
            <a:r>
              <a:rPr lang="en-US" sz="1800" b="0" i="0" u="none" strike="noStrike" cap="none" dirty="0">
                <a:solidFill>
                  <a:srgbClr val="000000"/>
                </a:solidFill>
                <a:latin typeface="Trebuchet MS"/>
                <a:ea typeface="Trebuchet MS"/>
                <a:cs typeface="Trebuchet MS"/>
                <a:sym typeface="Trebuchet MS"/>
              </a:rPr>
              <a:t>, B. Lin and D. M. </a:t>
            </a:r>
            <a:r>
              <a:rPr lang="en-US" sz="1800" b="0" i="0" u="none" strike="noStrike" cap="none" dirty="0" err="1">
                <a:solidFill>
                  <a:srgbClr val="000000"/>
                </a:solidFill>
                <a:latin typeface="Trebuchet MS"/>
                <a:ea typeface="Trebuchet MS"/>
                <a:cs typeface="Trebuchet MS"/>
                <a:sym typeface="Trebuchet MS"/>
              </a:rPr>
              <a:t>Tullsen</a:t>
            </a:r>
            <a:r>
              <a:rPr lang="en-US" sz="1800" b="0" i="0" u="none" strike="noStrike" cap="none" dirty="0">
                <a:solidFill>
                  <a:srgbClr val="000000"/>
                </a:solidFill>
                <a:latin typeface="Trebuchet MS"/>
                <a:ea typeface="Trebuchet MS"/>
                <a:cs typeface="Trebuchet MS"/>
                <a:sym typeface="Trebuchet MS"/>
              </a:rPr>
              <a:t> “</a:t>
            </a:r>
            <a:r>
              <a:rPr lang="en-US" sz="1800" b="0" i="0" u="none" strike="noStrike" cap="none" dirty="0" err="1">
                <a:solidFill>
                  <a:srgbClr val="000000"/>
                </a:solidFill>
                <a:latin typeface="Trebuchet MS"/>
                <a:ea typeface="Trebuchet MS"/>
                <a:cs typeface="Trebuchet MS"/>
                <a:sym typeface="Trebuchet MS"/>
              </a:rPr>
              <a:t>Resisitive</a:t>
            </a:r>
            <a:r>
              <a:rPr lang="en-US" sz="1800" b="0" i="0" u="none" strike="noStrike" cap="none" dirty="0">
                <a:solidFill>
                  <a:srgbClr val="000000"/>
                </a:solidFill>
                <a:latin typeface="Trebuchet MS"/>
                <a:ea typeface="Trebuchet MS"/>
                <a:cs typeface="Trebuchet MS"/>
                <a:sym typeface="Trebuchet MS"/>
              </a:rPr>
              <a:t> Computation: A Critique.” IEEE COMPUTER ARCHITECTURE LETTERS, VOL. 13 NO.2, JULY-DECEMBER 2014</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dirty="0">
                <a:solidFill>
                  <a:srgbClr val="000000"/>
                </a:solidFill>
                <a:latin typeface="Trebuchet MS"/>
                <a:ea typeface="Trebuchet MS"/>
                <a:cs typeface="Trebuchet MS"/>
                <a:sym typeface="Trebuchet MS"/>
              </a:rPr>
              <a:t>[3] W. Zhao, E. </a:t>
            </a:r>
            <a:r>
              <a:rPr lang="en-US" sz="1800" b="0" i="0" u="none" strike="noStrike" cap="none" dirty="0" err="1">
                <a:solidFill>
                  <a:srgbClr val="000000"/>
                </a:solidFill>
                <a:latin typeface="Trebuchet MS"/>
                <a:ea typeface="Trebuchet MS"/>
                <a:cs typeface="Trebuchet MS"/>
                <a:sym typeface="Trebuchet MS"/>
              </a:rPr>
              <a:t>Belhaire</a:t>
            </a:r>
            <a:r>
              <a:rPr lang="en-US" sz="1800" b="0" i="0" u="none" strike="noStrike" cap="none" dirty="0">
                <a:solidFill>
                  <a:srgbClr val="000000"/>
                </a:solidFill>
                <a:latin typeface="Trebuchet MS"/>
                <a:ea typeface="Trebuchet MS"/>
                <a:cs typeface="Trebuchet MS"/>
                <a:sym typeface="Trebuchet MS"/>
              </a:rPr>
              <a:t> and C. </a:t>
            </a:r>
            <a:r>
              <a:rPr lang="en-US" sz="1800" b="0" i="0" u="none" strike="noStrike" cap="none" dirty="0" err="1">
                <a:solidFill>
                  <a:srgbClr val="000000"/>
                </a:solidFill>
                <a:latin typeface="Trebuchet MS"/>
                <a:ea typeface="Trebuchet MS"/>
                <a:cs typeface="Trebuchet MS"/>
                <a:sym typeface="Trebuchet MS"/>
              </a:rPr>
              <a:t>Chappert</a:t>
            </a:r>
            <a:r>
              <a:rPr lang="en-US" sz="1800" b="0" i="0" u="none" strike="noStrike" cap="none" dirty="0">
                <a:solidFill>
                  <a:srgbClr val="000000"/>
                </a:solidFill>
                <a:latin typeface="Trebuchet MS"/>
                <a:ea typeface="Trebuchet MS"/>
                <a:cs typeface="Trebuchet MS"/>
                <a:sym typeface="Trebuchet MS"/>
              </a:rPr>
              <a:t> “Spin-MTJ based Non-Volatile Flip-Flop.”</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dirty="0">
                <a:solidFill>
                  <a:srgbClr val="000000"/>
                </a:solidFill>
                <a:latin typeface="Trebuchet MS"/>
                <a:ea typeface="Trebuchet MS"/>
                <a:cs typeface="Trebuchet MS"/>
                <a:sym typeface="Trebuchet MS"/>
              </a:rPr>
              <a:t>Proceedings of the 7th IEEE International Conference on Nanotechnology August 2-5 </a:t>
            </a:r>
          </a:p>
          <a:p>
            <a:pPr marL="0" marR="0" lvl="0" indent="0" algn="l" rtl="0">
              <a:lnSpc>
                <a:spcPct val="100000"/>
              </a:lnSpc>
              <a:spcBef>
                <a:spcPts val="0"/>
              </a:spcBef>
              <a:spcAft>
                <a:spcPts val="0"/>
              </a:spcAft>
              <a:buClr>
                <a:srgbClr val="000000"/>
              </a:buClr>
              <a:buSzPct val="25000"/>
              <a:buFont typeface="Trebuchet MS"/>
              <a:buNone/>
            </a:pPr>
            <a:r>
              <a:rPr lang="en-US" sz="1800" b="0" i="0" u="none" strike="noStrike" cap="none" dirty="0">
                <a:solidFill>
                  <a:srgbClr val="000000"/>
                </a:solidFill>
                <a:latin typeface="Trebuchet MS"/>
                <a:ea typeface="Trebuchet MS"/>
                <a:cs typeface="Trebuchet MS"/>
                <a:sym typeface="Trebuchet MS"/>
              </a:rPr>
              <a:t>2007, Hong Kong</a:t>
            </a:r>
          </a:p>
          <a:p>
            <a:pPr marL="0" marR="0" lvl="0" indent="0" algn="just" rtl="0">
              <a:lnSpc>
                <a:spcPct val="100000"/>
              </a:lnSpc>
              <a:spcBef>
                <a:spcPts val="0"/>
              </a:spcBef>
              <a:spcAft>
                <a:spcPts val="0"/>
              </a:spcAft>
              <a:buClr>
                <a:srgbClr val="000000"/>
              </a:buClr>
              <a:buSzPct val="25000"/>
              <a:buFont typeface="Trebuchet MS"/>
              <a:buNone/>
            </a:pPr>
            <a:r>
              <a:rPr lang="en-US" sz="1800" b="0" i="0" u="none" strike="noStrike" cap="none" dirty="0">
                <a:solidFill>
                  <a:srgbClr val="000000"/>
                </a:solidFill>
                <a:latin typeface="Trebuchet MS"/>
                <a:ea typeface="Trebuchet MS"/>
                <a:cs typeface="Trebuchet MS"/>
                <a:sym typeface="Trebuchet MS"/>
              </a:rPr>
              <a:t>[4]</a:t>
            </a:r>
            <a:r>
              <a:rPr lang="en-US" sz="1800" b="0" i="0" u="none" strike="noStrike" cap="none" dirty="0" err="1">
                <a:solidFill>
                  <a:srgbClr val="000000"/>
                </a:solidFill>
                <a:latin typeface="Trebuchet MS"/>
                <a:ea typeface="Trebuchet MS"/>
                <a:cs typeface="Trebuchet MS"/>
                <a:sym typeface="Trebuchet MS"/>
              </a:rPr>
              <a:t>Wicht</a:t>
            </a:r>
            <a:r>
              <a:rPr lang="en-US" sz="1800" b="0" i="0" u="none" strike="noStrike" cap="none" dirty="0">
                <a:solidFill>
                  <a:srgbClr val="000000"/>
                </a:solidFill>
                <a:latin typeface="Trebuchet MS"/>
                <a:ea typeface="Trebuchet MS"/>
                <a:cs typeface="Trebuchet MS"/>
                <a:sym typeface="Trebuchet MS"/>
              </a:rPr>
              <a:t>, Bernhard, Thomas </a:t>
            </a:r>
            <a:r>
              <a:rPr lang="en-US" sz="1800" b="0" i="0" u="none" strike="noStrike" cap="none" dirty="0" err="1">
                <a:solidFill>
                  <a:srgbClr val="000000"/>
                </a:solidFill>
                <a:latin typeface="Trebuchet MS"/>
                <a:ea typeface="Trebuchet MS"/>
                <a:cs typeface="Trebuchet MS"/>
                <a:sym typeface="Trebuchet MS"/>
              </a:rPr>
              <a:t>Nirschl</a:t>
            </a:r>
            <a:r>
              <a:rPr lang="en-US" sz="1800" b="0" i="0" u="none" strike="noStrike" cap="none" dirty="0">
                <a:solidFill>
                  <a:srgbClr val="000000"/>
                </a:solidFill>
                <a:latin typeface="Trebuchet MS"/>
                <a:ea typeface="Trebuchet MS"/>
                <a:cs typeface="Trebuchet MS"/>
                <a:sym typeface="Trebuchet MS"/>
              </a:rPr>
              <a:t>, and Doris Schmitt-</a:t>
            </a:r>
            <a:r>
              <a:rPr lang="en-US" sz="1800" b="0" i="0" u="none" strike="noStrike" cap="none" dirty="0" err="1">
                <a:solidFill>
                  <a:srgbClr val="000000"/>
                </a:solidFill>
                <a:latin typeface="Trebuchet MS"/>
                <a:ea typeface="Trebuchet MS"/>
                <a:cs typeface="Trebuchet MS"/>
                <a:sym typeface="Trebuchet MS"/>
              </a:rPr>
              <a:t>Landsiedel</a:t>
            </a:r>
            <a:r>
              <a:rPr lang="en-US" sz="1800" b="0" i="0" u="none" strike="noStrike" cap="none" dirty="0">
                <a:solidFill>
                  <a:srgbClr val="000000"/>
                </a:solidFill>
                <a:latin typeface="Trebuchet MS"/>
                <a:ea typeface="Trebuchet MS"/>
                <a:cs typeface="Trebuchet MS"/>
                <a:sym typeface="Trebuchet MS"/>
              </a:rPr>
              <a:t>. "Yield and Speed Optimization of a Latch-Type Voltage Sense Amplifier." IEEE JOURNAL OF SOLID-STATE CIRCUITS , VOL.39 NO.07, JULY 2004</a:t>
            </a:r>
          </a:p>
          <a:p>
            <a:pPr marL="0" marR="0" lvl="0" indent="0" algn="just" rtl="0">
              <a:lnSpc>
                <a:spcPct val="100000"/>
              </a:lnSpc>
              <a:spcBef>
                <a:spcPts val="0"/>
              </a:spcBef>
              <a:spcAft>
                <a:spcPts val="0"/>
              </a:spcAft>
              <a:buClr>
                <a:srgbClr val="000000"/>
              </a:buClr>
              <a:buSzPct val="25000"/>
              <a:buFont typeface="Trebuchet MS"/>
              <a:buNone/>
            </a:pPr>
            <a:r>
              <a:rPr lang="en-US" sz="1800" b="0" i="0" u="none" strike="noStrike" cap="none" dirty="0">
                <a:solidFill>
                  <a:srgbClr val="000000"/>
                </a:solidFill>
                <a:latin typeface="Trebuchet MS"/>
                <a:ea typeface="Trebuchet MS"/>
                <a:cs typeface="Trebuchet MS"/>
                <a:sym typeface="Trebuchet MS"/>
              </a:rPr>
              <a:t>[5]</a:t>
            </a:r>
            <a:r>
              <a:rPr lang="en-US" sz="1800" b="0" i="0" u="none" strike="noStrike" cap="none" dirty="0" err="1">
                <a:solidFill>
                  <a:srgbClr val="000000"/>
                </a:solidFill>
                <a:latin typeface="Trebuchet MS"/>
                <a:ea typeface="Trebuchet MS"/>
                <a:cs typeface="Trebuchet MS"/>
                <a:sym typeface="Trebuchet MS"/>
              </a:rPr>
              <a:t>Welser</a:t>
            </a:r>
            <a:r>
              <a:rPr lang="en-US" sz="1800" b="0" i="0" u="none" strike="noStrike" cap="none" dirty="0">
                <a:solidFill>
                  <a:srgbClr val="000000"/>
                </a:solidFill>
                <a:latin typeface="Trebuchet MS"/>
                <a:ea typeface="Trebuchet MS"/>
                <a:cs typeface="Trebuchet MS"/>
                <a:sym typeface="Trebuchet MS"/>
              </a:rPr>
              <a:t>, Jeffrey, S.A. Wolf, and </a:t>
            </a:r>
            <a:r>
              <a:rPr lang="en-US" sz="1800" b="0" i="0" u="none" strike="noStrike" cap="none" dirty="0" err="1">
                <a:solidFill>
                  <a:srgbClr val="000000"/>
                </a:solidFill>
                <a:latin typeface="Trebuchet MS"/>
                <a:ea typeface="Trebuchet MS"/>
                <a:cs typeface="Trebuchet MS"/>
                <a:sym typeface="Trebuchet MS"/>
              </a:rPr>
              <a:t>Phaedon</a:t>
            </a:r>
            <a:r>
              <a:rPr lang="en-US" sz="1800" b="0" i="0" u="none" strike="noStrike" cap="none" dirty="0">
                <a:solidFill>
                  <a:srgbClr val="000000"/>
                </a:solidFill>
                <a:latin typeface="Trebuchet MS"/>
                <a:ea typeface="Trebuchet MS"/>
                <a:cs typeface="Trebuchet MS"/>
                <a:sym typeface="Trebuchet MS"/>
              </a:rPr>
              <a:t> </a:t>
            </a:r>
            <a:r>
              <a:rPr lang="en-US" sz="1800" b="0" i="0" u="none" strike="noStrike" cap="none" dirty="0" err="1">
                <a:solidFill>
                  <a:srgbClr val="000000"/>
                </a:solidFill>
                <a:latin typeface="Trebuchet MS"/>
                <a:ea typeface="Trebuchet MS"/>
                <a:cs typeface="Trebuchet MS"/>
                <a:sym typeface="Trebuchet MS"/>
              </a:rPr>
              <a:t>Avouris</a:t>
            </a:r>
            <a:r>
              <a:rPr lang="en-US" sz="1800" b="0" i="0" u="none" strike="noStrike" cap="none" dirty="0">
                <a:solidFill>
                  <a:srgbClr val="000000"/>
                </a:solidFill>
                <a:latin typeface="Trebuchet MS"/>
                <a:ea typeface="Trebuchet MS"/>
                <a:cs typeface="Trebuchet MS"/>
                <a:sym typeface="Trebuchet MS"/>
              </a:rPr>
              <a:t>. " 282 CHAPTER 8 APPLICATIONS: NANOELECTRONICS AND NANOMAGNETICS ." Nanotechnology Research Directions for Societal Needs in 2020. London: Springer Dordrecht, 2011.</a:t>
            </a:r>
          </a:p>
          <a:p>
            <a:pPr marL="0" marR="0" lvl="0" indent="0" algn="l" rtl="0">
              <a:lnSpc>
                <a:spcPct val="100000"/>
              </a:lnSpc>
              <a:spcBef>
                <a:spcPts val="0"/>
              </a:spcBef>
              <a:spcAft>
                <a:spcPts val="0"/>
              </a:spcAft>
              <a:buClr>
                <a:srgbClr val="000000"/>
              </a:buClr>
              <a:buFont typeface="Arial"/>
              <a:buNone/>
            </a:pPr>
            <a:endParaRPr sz="1200" b="0" i="0" u="none" strike="noStrike" cap="none" dirty="0">
              <a:solidFill>
                <a:srgbClr val="000000"/>
              </a:solidFill>
              <a:latin typeface="Arial"/>
              <a:ea typeface="Arial"/>
              <a:cs typeface="Arial"/>
              <a:sym typeface="Arial"/>
            </a:endParaRPr>
          </a:p>
        </p:txBody>
      </p:sp>
      <p:sp>
        <p:nvSpPr>
          <p:cNvPr id="180" name="Shape 180"/>
          <p:cNvSpPr txBox="1">
            <a:spLocks noGrp="1"/>
          </p:cNvSpPr>
          <p:nvPr>
            <p:ph type="sldNum" idx="12"/>
          </p:nvPr>
        </p:nvSpPr>
        <p:spPr>
          <a:xfrm>
            <a:off x="41072562" y="30399045"/>
            <a:ext cx="2633700" cy="2520000"/>
          </a:xfrm>
          <a:prstGeom prst="rect">
            <a:avLst/>
          </a:prstGeom>
        </p:spPr>
        <p:txBody>
          <a:bodyPr lIns="438850" tIns="438850" rIns="438850" bIns="438850" anchor="ctr" anchorCtr="0">
            <a:noAutofit/>
          </a:bodyPr>
          <a:lstStyle/>
          <a:p>
            <a:pPr lvl="0" rtl="0">
              <a:spcBef>
                <a:spcPts val="0"/>
              </a:spcBef>
              <a:buNone/>
            </a:pPr>
            <a:fld id="{00000000-1234-1234-1234-123412341234}" type="slidenum">
              <a:rPr lang="en-US"/>
              <a:t>1</a:t>
            </a:fld>
            <a:endParaRPr lang="en-US" dirty="0"/>
          </a:p>
        </p:txBody>
      </p:sp>
      <p:pic>
        <p:nvPicPr>
          <p:cNvPr id="62" name="Picture 2" descr="https://lh6.googleusercontent.com/V82JV3EccGuuJ2c6ipEzjD2j_a-LSanQzgaBvqe-AEvr8NjJh2FLrHDl0zJNSaGfyt0fq-_UGNSBjtQrVx5c-42ikjO-gxkcLm320vjeYKVuN_pfo692IH1pZtD4NrH_VwF2t9tJ">
            <a:extLst>
              <a:ext uri="{FF2B5EF4-FFF2-40B4-BE49-F238E27FC236}">
                <a16:creationId xmlns:a16="http://schemas.microsoft.com/office/drawing/2014/main" id="{7286E8D3-CBF0-405A-B665-553BD78EB97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10129"/>
          <a:stretch/>
        </p:blipFill>
        <p:spPr bwMode="auto">
          <a:xfrm>
            <a:off x="26004736" y="6693081"/>
            <a:ext cx="5987427" cy="34842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3" name="Picture 92">
            <a:extLst>
              <a:ext uri="{FF2B5EF4-FFF2-40B4-BE49-F238E27FC236}">
                <a16:creationId xmlns:a16="http://schemas.microsoft.com/office/drawing/2014/main" id="{EF698AFA-C239-4815-BEC0-2578E35A3598}"/>
              </a:ext>
            </a:extLst>
          </p:cNvPr>
          <p:cNvPicPr>
            <a:picLocks noChangeAspect="1"/>
          </p:cNvPicPr>
          <p:nvPr/>
        </p:nvPicPr>
        <p:blipFill>
          <a:blip r:embed="rId7"/>
          <a:stretch>
            <a:fillRect/>
          </a:stretch>
        </p:blipFill>
        <p:spPr>
          <a:xfrm>
            <a:off x="5301872" y="6447644"/>
            <a:ext cx="5631531" cy="4462725"/>
          </a:xfrm>
          <a:prstGeom prst="rect">
            <a:avLst/>
          </a:prstGeom>
        </p:spPr>
      </p:pic>
      <p:sp>
        <p:nvSpPr>
          <p:cNvPr id="8" name="TextBox 7">
            <a:extLst>
              <a:ext uri="{FF2B5EF4-FFF2-40B4-BE49-F238E27FC236}">
                <a16:creationId xmlns:a16="http://schemas.microsoft.com/office/drawing/2014/main" id="{0CD668BC-002B-45F0-B501-8E3F36A43A73}"/>
              </a:ext>
            </a:extLst>
          </p:cNvPr>
          <p:cNvSpPr txBox="1"/>
          <p:nvPr/>
        </p:nvSpPr>
        <p:spPr>
          <a:xfrm>
            <a:off x="989164" y="11124283"/>
            <a:ext cx="9574348" cy="1754326"/>
          </a:xfrm>
          <a:prstGeom prst="rect">
            <a:avLst/>
          </a:prstGeom>
          <a:noFill/>
        </p:spPr>
        <p:txBody>
          <a:bodyPr wrap="square" rtlCol="0">
            <a:spAutoFit/>
          </a:bodyPr>
          <a:lstStyle/>
          <a:p>
            <a:pPr marL="431800" lvl="0"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We propose a technology called non-volatile embedded memory that use resistive based memory as a long term solution.</a:t>
            </a:r>
          </a:p>
          <a:p>
            <a:pPr marL="431800" lvl="0" indent="-342900">
              <a:lnSpc>
                <a:spcPct val="90000"/>
              </a:lnSpc>
              <a:buClr>
                <a:srgbClr val="000000"/>
              </a:buClr>
              <a:buSzPct val="100000"/>
              <a:buFont typeface="Arial" panose="020B0604020202020204" pitchFamily="34" charset="0"/>
              <a:buChar char="•"/>
            </a:pPr>
            <a:endParaRPr lang="en-US" sz="2400" dirty="0">
              <a:latin typeface="Trebuchet MS"/>
              <a:ea typeface="Trebuchet MS"/>
              <a:cs typeface="Trebuchet MS"/>
              <a:sym typeface="Trebuchet MS"/>
            </a:endParaRPr>
          </a:p>
          <a:p>
            <a:pPr marL="431800" lvl="0" indent="-342900">
              <a:lnSpc>
                <a:spcPct val="90000"/>
              </a:lnSpc>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If this technology proves viable, computers can be created without secondary storage in mind</a:t>
            </a:r>
          </a:p>
        </p:txBody>
      </p:sp>
      <p:pic>
        <p:nvPicPr>
          <p:cNvPr id="95" name="Picture 94">
            <a:extLst>
              <a:ext uri="{FF2B5EF4-FFF2-40B4-BE49-F238E27FC236}">
                <a16:creationId xmlns:a16="http://schemas.microsoft.com/office/drawing/2014/main" id="{C92C5CAB-1DC0-4BE4-9325-9511F6BF26F8}"/>
              </a:ext>
            </a:extLst>
          </p:cNvPr>
          <p:cNvPicPr>
            <a:picLocks noChangeAspect="1"/>
          </p:cNvPicPr>
          <p:nvPr/>
        </p:nvPicPr>
        <p:blipFill>
          <a:blip r:embed="rId8"/>
          <a:stretch>
            <a:fillRect/>
          </a:stretch>
        </p:blipFill>
        <p:spPr>
          <a:xfrm>
            <a:off x="1035717" y="14920518"/>
            <a:ext cx="4375703" cy="3529232"/>
          </a:xfrm>
          <a:prstGeom prst="rect">
            <a:avLst/>
          </a:prstGeom>
        </p:spPr>
      </p:pic>
      <p:pic>
        <p:nvPicPr>
          <p:cNvPr id="96" name="Picture 2" descr="https://lh6.googleusercontent.com/2l0gblrA2a3lhTDTdhOIZ6-QFHEyjY7gjBVCJEvhRlo8k_z_YD6hA9epbpiXubWBS5CC-pFfixnlG0_9ASwI5QJxoZ0Xw06E9xYqqW3DeAsGb1E04T29kG-ezvGeLgcKn3RnLydRL2U">
            <a:extLst>
              <a:ext uri="{FF2B5EF4-FFF2-40B4-BE49-F238E27FC236}">
                <a16:creationId xmlns:a16="http://schemas.microsoft.com/office/drawing/2014/main" id="{E302D9A0-1E8B-4521-B46B-B163209895C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 b="1511"/>
          <a:stretch/>
        </p:blipFill>
        <p:spPr bwMode="auto">
          <a:xfrm>
            <a:off x="6453079" y="20044925"/>
            <a:ext cx="3921338" cy="33889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7" name="Picture 96">
            <a:extLst>
              <a:ext uri="{FF2B5EF4-FFF2-40B4-BE49-F238E27FC236}">
                <a16:creationId xmlns:a16="http://schemas.microsoft.com/office/drawing/2014/main" id="{0D759D72-ECDC-4C57-AD63-49CED6F6B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5068" y="24842543"/>
            <a:ext cx="3694782" cy="2732337"/>
          </a:xfrm>
          <a:prstGeom prst="rect">
            <a:avLst/>
          </a:prstGeom>
        </p:spPr>
      </p:pic>
      <p:sp>
        <p:nvSpPr>
          <p:cNvPr id="9" name="TextBox 8">
            <a:extLst>
              <a:ext uri="{FF2B5EF4-FFF2-40B4-BE49-F238E27FC236}">
                <a16:creationId xmlns:a16="http://schemas.microsoft.com/office/drawing/2014/main" id="{8782D297-7558-4E19-99B1-C98A7FEB1754}"/>
              </a:ext>
            </a:extLst>
          </p:cNvPr>
          <p:cNvSpPr txBox="1"/>
          <p:nvPr/>
        </p:nvSpPr>
        <p:spPr>
          <a:xfrm>
            <a:off x="1287926" y="29245323"/>
            <a:ext cx="5165153" cy="2677656"/>
          </a:xfrm>
          <a:prstGeom prst="rect">
            <a:avLst/>
          </a:prstGeom>
          <a:noFill/>
        </p:spPr>
        <p:txBody>
          <a:bodyPr wrap="square" rtlCol="0">
            <a:spAutoFit/>
          </a:bodyPr>
          <a:lstStyle/>
          <a:p>
            <a:pPr marL="356127"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Anti-fuse consists of two states: Unblown and blown</a:t>
            </a:r>
          </a:p>
          <a:p>
            <a:pPr marL="813327" lvl="1"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Unblown behaves like a resistor and circuit is open</a:t>
            </a:r>
          </a:p>
          <a:p>
            <a:pPr marL="813327" lvl="1" indent="-342900">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Blown behaves like a capacitor and connects the circuit</a:t>
            </a:r>
          </a:p>
        </p:txBody>
      </p:sp>
      <p:pic>
        <p:nvPicPr>
          <p:cNvPr id="99" name="Picture 98">
            <a:extLst>
              <a:ext uri="{FF2B5EF4-FFF2-40B4-BE49-F238E27FC236}">
                <a16:creationId xmlns:a16="http://schemas.microsoft.com/office/drawing/2014/main" id="{22385B04-BB2E-4C31-AEF3-BAFAE9ED4A8E}"/>
              </a:ext>
            </a:extLst>
          </p:cNvPr>
          <p:cNvPicPr>
            <a:picLocks noChangeAspect="1"/>
          </p:cNvPicPr>
          <p:nvPr/>
        </p:nvPicPr>
        <p:blipFill>
          <a:blip r:embed="rId11"/>
          <a:stretch>
            <a:fillRect/>
          </a:stretch>
        </p:blipFill>
        <p:spPr>
          <a:xfrm>
            <a:off x="6441579" y="29432341"/>
            <a:ext cx="4200314" cy="2100155"/>
          </a:xfrm>
          <a:prstGeom prst="rect">
            <a:avLst/>
          </a:prstGeom>
        </p:spPr>
      </p:pic>
      <p:graphicFrame>
        <p:nvGraphicFramePr>
          <p:cNvPr id="101" name="Content Placeholder 7">
            <a:extLst>
              <a:ext uri="{FF2B5EF4-FFF2-40B4-BE49-F238E27FC236}">
                <a16:creationId xmlns:a16="http://schemas.microsoft.com/office/drawing/2014/main" id="{B12CEFDF-9D0F-4544-AF6F-F61B90C13CB2}"/>
              </a:ext>
            </a:extLst>
          </p:cNvPr>
          <p:cNvGraphicFramePr>
            <a:graphicFrameLocks/>
          </p:cNvGraphicFramePr>
          <p:nvPr>
            <p:extLst>
              <p:ext uri="{D42A27DB-BD31-4B8C-83A1-F6EECF244321}">
                <p14:modId xmlns:p14="http://schemas.microsoft.com/office/powerpoint/2010/main" val="1997616837"/>
              </p:ext>
            </p:extLst>
          </p:nvPr>
        </p:nvGraphicFramePr>
        <p:xfrm>
          <a:off x="12443375" y="8623603"/>
          <a:ext cx="3828955" cy="2922115"/>
        </p:xfrm>
        <a:graphic>
          <a:graphicData uri="http://schemas.openxmlformats.org/drawingml/2006/table">
            <a:tbl>
              <a:tblPr firstRow="1" bandRow="1">
                <a:tableStyleId>{5C22544A-7EE6-4342-B048-85BDC9FD1C3A}</a:tableStyleId>
              </a:tblPr>
              <a:tblGrid>
                <a:gridCol w="1072393">
                  <a:extLst>
                    <a:ext uri="{9D8B030D-6E8A-4147-A177-3AD203B41FA5}">
                      <a16:colId xmlns:a16="http://schemas.microsoft.com/office/drawing/2014/main" val="1425844688"/>
                    </a:ext>
                  </a:extLst>
                </a:gridCol>
                <a:gridCol w="1295328">
                  <a:extLst>
                    <a:ext uri="{9D8B030D-6E8A-4147-A177-3AD203B41FA5}">
                      <a16:colId xmlns:a16="http://schemas.microsoft.com/office/drawing/2014/main" val="2587002072"/>
                    </a:ext>
                  </a:extLst>
                </a:gridCol>
                <a:gridCol w="1461234">
                  <a:extLst>
                    <a:ext uri="{9D8B030D-6E8A-4147-A177-3AD203B41FA5}">
                      <a16:colId xmlns:a16="http://schemas.microsoft.com/office/drawing/2014/main" val="298124899"/>
                    </a:ext>
                  </a:extLst>
                </a:gridCol>
              </a:tblGrid>
              <a:tr h="584423">
                <a:tc>
                  <a:txBody>
                    <a:bodyPr/>
                    <a:lstStyle/>
                    <a:p>
                      <a:pPr algn="ctr"/>
                      <a:r>
                        <a:rPr lang="en-US" sz="2400" dirty="0">
                          <a:latin typeface="Trebuchet MS" panose="020B0603020202020204" pitchFamily="34" charset="0"/>
                        </a:rPr>
                        <a:t>D</a:t>
                      </a:r>
                    </a:p>
                  </a:txBody>
                  <a:tcPr marL="70903" marR="70903" marT="35452" marB="35452">
                    <a:solidFill>
                      <a:schemeClr val="accent6"/>
                    </a:solidFill>
                  </a:tcPr>
                </a:tc>
                <a:tc>
                  <a:txBody>
                    <a:bodyPr/>
                    <a:lstStyle/>
                    <a:p>
                      <a:pPr algn="ctr"/>
                      <a:r>
                        <a:rPr lang="en-US" sz="2400" dirty="0">
                          <a:latin typeface="Trebuchet MS" panose="020B0603020202020204" pitchFamily="34" charset="0"/>
                        </a:rPr>
                        <a:t>WE</a:t>
                      </a:r>
                    </a:p>
                  </a:txBody>
                  <a:tcPr marL="70903" marR="70903" marT="35452" marB="35452">
                    <a:lnR w="12700" cap="flat" cmpd="sng" algn="ctr">
                      <a:solidFill>
                        <a:schemeClr val="tx1"/>
                      </a:solidFill>
                      <a:prstDash val="solid"/>
                      <a:round/>
                      <a:headEnd type="none" w="med" len="med"/>
                      <a:tailEnd type="none" w="med" len="med"/>
                    </a:lnR>
                    <a:solidFill>
                      <a:schemeClr val="accent6"/>
                    </a:solidFill>
                  </a:tcPr>
                </a:tc>
                <a:tc>
                  <a:txBody>
                    <a:bodyPr/>
                    <a:lstStyle/>
                    <a:p>
                      <a:pPr algn="ctr"/>
                      <a:r>
                        <a:rPr lang="en-US" sz="2400" dirty="0">
                          <a:latin typeface="Trebuchet MS" panose="020B0603020202020204" pitchFamily="34" charset="0"/>
                        </a:rPr>
                        <a:t>R state</a:t>
                      </a:r>
                    </a:p>
                  </a:txBody>
                  <a:tcPr marL="70903" marR="70903" marT="35452" marB="35452">
                    <a:lnL w="12700" cap="flat" cmpd="sng" algn="ctr">
                      <a:solidFill>
                        <a:schemeClr val="tx1"/>
                      </a:solidFill>
                      <a:prstDash val="solid"/>
                      <a:round/>
                      <a:headEnd type="none" w="med" len="med"/>
                      <a:tailEnd type="none" w="med" len="med"/>
                    </a:lnL>
                    <a:solidFill>
                      <a:schemeClr val="accent6"/>
                    </a:solidFill>
                  </a:tcPr>
                </a:tc>
                <a:extLst>
                  <a:ext uri="{0D108BD9-81ED-4DB2-BD59-A6C34878D82A}">
                    <a16:rowId xmlns:a16="http://schemas.microsoft.com/office/drawing/2014/main" val="3173685144"/>
                  </a:ext>
                </a:extLst>
              </a:tr>
              <a:tr h="584423">
                <a:tc>
                  <a:txBody>
                    <a:bodyPr/>
                    <a:lstStyle/>
                    <a:p>
                      <a:pPr algn="ctr"/>
                      <a:r>
                        <a:rPr lang="en-US" sz="2400">
                          <a:latin typeface="Trebuchet MS" panose="020B0603020202020204" pitchFamily="34" charset="0"/>
                        </a:rPr>
                        <a:t>0</a:t>
                      </a:r>
                      <a:endParaRPr lang="en-US" sz="2400" dirty="0">
                        <a:latin typeface="Trebuchet MS" panose="020B0603020202020204" pitchFamily="34" charset="0"/>
                      </a:endParaRPr>
                    </a:p>
                  </a:txBody>
                  <a:tcPr marL="70903" marR="70903" marT="35452" marB="35452"/>
                </a:tc>
                <a:tc>
                  <a:txBody>
                    <a:bodyPr/>
                    <a:lstStyle/>
                    <a:p>
                      <a:pPr algn="ctr"/>
                      <a:r>
                        <a:rPr lang="en-US" sz="2400" dirty="0">
                          <a:latin typeface="Trebuchet MS" panose="020B0603020202020204" pitchFamily="34" charset="0"/>
                        </a:rPr>
                        <a:t>0</a:t>
                      </a:r>
                    </a:p>
                  </a:txBody>
                  <a:tcPr marL="70903" marR="70903" marT="35452" marB="35452">
                    <a:lnR w="12700" cap="flat" cmpd="sng" algn="ctr">
                      <a:solidFill>
                        <a:schemeClr val="tx1"/>
                      </a:solidFill>
                      <a:prstDash val="solid"/>
                      <a:round/>
                      <a:headEnd type="none" w="med" len="med"/>
                      <a:tailEnd type="none" w="med" len="med"/>
                    </a:lnR>
                  </a:tcPr>
                </a:tc>
                <a:tc>
                  <a:txBody>
                    <a:bodyPr/>
                    <a:lstStyle/>
                    <a:p>
                      <a:pPr algn="ctr"/>
                      <a:r>
                        <a:rPr lang="en-US" sz="2400" dirty="0">
                          <a:latin typeface="Trebuchet MS" panose="020B0603020202020204" pitchFamily="34" charset="0"/>
                        </a:rPr>
                        <a:t>R state</a:t>
                      </a:r>
                    </a:p>
                  </a:txBody>
                  <a:tcPr marL="70903" marR="70903" marT="35452" marB="3545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5355797"/>
                  </a:ext>
                </a:extLst>
              </a:tr>
              <a:tr h="584423">
                <a:tc>
                  <a:txBody>
                    <a:bodyPr/>
                    <a:lstStyle/>
                    <a:p>
                      <a:pPr algn="ctr"/>
                      <a:r>
                        <a:rPr lang="en-US" sz="2400">
                          <a:latin typeface="Trebuchet MS" panose="020B0603020202020204" pitchFamily="34" charset="0"/>
                        </a:rPr>
                        <a:t>0</a:t>
                      </a:r>
                      <a:endParaRPr lang="en-US" sz="2400" dirty="0">
                        <a:latin typeface="Trebuchet MS" panose="020B0603020202020204" pitchFamily="34" charset="0"/>
                      </a:endParaRPr>
                    </a:p>
                  </a:txBody>
                  <a:tcPr marL="70903" marR="70903" marT="35452" marB="35452"/>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70903" marR="70903" marT="35452" marB="35452">
                    <a:lnR w="12700" cap="flat" cmpd="sng" algn="ctr">
                      <a:solidFill>
                        <a:schemeClr val="tx1"/>
                      </a:solidFill>
                      <a:prstDash val="solid"/>
                      <a:round/>
                      <a:headEnd type="none" w="med" len="med"/>
                      <a:tailEnd type="none" w="med" len="med"/>
                    </a:lnR>
                  </a:tcPr>
                </a:tc>
                <a:tc>
                  <a:txBody>
                    <a:bodyPr/>
                    <a:lstStyle/>
                    <a:p>
                      <a:pPr algn="ctr"/>
                      <a:r>
                        <a:rPr lang="en-US" sz="2400" dirty="0">
                          <a:latin typeface="Trebuchet MS" panose="020B0603020202020204" pitchFamily="34" charset="0"/>
                        </a:rPr>
                        <a:t>R state</a:t>
                      </a:r>
                    </a:p>
                  </a:txBody>
                  <a:tcPr marL="70903" marR="70903" marT="35452" marB="3545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4582345"/>
                  </a:ext>
                </a:extLst>
              </a:tr>
              <a:tr h="584423">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70903" marR="70903" marT="35452" marB="35452"/>
                </a:tc>
                <a:tc>
                  <a:txBody>
                    <a:bodyPr/>
                    <a:lstStyle/>
                    <a:p>
                      <a:pPr algn="ctr"/>
                      <a:r>
                        <a:rPr lang="en-US" sz="2400" dirty="0">
                          <a:latin typeface="Trebuchet MS" panose="020B0603020202020204" pitchFamily="34" charset="0"/>
                        </a:rPr>
                        <a:t>0</a:t>
                      </a:r>
                    </a:p>
                  </a:txBody>
                  <a:tcPr marL="70903" marR="70903" marT="35452" marB="35452">
                    <a:lnR w="12700" cap="flat" cmpd="sng" algn="ctr">
                      <a:solidFill>
                        <a:schemeClr val="tx1"/>
                      </a:solidFill>
                      <a:prstDash val="solid"/>
                      <a:round/>
                      <a:headEnd type="none" w="med" len="med"/>
                      <a:tailEnd type="none" w="med" len="med"/>
                    </a:lnR>
                  </a:tcPr>
                </a:tc>
                <a:tc>
                  <a:txBody>
                    <a:bodyPr/>
                    <a:lstStyle/>
                    <a:p>
                      <a:pPr algn="ctr"/>
                      <a:r>
                        <a:rPr lang="en-US" sz="2400" dirty="0">
                          <a:latin typeface="Trebuchet MS" panose="020B0603020202020204" pitchFamily="34" charset="0"/>
                        </a:rPr>
                        <a:t>R state</a:t>
                      </a:r>
                    </a:p>
                  </a:txBody>
                  <a:tcPr marL="70903" marR="70903" marT="35452" marB="3545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49685535"/>
                  </a:ext>
                </a:extLst>
              </a:tr>
              <a:tr h="584423">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70903" marR="70903" marT="35452" marB="35452"/>
                </a:tc>
                <a:tc>
                  <a:txBody>
                    <a:bodyPr/>
                    <a:lstStyle/>
                    <a:p>
                      <a:pPr algn="ctr"/>
                      <a:r>
                        <a:rPr lang="en-US" sz="2400" dirty="0">
                          <a:latin typeface="Trebuchet MS" panose="020B0603020202020204" pitchFamily="34" charset="0"/>
                        </a:rPr>
                        <a:t>1</a:t>
                      </a:r>
                    </a:p>
                  </a:txBody>
                  <a:tcPr marL="70903" marR="70903" marT="35452" marB="35452">
                    <a:lnR w="12700" cap="flat" cmpd="sng" algn="ctr">
                      <a:solidFill>
                        <a:schemeClr val="tx1"/>
                      </a:solidFill>
                      <a:prstDash val="solid"/>
                      <a:round/>
                      <a:headEnd type="none" w="med" len="med"/>
                      <a:tailEnd type="none" w="med" len="med"/>
                    </a:lnR>
                  </a:tcPr>
                </a:tc>
                <a:tc>
                  <a:txBody>
                    <a:bodyPr/>
                    <a:lstStyle/>
                    <a:p>
                      <a:pPr algn="ctr"/>
                      <a:r>
                        <a:rPr lang="en-US" sz="2400" dirty="0">
                          <a:latin typeface="Trebuchet MS" panose="020B0603020202020204" pitchFamily="34" charset="0"/>
                        </a:rPr>
                        <a:t>Blown</a:t>
                      </a:r>
                    </a:p>
                  </a:txBody>
                  <a:tcPr marL="70903" marR="70903" marT="35452" marB="3545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22826203"/>
                  </a:ext>
                </a:extLst>
              </a:tr>
            </a:tbl>
          </a:graphicData>
        </a:graphic>
      </p:graphicFrame>
      <mc:AlternateContent xmlns:mc="http://schemas.openxmlformats.org/markup-compatibility/2006" xmlns:a14="http://schemas.microsoft.com/office/drawing/2010/main">
        <mc:Choice Requires="a14">
          <p:graphicFrame>
            <p:nvGraphicFramePr>
              <p:cNvPr id="102" name="Content Placeholder 9">
                <a:extLst>
                  <a:ext uri="{FF2B5EF4-FFF2-40B4-BE49-F238E27FC236}">
                    <a16:creationId xmlns:a16="http://schemas.microsoft.com/office/drawing/2014/main" id="{1FAC117F-0305-43C9-8D16-262D1C12B946}"/>
                  </a:ext>
                </a:extLst>
              </p:cNvPr>
              <p:cNvGraphicFramePr>
                <a:graphicFrameLocks/>
              </p:cNvGraphicFramePr>
              <p:nvPr>
                <p:extLst>
                  <p:ext uri="{D42A27DB-BD31-4B8C-83A1-F6EECF244321}">
                    <p14:modId xmlns:p14="http://schemas.microsoft.com/office/powerpoint/2010/main" val="420591943"/>
                  </p:ext>
                </p:extLst>
              </p:nvPr>
            </p:nvGraphicFramePr>
            <p:xfrm>
              <a:off x="17408036" y="8623603"/>
              <a:ext cx="3313279" cy="2922113"/>
            </p:xfrm>
            <a:graphic>
              <a:graphicData uri="http://schemas.openxmlformats.org/drawingml/2006/table">
                <a:tbl>
                  <a:tblPr firstRow="1" bandRow="1">
                    <a:tableStyleId>{5C22544A-7EE6-4342-B048-85BDC9FD1C3A}</a:tableStyleId>
                  </a:tblPr>
                  <a:tblGrid>
                    <a:gridCol w="1225433">
                      <a:extLst>
                        <a:ext uri="{9D8B030D-6E8A-4147-A177-3AD203B41FA5}">
                          <a16:colId xmlns:a16="http://schemas.microsoft.com/office/drawing/2014/main" val="1461445782"/>
                        </a:ext>
                      </a:extLst>
                    </a:gridCol>
                    <a:gridCol w="879485">
                      <a:extLst>
                        <a:ext uri="{9D8B030D-6E8A-4147-A177-3AD203B41FA5}">
                          <a16:colId xmlns:a16="http://schemas.microsoft.com/office/drawing/2014/main" val="2328067485"/>
                        </a:ext>
                      </a:extLst>
                    </a:gridCol>
                    <a:gridCol w="638336">
                      <a:extLst>
                        <a:ext uri="{9D8B030D-6E8A-4147-A177-3AD203B41FA5}">
                          <a16:colId xmlns:a16="http://schemas.microsoft.com/office/drawing/2014/main" val="3949086940"/>
                        </a:ext>
                      </a:extLst>
                    </a:gridCol>
                    <a:gridCol w="570025">
                      <a:extLst>
                        <a:ext uri="{9D8B030D-6E8A-4147-A177-3AD203B41FA5}">
                          <a16:colId xmlns:a16="http://schemas.microsoft.com/office/drawing/2014/main" val="2672450822"/>
                        </a:ext>
                      </a:extLst>
                    </a:gridCol>
                  </a:tblGrid>
                  <a:tr h="522213">
                    <a:tc>
                      <a:txBody>
                        <a:bodyPr/>
                        <a:lstStyle/>
                        <a:p>
                          <a:pPr algn="ctr"/>
                          <a:r>
                            <a:rPr lang="en-US" sz="2400" dirty="0">
                              <a:latin typeface="Trebuchet MS" panose="020B0603020202020204" pitchFamily="34" charset="0"/>
                            </a:rPr>
                            <a:t>R state</a:t>
                          </a:r>
                        </a:p>
                      </a:txBody>
                      <a:tcPr marL="8796" marR="8796" marT="4399" marB="4399" anchor="ctr">
                        <a:solidFill>
                          <a:schemeClr val="accent6"/>
                        </a:solidFill>
                      </a:tcPr>
                    </a:tc>
                    <a:tc>
                      <a:txBody>
                        <a:bodyPr/>
                        <a:lstStyle/>
                        <a:p>
                          <a:pPr algn="ctr"/>
                          <a:r>
                            <a:rPr lang="en-US" sz="2400" dirty="0">
                              <a:latin typeface="Trebuchet MS" panose="020B0603020202020204" pitchFamily="34" charset="0"/>
                            </a:rPr>
                            <a:t>SE </a:t>
                          </a:r>
                        </a:p>
                      </a:txBody>
                      <a:tcPr marL="8796" marR="8796" marT="4399" marB="4399" anchor="ctr">
                        <a:solidFill>
                          <a:schemeClr val="accent6"/>
                        </a:solidFill>
                      </a:tcPr>
                    </a:tc>
                    <a:tc>
                      <a:txBody>
                        <a:bodyPr/>
                        <a:lstStyle/>
                        <a:p>
                          <a:pPr algn="ctr"/>
                          <a:r>
                            <a:rPr lang="en-US" sz="2400" dirty="0">
                              <a:latin typeface="Trebuchet MS" panose="020B0603020202020204" pitchFamily="34" charset="0"/>
                            </a:rPr>
                            <a:t>Q</a:t>
                          </a:r>
                        </a:p>
                      </a:txBody>
                      <a:tcPr marL="8796" marR="8796" marT="4399" marB="4399"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2400" b="1" i="1" dirty="0" smtClean="0">
                                        <a:latin typeface="Cambria Math" panose="02040503050406030204" pitchFamily="18" charset="0"/>
                                      </a:rPr>
                                    </m:ctrlPr>
                                  </m:accPr>
                                  <m:e>
                                    <m:r>
                                      <a:rPr lang="en-US" sz="2400" b="1" i="0" dirty="0" smtClean="0">
                                        <a:latin typeface="Cambria Math" panose="02040503050406030204" pitchFamily="18" charset="0"/>
                                      </a:rPr>
                                      <m:t>𝐐</m:t>
                                    </m:r>
                                  </m:e>
                                </m:acc>
                              </m:oMath>
                            </m:oMathPara>
                          </a14:m>
                          <a:endParaRPr lang="en-US" sz="2400" b="1" dirty="0">
                            <a:latin typeface="Trebuchet MS" panose="020B0603020202020204" pitchFamily="34" charset="0"/>
                          </a:endParaRPr>
                        </a:p>
                      </a:txBody>
                      <a:tcPr marL="8796" marR="8796" marT="4399" marB="4399" anchor="ctr">
                        <a:solidFill>
                          <a:schemeClr val="accent6"/>
                        </a:solidFill>
                      </a:tcPr>
                    </a:tc>
                    <a:extLst>
                      <a:ext uri="{0D108BD9-81ED-4DB2-BD59-A6C34878D82A}">
                        <a16:rowId xmlns:a16="http://schemas.microsoft.com/office/drawing/2014/main" val="522138862"/>
                      </a:ext>
                    </a:extLst>
                  </a:tr>
                  <a:tr h="796538">
                    <a:tc>
                      <a:txBody>
                        <a:bodyPr/>
                        <a:lstStyle/>
                        <a:p>
                          <a:pPr algn="ctr"/>
                          <a:r>
                            <a:rPr lang="en-US" sz="2400" dirty="0">
                              <a:latin typeface="Trebuchet MS" panose="020B0603020202020204" pitchFamily="34" charset="0"/>
                            </a:rPr>
                            <a:t>Unblown</a:t>
                          </a:r>
                        </a:p>
                      </a:txBody>
                      <a:tcPr marL="8796" marR="8796" marT="4399" marB="4399" anchor="ctr"/>
                    </a:tc>
                    <a:tc>
                      <a:txBody>
                        <a:bodyPr/>
                        <a:lstStyle/>
                        <a:p>
                          <a:pPr algn="ctr"/>
                          <a:r>
                            <a:rPr lang="en-US" sz="2400" dirty="0">
                              <a:latin typeface="Trebuchet MS" panose="020B0603020202020204" pitchFamily="34" charset="0"/>
                            </a:rPr>
                            <a:t>0</a:t>
                          </a:r>
                        </a:p>
                      </a:txBody>
                      <a:tcPr marL="8796" marR="8796" marT="4399" marB="4399" anchor="ctr"/>
                    </a:tc>
                    <a:tc>
                      <a:txBody>
                        <a:bodyPr/>
                        <a:lstStyle/>
                        <a:p>
                          <a:pPr algn="ctr"/>
                          <a:r>
                            <a:rPr lang="en-US" sz="2400" dirty="0">
                              <a:latin typeface="Trebuchet MS" panose="020B0603020202020204" pitchFamily="34" charset="0"/>
                            </a:rPr>
                            <a:t>Q</a:t>
                          </a:r>
                        </a:p>
                      </a:txBody>
                      <a:tcPr marL="8796" marR="8796" marT="4399" marB="4399"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m:rPr>
                                        <m:sty m:val="p"/>
                                      </m:rPr>
                                      <a:rPr lang="en-US" sz="2400" b="0" i="0" dirty="0" smtClean="0">
                                        <a:latin typeface="Cambria Math" panose="02040503050406030204" pitchFamily="18" charset="0"/>
                                      </a:rPr>
                                      <m:t>Q</m:t>
                                    </m:r>
                                  </m:e>
                                </m:acc>
                              </m:oMath>
                            </m:oMathPara>
                          </a14:m>
                          <a:endParaRPr lang="en-US" sz="2400" i="0" dirty="0">
                            <a:latin typeface="Trebuchet MS" panose="020B0603020202020204" pitchFamily="34" charset="0"/>
                          </a:endParaRPr>
                        </a:p>
                      </a:txBody>
                      <a:tcPr marL="8796" marR="8796" marT="4399" marB="4399" anchor="ctr"/>
                    </a:tc>
                    <a:extLst>
                      <a:ext uri="{0D108BD9-81ED-4DB2-BD59-A6C34878D82A}">
                        <a16:rowId xmlns:a16="http://schemas.microsoft.com/office/drawing/2014/main" val="396629684"/>
                      </a:ext>
                    </a:extLst>
                  </a:tr>
                  <a:tr h="796538">
                    <a:tc>
                      <a:txBody>
                        <a:bodyPr/>
                        <a:lstStyle/>
                        <a:p>
                          <a:pPr algn="ctr"/>
                          <a:r>
                            <a:rPr lang="en-US" sz="2400">
                              <a:latin typeface="Trebuchet MS" panose="020B0603020202020204" pitchFamily="34" charset="0"/>
                            </a:rPr>
                            <a:t>Unblown</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0</a:t>
                          </a:r>
                          <a:endParaRPr lang="en-US" sz="2400" dirty="0">
                            <a:latin typeface="Trebuchet MS" panose="020B0603020202020204" pitchFamily="34" charset="0"/>
                          </a:endParaRPr>
                        </a:p>
                      </a:txBody>
                      <a:tcPr marL="8796" marR="8796" marT="4399" marB="4399" anchor="ctr"/>
                    </a:tc>
                    <a:tc>
                      <a:txBody>
                        <a:bodyPr/>
                        <a:lstStyle/>
                        <a:p>
                          <a:pPr algn="ctr"/>
                          <a:r>
                            <a:rPr lang="en-US" sz="2400" dirty="0">
                              <a:latin typeface="Trebuchet MS" panose="020B0603020202020204" pitchFamily="34" charset="0"/>
                            </a:rPr>
                            <a:t>1</a:t>
                          </a:r>
                        </a:p>
                      </a:txBody>
                      <a:tcPr marL="8796" marR="8796" marT="4399" marB="4399" anchor="ctr"/>
                    </a:tc>
                    <a:extLst>
                      <a:ext uri="{0D108BD9-81ED-4DB2-BD59-A6C34878D82A}">
                        <a16:rowId xmlns:a16="http://schemas.microsoft.com/office/drawing/2014/main" val="696601892"/>
                      </a:ext>
                    </a:extLst>
                  </a:tr>
                  <a:tr h="403822">
                    <a:tc>
                      <a:txBody>
                        <a:bodyPr/>
                        <a:lstStyle/>
                        <a:p>
                          <a:pPr algn="ctr"/>
                          <a:r>
                            <a:rPr lang="en-US" sz="2400">
                              <a:latin typeface="Trebuchet MS" panose="020B0603020202020204" pitchFamily="34" charset="0"/>
                            </a:rPr>
                            <a:t>Blown</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0</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Q</a:t>
                          </a:r>
                          <a:endParaRPr lang="en-US" sz="2400" dirty="0">
                            <a:latin typeface="Trebuchet MS" panose="020B0603020202020204" pitchFamily="34" charset="0"/>
                          </a:endParaRPr>
                        </a:p>
                      </a:txBody>
                      <a:tcPr marL="8796" marR="8796" marT="4399" marB="4399"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2400" i="1" dirty="0" smtClean="0">
                                        <a:latin typeface="Cambria Math" panose="02040503050406030204" pitchFamily="18" charset="0"/>
                                      </a:rPr>
                                    </m:ctrlPr>
                                  </m:accPr>
                                  <m:e>
                                    <m:r>
                                      <m:rPr>
                                        <m:sty m:val="p"/>
                                      </m:rPr>
                                      <a:rPr lang="en-US" sz="2400" b="0" i="0" dirty="0" smtClean="0">
                                        <a:latin typeface="Cambria Math" panose="02040503050406030204" pitchFamily="18" charset="0"/>
                                      </a:rPr>
                                      <m:t>Q</m:t>
                                    </m:r>
                                  </m:e>
                                </m:acc>
                              </m:oMath>
                            </m:oMathPara>
                          </a14:m>
                          <a:endParaRPr lang="en-US" sz="2400" dirty="0">
                            <a:latin typeface="Trebuchet MS" panose="020B0603020202020204" pitchFamily="34" charset="0"/>
                          </a:endParaRPr>
                        </a:p>
                      </a:txBody>
                      <a:tcPr marL="8796" marR="8796" marT="4399" marB="4399" anchor="ctr"/>
                    </a:tc>
                    <a:extLst>
                      <a:ext uri="{0D108BD9-81ED-4DB2-BD59-A6C34878D82A}">
                        <a16:rowId xmlns:a16="http://schemas.microsoft.com/office/drawing/2014/main" val="3260799080"/>
                      </a:ext>
                    </a:extLst>
                  </a:tr>
                  <a:tr h="403002">
                    <a:tc>
                      <a:txBody>
                        <a:bodyPr/>
                        <a:lstStyle/>
                        <a:p>
                          <a:pPr algn="ctr"/>
                          <a:r>
                            <a:rPr lang="en-US" sz="2400">
                              <a:latin typeface="Trebuchet MS" panose="020B0603020202020204" pitchFamily="34" charset="0"/>
                            </a:rPr>
                            <a:t>Blown</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8796" marR="8796" marT="4399" marB="4399" anchor="ctr"/>
                    </a:tc>
                    <a:tc>
                      <a:txBody>
                        <a:bodyPr/>
                        <a:lstStyle/>
                        <a:p>
                          <a:pPr algn="ctr"/>
                          <a:r>
                            <a:rPr lang="en-US" sz="2400" dirty="0">
                              <a:latin typeface="Trebuchet MS" panose="020B0603020202020204" pitchFamily="34" charset="0"/>
                            </a:rPr>
                            <a:t>0</a:t>
                          </a:r>
                        </a:p>
                      </a:txBody>
                      <a:tcPr marL="8796" marR="8796" marT="4399" marB="4399" anchor="ctr"/>
                    </a:tc>
                    <a:extLst>
                      <a:ext uri="{0D108BD9-81ED-4DB2-BD59-A6C34878D82A}">
                        <a16:rowId xmlns:a16="http://schemas.microsoft.com/office/drawing/2014/main" val="2324375275"/>
                      </a:ext>
                    </a:extLst>
                  </a:tr>
                </a:tbl>
              </a:graphicData>
            </a:graphic>
          </p:graphicFrame>
        </mc:Choice>
        <mc:Fallback xmlns="">
          <p:graphicFrame>
            <p:nvGraphicFramePr>
              <p:cNvPr id="102" name="Content Placeholder 9">
                <a:extLst>
                  <a:ext uri="{FF2B5EF4-FFF2-40B4-BE49-F238E27FC236}">
                    <a16:creationId xmlns:a16="http://schemas.microsoft.com/office/drawing/2014/main" id="{1FAC117F-0305-43C9-8D16-262D1C12B946}"/>
                  </a:ext>
                </a:extLst>
              </p:cNvPr>
              <p:cNvGraphicFramePr>
                <a:graphicFrameLocks/>
              </p:cNvGraphicFramePr>
              <p:nvPr>
                <p:extLst>
                  <p:ext uri="{D42A27DB-BD31-4B8C-83A1-F6EECF244321}">
                    <p14:modId xmlns:p14="http://schemas.microsoft.com/office/powerpoint/2010/main" val="420591943"/>
                  </p:ext>
                </p:extLst>
              </p:nvPr>
            </p:nvGraphicFramePr>
            <p:xfrm>
              <a:off x="17408036" y="8623603"/>
              <a:ext cx="3313279" cy="2922113"/>
            </p:xfrm>
            <a:graphic>
              <a:graphicData uri="http://schemas.openxmlformats.org/drawingml/2006/table">
                <a:tbl>
                  <a:tblPr firstRow="1" bandRow="1">
                    <a:tableStyleId>{5C22544A-7EE6-4342-B048-85BDC9FD1C3A}</a:tableStyleId>
                  </a:tblPr>
                  <a:tblGrid>
                    <a:gridCol w="1225433">
                      <a:extLst>
                        <a:ext uri="{9D8B030D-6E8A-4147-A177-3AD203B41FA5}">
                          <a16:colId xmlns:a16="http://schemas.microsoft.com/office/drawing/2014/main" val="1461445782"/>
                        </a:ext>
                      </a:extLst>
                    </a:gridCol>
                    <a:gridCol w="879485">
                      <a:extLst>
                        <a:ext uri="{9D8B030D-6E8A-4147-A177-3AD203B41FA5}">
                          <a16:colId xmlns:a16="http://schemas.microsoft.com/office/drawing/2014/main" val="2328067485"/>
                        </a:ext>
                      </a:extLst>
                    </a:gridCol>
                    <a:gridCol w="638336">
                      <a:extLst>
                        <a:ext uri="{9D8B030D-6E8A-4147-A177-3AD203B41FA5}">
                          <a16:colId xmlns:a16="http://schemas.microsoft.com/office/drawing/2014/main" val="3949086940"/>
                        </a:ext>
                      </a:extLst>
                    </a:gridCol>
                    <a:gridCol w="570025">
                      <a:extLst>
                        <a:ext uri="{9D8B030D-6E8A-4147-A177-3AD203B41FA5}">
                          <a16:colId xmlns:a16="http://schemas.microsoft.com/office/drawing/2014/main" val="2672450822"/>
                        </a:ext>
                      </a:extLst>
                    </a:gridCol>
                  </a:tblGrid>
                  <a:tr h="522213">
                    <a:tc>
                      <a:txBody>
                        <a:bodyPr/>
                        <a:lstStyle/>
                        <a:p>
                          <a:pPr algn="ctr"/>
                          <a:r>
                            <a:rPr lang="en-US" sz="2400" dirty="0">
                              <a:latin typeface="Trebuchet MS" panose="020B0603020202020204" pitchFamily="34" charset="0"/>
                            </a:rPr>
                            <a:t>R state</a:t>
                          </a:r>
                        </a:p>
                      </a:txBody>
                      <a:tcPr marL="8796" marR="8796" marT="4399" marB="4399" anchor="ctr">
                        <a:solidFill>
                          <a:schemeClr val="accent6"/>
                        </a:solidFill>
                      </a:tcPr>
                    </a:tc>
                    <a:tc>
                      <a:txBody>
                        <a:bodyPr/>
                        <a:lstStyle/>
                        <a:p>
                          <a:pPr algn="ctr"/>
                          <a:r>
                            <a:rPr lang="en-US" sz="2400" dirty="0">
                              <a:latin typeface="Trebuchet MS" panose="020B0603020202020204" pitchFamily="34" charset="0"/>
                            </a:rPr>
                            <a:t>SE </a:t>
                          </a:r>
                        </a:p>
                      </a:txBody>
                      <a:tcPr marL="8796" marR="8796" marT="4399" marB="4399" anchor="ctr">
                        <a:solidFill>
                          <a:schemeClr val="accent6"/>
                        </a:solidFill>
                      </a:tcPr>
                    </a:tc>
                    <a:tc>
                      <a:txBody>
                        <a:bodyPr/>
                        <a:lstStyle/>
                        <a:p>
                          <a:pPr algn="ctr"/>
                          <a:r>
                            <a:rPr lang="en-US" sz="2400" dirty="0">
                              <a:latin typeface="Trebuchet MS" panose="020B0603020202020204" pitchFamily="34" charset="0"/>
                            </a:rPr>
                            <a:t>Q</a:t>
                          </a:r>
                        </a:p>
                      </a:txBody>
                      <a:tcPr marL="8796" marR="8796" marT="4399" marB="4399" anchor="ctr">
                        <a:solidFill>
                          <a:schemeClr val="accent6"/>
                        </a:solidFill>
                      </a:tcPr>
                    </a:tc>
                    <a:tc>
                      <a:txBody>
                        <a:bodyPr/>
                        <a:lstStyle/>
                        <a:p>
                          <a:endParaRPr lang="en-US"/>
                        </a:p>
                      </a:txBody>
                      <a:tcPr marL="8796" marR="8796" marT="4399" marB="4399" anchor="ctr">
                        <a:blipFill>
                          <a:blip r:embed="rId12"/>
                          <a:stretch>
                            <a:fillRect l="-480851" t="-2326" r="-4255" b="-489535"/>
                          </a:stretch>
                        </a:blipFill>
                      </a:tcPr>
                    </a:tc>
                    <a:extLst>
                      <a:ext uri="{0D108BD9-81ED-4DB2-BD59-A6C34878D82A}">
                        <a16:rowId xmlns:a16="http://schemas.microsoft.com/office/drawing/2014/main" val="522138862"/>
                      </a:ext>
                    </a:extLst>
                  </a:tr>
                  <a:tr h="796538">
                    <a:tc>
                      <a:txBody>
                        <a:bodyPr/>
                        <a:lstStyle/>
                        <a:p>
                          <a:pPr algn="ctr"/>
                          <a:r>
                            <a:rPr lang="en-US" sz="2400" dirty="0">
                              <a:latin typeface="Trebuchet MS" panose="020B0603020202020204" pitchFamily="34" charset="0"/>
                            </a:rPr>
                            <a:t>Unblown</a:t>
                          </a:r>
                        </a:p>
                      </a:txBody>
                      <a:tcPr marL="8796" marR="8796" marT="4399" marB="4399" anchor="ctr"/>
                    </a:tc>
                    <a:tc>
                      <a:txBody>
                        <a:bodyPr/>
                        <a:lstStyle/>
                        <a:p>
                          <a:pPr algn="ctr"/>
                          <a:r>
                            <a:rPr lang="en-US" sz="2400" dirty="0">
                              <a:latin typeface="Trebuchet MS" panose="020B0603020202020204" pitchFamily="34" charset="0"/>
                            </a:rPr>
                            <a:t>0</a:t>
                          </a:r>
                        </a:p>
                      </a:txBody>
                      <a:tcPr marL="8796" marR="8796" marT="4399" marB="4399" anchor="ctr"/>
                    </a:tc>
                    <a:tc>
                      <a:txBody>
                        <a:bodyPr/>
                        <a:lstStyle/>
                        <a:p>
                          <a:pPr algn="ctr"/>
                          <a:r>
                            <a:rPr lang="en-US" sz="2400" dirty="0">
                              <a:latin typeface="Trebuchet MS" panose="020B0603020202020204" pitchFamily="34" charset="0"/>
                            </a:rPr>
                            <a:t>Q</a:t>
                          </a:r>
                        </a:p>
                      </a:txBody>
                      <a:tcPr marL="8796" marR="8796" marT="4399" marB="4399" anchor="ctr"/>
                    </a:tc>
                    <a:tc>
                      <a:txBody>
                        <a:bodyPr/>
                        <a:lstStyle/>
                        <a:p>
                          <a:endParaRPr lang="en-US"/>
                        </a:p>
                      </a:txBody>
                      <a:tcPr marL="8796" marR="8796" marT="4399" marB="4399" anchor="ctr">
                        <a:blipFill>
                          <a:blip r:embed="rId12"/>
                          <a:stretch>
                            <a:fillRect l="-480851" t="-67176" r="-4255" b="-221374"/>
                          </a:stretch>
                        </a:blipFill>
                      </a:tcPr>
                    </a:tc>
                    <a:extLst>
                      <a:ext uri="{0D108BD9-81ED-4DB2-BD59-A6C34878D82A}">
                        <a16:rowId xmlns:a16="http://schemas.microsoft.com/office/drawing/2014/main" val="396629684"/>
                      </a:ext>
                    </a:extLst>
                  </a:tr>
                  <a:tr h="796538">
                    <a:tc>
                      <a:txBody>
                        <a:bodyPr/>
                        <a:lstStyle/>
                        <a:p>
                          <a:pPr algn="ctr"/>
                          <a:r>
                            <a:rPr lang="en-US" sz="2400">
                              <a:latin typeface="Trebuchet MS" panose="020B0603020202020204" pitchFamily="34" charset="0"/>
                            </a:rPr>
                            <a:t>Unblown</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0</a:t>
                          </a:r>
                          <a:endParaRPr lang="en-US" sz="2400" dirty="0">
                            <a:latin typeface="Trebuchet MS" panose="020B0603020202020204" pitchFamily="34" charset="0"/>
                          </a:endParaRPr>
                        </a:p>
                      </a:txBody>
                      <a:tcPr marL="8796" marR="8796" marT="4399" marB="4399" anchor="ctr"/>
                    </a:tc>
                    <a:tc>
                      <a:txBody>
                        <a:bodyPr/>
                        <a:lstStyle/>
                        <a:p>
                          <a:pPr algn="ctr"/>
                          <a:r>
                            <a:rPr lang="en-US" sz="2400" dirty="0">
                              <a:latin typeface="Trebuchet MS" panose="020B0603020202020204" pitchFamily="34" charset="0"/>
                            </a:rPr>
                            <a:t>1</a:t>
                          </a:r>
                        </a:p>
                      </a:txBody>
                      <a:tcPr marL="8796" marR="8796" marT="4399" marB="4399" anchor="ctr"/>
                    </a:tc>
                    <a:extLst>
                      <a:ext uri="{0D108BD9-81ED-4DB2-BD59-A6C34878D82A}">
                        <a16:rowId xmlns:a16="http://schemas.microsoft.com/office/drawing/2014/main" val="696601892"/>
                      </a:ext>
                    </a:extLst>
                  </a:tr>
                  <a:tr h="403822">
                    <a:tc>
                      <a:txBody>
                        <a:bodyPr/>
                        <a:lstStyle/>
                        <a:p>
                          <a:pPr algn="ctr"/>
                          <a:r>
                            <a:rPr lang="en-US" sz="2400">
                              <a:latin typeface="Trebuchet MS" panose="020B0603020202020204" pitchFamily="34" charset="0"/>
                            </a:rPr>
                            <a:t>Blown</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0</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Q</a:t>
                          </a:r>
                          <a:endParaRPr lang="en-US" sz="2400" dirty="0">
                            <a:latin typeface="Trebuchet MS" panose="020B0603020202020204" pitchFamily="34" charset="0"/>
                          </a:endParaRPr>
                        </a:p>
                      </a:txBody>
                      <a:tcPr marL="8796" marR="8796" marT="4399" marB="4399" anchor="ctr"/>
                    </a:tc>
                    <a:tc>
                      <a:txBody>
                        <a:bodyPr/>
                        <a:lstStyle/>
                        <a:p>
                          <a:endParaRPr lang="en-US"/>
                        </a:p>
                      </a:txBody>
                      <a:tcPr marL="8796" marR="8796" marT="4399" marB="4399" anchor="ctr">
                        <a:blipFill>
                          <a:blip r:embed="rId12"/>
                          <a:stretch>
                            <a:fillRect l="-480851" t="-520896" r="-4255" b="-138806"/>
                          </a:stretch>
                        </a:blipFill>
                      </a:tcPr>
                    </a:tc>
                    <a:extLst>
                      <a:ext uri="{0D108BD9-81ED-4DB2-BD59-A6C34878D82A}">
                        <a16:rowId xmlns:a16="http://schemas.microsoft.com/office/drawing/2014/main" val="3260799080"/>
                      </a:ext>
                    </a:extLst>
                  </a:tr>
                  <a:tr h="403002">
                    <a:tc>
                      <a:txBody>
                        <a:bodyPr/>
                        <a:lstStyle/>
                        <a:p>
                          <a:pPr algn="ctr"/>
                          <a:r>
                            <a:rPr lang="en-US" sz="2400">
                              <a:latin typeface="Trebuchet MS" panose="020B0603020202020204" pitchFamily="34" charset="0"/>
                            </a:rPr>
                            <a:t>Blown</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8796" marR="8796" marT="4399" marB="4399" anchor="ctr"/>
                    </a:tc>
                    <a:tc>
                      <a:txBody>
                        <a:bodyPr/>
                        <a:lstStyle/>
                        <a:p>
                          <a:pPr algn="ctr"/>
                          <a:r>
                            <a:rPr lang="en-US" sz="2400">
                              <a:latin typeface="Trebuchet MS" panose="020B0603020202020204" pitchFamily="34" charset="0"/>
                            </a:rPr>
                            <a:t>1</a:t>
                          </a:r>
                          <a:endParaRPr lang="en-US" sz="2400" dirty="0">
                            <a:latin typeface="Trebuchet MS" panose="020B0603020202020204" pitchFamily="34" charset="0"/>
                          </a:endParaRPr>
                        </a:p>
                      </a:txBody>
                      <a:tcPr marL="8796" marR="8796" marT="4399" marB="4399" anchor="ctr"/>
                    </a:tc>
                    <a:tc>
                      <a:txBody>
                        <a:bodyPr/>
                        <a:lstStyle/>
                        <a:p>
                          <a:pPr algn="ctr"/>
                          <a:r>
                            <a:rPr lang="en-US" sz="2400" dirty="0">
                              <a:latin typeface="Trebuchet MS" panose="020B0603020202020204" pitchFamily="34" charset="0"/>
                            </a:rPr>
                            <a:t>0</a:t>
                          </a:r>
                        </a:p>
                      </a:txBody>
                      <a:tcPr marL="8796" marR="8796" marT="4399" marB="4399" anchor="ctr"/>
                    </a:tc>
                    <a:extLst>
                      <a:ext uri="{0D108BD9-81ED-4DB2-BD59-A6C34878D82A}">
                        <a16:rowId xmlns:a16="http://schemas.microsoft.com/office/drawing/2014/main" val="2324375275"/>
                      </a:ext>
                    </a:extLst>
                  </a:tr>
                </a:tbl>
              </a:graphicData>
            </a:graphic>
          </p:graphicFrame>
        </mc:Fallback>
      </mc:AlternateContent>
      <p:sp>
        <p:nvSpPr>
          <p:cNvPr id="103" name="Shape 139">
            <a:extLst>
              <a:ext uri="{FF2B5EF4-FFF2-40B4-BE49-F238E27FC236}">
                <a16:creationId xmlns:a16="http://schemas.microsoft.com/office/drawing/2014/main" id="{C8F8C05C-6C0C-41D1-A3C3-CC2DB4A026F3}"/>
              </a:ext>
            </a:extLst>
          </p:cNvPr>
          <p:cNvSpPr txBox="1"/>
          <p:nvPr/>
        </p:nvSpPr>
        <p:spPr>
          <a:xfrm>
            <a:off x="17461045" y="11796724"/>
            <a:ext cx="3363988" cy="846300"/>
          </a:xfrm>
          <a:prstGeom prst="rect">
            <a:avLst/>
          </a:prstGeom>
          <a:noFill/>
          <a:ln>
            <a:noFill/>
          </a:ln>
        </p:spPr>
        <p:txBody>
          <a:bodyPr lIns="91350" tIns="91350" rIns="91350" bIns="91350" anchor="t" anchorCtr="0">
            <a:noAutofit/>
          </a:bodyPr>
          <a:lstStyle/>
          <a:p>
            <a:pPr marL="0" marR="0" lvl="0" indent="0" algn="ctr" rtl="0">
              <a:lnSpc>
                <a:spcPct val="100000"/>
              </a:lnSpc>
              <a:spcBef>
                <a:spcPts val="0"/>
              </a:spcBef>
              <a:spcAft>
                <a:spcPts val="0"/>
              </a:spcAft>
              <a:buClr>
                <a:srgbClr val="FFFFFF"/>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Read Truth Table</a:t>
            </a:r>
          </a:p>
          <a:p>
            <a:pPr marL="0" marR="0" lvl="0" indent="0" algn="ctr" rtl="0">
              <a:lnSpc>
                <a:spcPct val="100000"/>
              </a:lnSpc>
              <a:spcBef>
                <a:spcPts val="0"/>
              </a:spcBef>
              <a:spcAft>
                <a:spcPts val="0"/>
              </a:spcAft>
              <a:buClr>
                <a:srgbClr val="000000"/>
              </a:buClr>
              <a:buFont typeface="Arial"/>
              <a:buNone/>
            </a:pPr>
            <a:endParaRPr sz="1200" b="1" i="0" u="none" strike="noStrike" cap="none" dirty="0">
              <a:solidFill>
                <a:srgbClr val="0000FF"/>
              </a:solidFill>
              <a:latin typeface="Arial"/>
              <a:ea typeface="Arial"/>
              <a:cs typeface="Arial"/>
              <a:sym typeface="Arial"/>
            </a:endParaRPr>
          </a:p>
        </p:txBody>
      </p:sp>
      <p:pic>
        <p:nvPicPr>
          <p:cNvPr id="10" name="Picture 9">
            <a:extLst>
              <a:ext uri="{FF2B5EF4-FFF2-40B4-BE49-F238E27FC236}">
                <a16:creationId xmlns:a16="http://schemas.microsoft.com/office/drawing/2014/main" id="{747C9061-A8A6-4FCC-B9EF-62AF29DA3366}"/>
              </a:ext>
            </a:extLst>
          </p:cNvPr>
          <p:cNvPicPr>
            <a:picLocks noChangeAspect="1"/>
          </p:cNvPicPr>
          <p:nvPr/>
        </p:nvPicPr>
        <p:blipFill>
          <a:blip r:embed="rId13"/>
          <a:stretch>
            <a:fillRect/>
          </a:stretch>
        </p:blipFill>
        <p:spPr>
          <a:xfrm>
            <a:off x="11815218" y="18375158"/>
            <a:ext cx="9733338" cy="5331563"/>
          </a:xfrm>
          <a:prstGeom prst="rect">
            <a:avLst/>
          </a:prstGeom>
        </p:spPr>
      </p:pic>
      <p:pic>
        <p:nvPicPr>
          <p:cNvPr id="105" name="Picture 104">
            <a:extLst>
              <a:ext uri="{FF2B5EF4-FFF2-40B4-BE49-F238E27FC236}">
                <a16:creationId xmlns:a16="http://schemas.microsoft.com/office/drawing/2014/main" id="{EB1666AC-A658-469C-B0A3-FCC7B9C20690}"/>
              </a:ext>
            </a:extLst>
          </p:cNvPr>
          <p:cNvPicPr>
            <a:picLocks noChangeAspect="1"/>
          </p:cNvPicPr>
          <p:nvPr/>
        </p:nvPicPr>
        <p:blipFill rotWithShape="1">
          <a:blip r:embed="rId14">
            <a:extLst>
              <a:ext uri="{28A0092B-C50C-407E-A947-70E740481C1C}">
                <a14:useLocalDpi xmlns:a14="http://schemas.microsoft.com/office/drawing/2010/main" val="0"/>
              </a:ext>
            </a:extLst>
          </a:blip>
          <a:srcRect l="3507" t="18973" r="5188" b="11343"/>
          <a:stretch/>
        </p:blipFill>
        <p:spPr>
          <a:xfrm>
            <a:off x="12929632" y="29209707"/>
            <a:ext cx="7377786" cy="2643210"/>
          </a:xfrm>
          <a:prstGeom prst="rect">
            <a:avLst/>
          </a:prstGeom>
        </p:spPr>
      </p:pic>
      <p:pic>
        <p:nvPicPr>
          <p:cNvPr id="11" name="Picture 10">
            <a:extLst>
              <a:ext uri="{FF2B5EF4-FFF2-40B4-BE49-F238E27FC236}">
                <a16:creationId xmlns:a16="http://schemas.microsoft.com/office/drawing/2014/main" id="{A7999FC6-A986-45EC-9C8E-0BE2262483DC}"/>
              </a:ext>
            </a:extLst>
          </p:cNvPr>
          <p:cNvPicPr>
            <a:picLocks noChangeAspect="1"/>
          </p:cNvPicPr>
          <p:nvPr/>
        </p:nvPicPr>
        <p:blipFill>
          <a:blip r:embed="rId15"/>
          <a:stretch>
            <a:fillRect/>
          </a:stretch>
        </p:blipFill>
        <p:spPr>
          <a:xfrm>
            <a:off x="23217663" y="20317372"/>
            <a:ext cx="7846126" cy="3222858"/>
          </a:xfrm>
          <a:prstGeom prst="rect">
            <a:avLst/>
          </a:prstGeom>
        </p:spPr>
      </p:pic>
      <p:sp>
        <p:nvSpPr>
          <p:cNvPr id="108" name="Shape 143">
            <a:extLst>
              <a:ext uri="{FF2B5EF4-FFF2-40B4-BE49-F238E27FC236}">
                <a16:creationId xmlns:a16="http://schemas.microsoft.com/office/drawing/2014/main" id="{7B57B779-D23D-4520-9C8B-C8D8A26CC037}"/>
              </a:ext>
            </a:extLst>
          </p:cNvPr>
          <p:cNvSpPr txBox="1"/>
          <p:nvPr/>
        </p:nvSpPr>
        <p:spPr>
          <a:xfrm>
            <a:off x="22884112" y="14569806"/>
            <a:ext cx="10047000" cy="753900"/>
          </a:xfrm>
          <a:prstGeom prst="rect">
            <a:avLst/>
          </a:prstGeom>
          <a:noFill/>
          <a:ln>
            <a:noFill/>
          </a:ln>
        </p:spPr>
        <p:txBody>
          <a:bodyPr lIns="91350" tIns="91350" rIns="91350" bIns="91350" anchor="ctr" anchorCtr="0">
            <a:noAutofit/>
          </a:bodyPr>
          <a:lstStyle/>
          <a:p>
            <a:pPr marL="0" marR="0" lvl="0" indent="0" algn="l" rtl="0">
              <a:lnSpc>
                <a:spcPct val="100000"/>
              </a:lnSpc>
              <a:spcBef>
                <a:spcPts val="0"/>
              </a:spcBef>
              <a:spcAft>
                <a:spcPts val="0"/>
              </a:spcAft>
              <a:buClr>
                <a:srgbClr val="000000"/>
              </a:buClr>
              <a:buSzPct val="25000"/>
              <a:buFont typeface="Trebuchet MS"/>
              <a:buNone/>
            </a:pPr>
            <a:r>
              <a:rPr lang="en-US" sz="2400" b="1" i="0" u="none" strike="noStrike" cap="none" dirty="0">
                <a:solidFill>
                  <a:srgbClr val="000000"/>
                </a:solidFill>
                <a:latin typeface="Trebuchet MS"/>
                <a:ea typeface="Trebuchet MS"/>
                <a:cs typeface="Trebuchet MS"/>
                <a:sym typeface="Trebuchet MS"/>
              </a:rPr>
              <a:t>Monte Carlo Simulations</a:t>
            </a:r>
          </a:p>
        </p:txBody>
      </p:sp>
      <p:pic>
        <p:nvPicPr>
          <p:cNvPr id="12" name="Picture 11">
            <a:extLst>
              <a:ext uri="{FF2B5EF4-FFF2-40B4-BE49-F238E27FC236}">
                <a16:creationId xmlns:a16="http://schemas.microsoft.com/office/drawing/2014/main" id="{2916DC08-1759-4DD1-B89A-DC8FA890AD89}"/>
              </a:ext>
            </a:extLst>
          </p:cNvPr>
          <p:cNvPicPr>
            <a:picLocks noChangeAspect="1"/>
          </p:cNvPicPr>
          <p:nvPr/>
        </p:nvPicPr>
        <p:blipFill>
          <a:blip r:embed="rId16"/>
          <a:stretch>
            <a:fillRect/>
          </a:stretch>
        </p:blipFill>
        <p:spPr>
          <a:xfrm>
            <a:off x="26026849" y="26925611"/>
            <a:ext cx="5943200" cy="4796121"/>
          </a:xfrm>
          <a:prstGeom prst="rect">
            <a:avLst/>
          </a:prstGeom>
        </p:spPr>
      </p:pic>
      <p:sp>
        <p:nvSpPr>
          <p:cNvPr id="110" name="Shape 146">
            <a:extLst>
              <a:ext uri="{FF2B5EF4-FFF2-40B4-BE49-F238E27FC236}">
                <a16:creationId xmlns:a16="http://schemas.microsoft.com/office/drawing/2014/main" id="{06C4B3FA-4E5E-4180-8ACD-952B9D33293F}"/>
              </a:ext>
            </a:extLst>
          </p:cNvPr>
          <p:cNvSpPr txBox="1"/>
          <p:nvPr/>
        </p:nvSpPr>
        <p:spPr>
          <a:xfrm>
            <a:off x="22629695" y="27011905"/>
            <a:ext cx="3583105" cy="4077377"/>
          </a:xfrm>
          <a:prstGeom prst="rect">
            <a:avLst/>
          </a:prstGeom>
          <a:noFill/>
          <a:ln>
            <a:noFill/>
          </a:ln>
        </p:spPr>
        <p:txBody>
          <a:bodyPr lIns="91350" tIns="91350" rIns="91350" bIns="91350" anchor="t" anchorCtr="0">
            <a:noAutofit/>
          </a:bodyPr>
          <a:lstStyle/>
          <a:p>
            <a:pPr marL="342900" marR="0" lvl="0" indent="-342900" algn="l" rtl="0">
              <a:lnSpc>
                <a:spcPct val="100000"/>
              </a:lnSpc>
              <a:spcBef>
                <a:spcPts val="0"/>
              </a:spcBef>
              <a:spcAft>
                <a:spcPts val="0"/>
              </a:spcAft>
              <a:buClr>
                <a:srgbClr val="000000"/>
              </a:buClr>
              <a:buFont typeface="Arial" panose="020B0604020202020204" pitchFamily="34" charset="0"/>
              <a:buChar char="•"/>
            </a:pPr>
            <a:r>
              <a:rPr lang="en-US" sz="2400" dirty="0">
                <a:latin typeface="Trebuchet MS"/>
                <a:ea typeface="Trebuchet MS"/>
                <a:cs typeface="Trebuchet MS"/>
                <a:sym typeface="Trebuchet MS"/>
              </a:rPr>
              <a:t>Parasitics come in form of RC circuits</a:t>
            </a:r>
          </a:p>
          <a:p>
            <a:pPr marL="342900" marR="0" lvl="0" indent="-342900" algn="l" rtl="0">
              <a:lnSpc>
                <a:spcPct val="100000"/>
              </a:lnSpc>
              <a:spcBef>
                <a:spcPts val="0"/>
              </a:spcBef>
              <a:spcAft>
                <a:spcPts val="0"/>
              </a:spcAft>
              <a:buClr>
                <a:srgbClr val="000000"/>
              </a:buClr>
              <a:buFont typeface="Arial" panose="020B0604020202020204" pitchFamily="34" charset="0"/>
              <a:buChar char="•"/>
            </a:pPr>
            <a:r>
              <a:rPr lang="en-US" sz="2400" dirty="0">
                <a:latin typeface="Trebuchet MS"/>
                <a:ea typeface="Trebuchet MS"/>
                <a:cs typeface="Trebuchet MS"/>
                <a:sym typeface="Trebuchet MS"/>
              </a:rPr>
              <a:t>Each RC replaces a component of the layout</a:t>
            </a:r>
          </a:p>
          <a:p>
            <a:pPr marL="342900" marR="0" lvl="0" indent="-342900" algn="l" rtl="0">
              <a:lnSpc>
                <a:spcPct val="100000"/>
              </a:lnSpc>
              <a:spcBef>
                <a:spcPts val="0"/>
              </a:spcBef>
              <a:spcAft>
                <a:spcPts val="0"/>
              </a:spcAft>
              <a:buClr>
                <a:srgbClr val="000000"/>
              </a:buClr>
              <a:buFont typeface="Arial" panose="020B0604020202020204" pitchFamily="34" charset="0"/>
              <a:buChar char="•"/>
            </a:pPr>
            <a:r>
              <a:rPr lang="en-US" sz="2400" dirty="0">
                <a:latin typeface="Trebuchet MS"/>
                <a:ea typeface="Trebuchet MS"/>
                <a:cs typeface="Trebuchet MS"/>
                <a:sym typeface="Trebuchet MS"/>
              </a:rPr>
              <a:t>Design is revalidated for reliability for the following performance metrics:</a:t>
            </a:r>
          </a:p>
          <a:p>
            <a:pPr marL="342900" lvl="2" indent="-342900">
              <a:buClr>
                <a:srgbClr val="000000"/>
              </a:buClr>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Design Area</a:t>
            </a:r>
          </a:p>
          <a:p>
            <a:pPr marL="342900" lvl="2" indent="-342900">
              <a:buClr>
                <a:srgbClr val="000000"/>
              </a:buClr>
              <a:buFont typeface="Arial" panose="020B0604020202020204" pitchFamily="34" charset="0"/>
              <a:buChar char="•"/>
            </a:pPr>
            <a:r>
              <a:rPr lang="en-US" sz="2400" dirty="0">
                <a:latin typeface="Trebuchet MS"/>
                <a:ea typeface="Trebuchet MS"/>
                <a:cs typeface="Trebuchet MS"/>
                <a:sym typeface="Trebuchet MS"/>
              </a:rPr>
              <a:t>Design Static Power</a:t>
            </a:r>
          </a:p>
          <a:p>
            <a:pPr marL="342900" lvl="2" indent="-342900">
              <a:buClr>
                <a:srgbClr val="000000"/>
              </a:buClr>
              <a:buFont typeface="Arial" panose="020B0604020202020204" pitchFamily="34" charset="0"/>
              <a:buChar char="•"/>
            </a:pPr>
            <a:r>
              <a:rPr lang="en-US" sz="2400" b="0" i="0" u="none" strike="noStrike" cap="none" dirty="0">
                <a:solidFill>
                  <a:srgbClr val="000000"/>
                </a:solidFill>
                <a:latin typeface="Trebuchet MS"/>
                <a:ea typeface="Trebuchet MS"/>
                <a:cs typeface="Trebuchet MS"/>
                <a:sym typeface="Trebuchet MS"/>
              </a:rPr>
              <a:t>Design</a:t>
            </a:r>
            <a:r>
              <a:rPr lang="en-US" sz="2400" dirty="0">
                <a:latin typeface="Trebuchet MS"/>
                <a:ea typeface="Trebuchet MS"/>
                <a:cs typeface="Trebuchet MS"/>
                <a:sym typeface="Trebuchet MS"/>
              </a:rPr>
              <a:t> Sensing Delay</a:t>
            </a:r>
            <a:endParaRPr sz="2400" b="0" i="0" u="none" strike="noStrike" cap="none" dirty="0">
              <a:solidFill>
                <a:srgbClr val="000000"/>
              </a:solidFill>
              <a:latin typeface="Trebuchet MS"/>
              <a:ea typeface="Trebuchet MS"/>
              <a:cs typeface="Trebuchet MS"/>
              <a:sym typeface="Trebuchet MS"/>
            </a:endParaRPr>
          </a:p>
        </p:txBody>
      </p:sp>
      <mc:AlternateContent xmlns:mc="http://schemas.openxmlformats.org/markup-compatibility/2006" xmlns:a14="http://schemas.microsoft.com/office/drawing/2010/main">
        <mc:Choice Requires="a14">
          <p:graphicFrame>
            <p:nvGraphicFramePr>
              <p:cNvPr id="111" name="Table 110">
                <a:extLst>
                  <a:ext uri="{FF2B5EF4-FFF2-40B4-BE49-F238E27FC236}">
                    <a16:creationId xmlns:a16="http://schemas.microsoft.com/office/drawing/2014/main" id="{5BC6FA83-D6C0-4FFE-A5C0-1FA729B8C42D}"/>
                  </a:ext>
                </a:extLst>
              </p:cNvPr>
              <p:cNvGraphicFramePr>
                <a:graphicFrameLocks noGrp="1"/>
              </p:cNvGraphicFramePr>
              <p:nvPr>
                <p:extLst>
                  <p:ext uri="{D42A27DB-BD31-4B8C-83A1-F6EECF244321}">
                    <p14:modId xmlns:p14="http://schemas.microsoft.com/office/powerpoint/2010/main" val="517964914"/>
                  </p:ext>
                </p:extLst>
              </p:nvPr>
            </p:nvGraphicFramePr>
            <p:xfrm>
              <a:off x="34725909" y="6749976"/>
              <a:ext cx="6437932" cy="4339966"/>
            </p:xfrm>
            <a:graphic>
              <a:graphicData uri="http://schemas.openxmlformats.org/drawingml/2006/table">
                <a:tbl>
                  <a:tblPr firstRow="1" bandRow="1">
                    <a:tableStyleId>{5C22544A-7EE6-4342-B048-85BDC9FD1C3A}</a:tableStyleId>
                  </a:tblPr>
                  <a:tblGrid>
                    <a:gridCol w="1609483">
                      <a:extLst>
                        <a:ext uri="{9D8B030D-6E8A-4147-A177-3AD203B41FA5}">
                          <a16:colId xmlns:a16="http://schemas.microsoft.com/office/drawing/2014/main" val="2139823752"/>
                        </a:ext>
                      </a:extLst>
                    </a:gridCol>
                    <a:gridCol w="1609483">
                      <a:extLst>
                        <a:ext uri="{9D8B030D-6E8A-4147-A177-3AD203B41FA5}">
                          <a16:colId xmlns:a16="http://schemas.microsoft.com/office/drawing/2014/main" val="2655741151"/>
                        </a:ext>
                      </a:extLst>
                    </a:gridCol>
                    <a:gridCol w="1609483">
                      <a:extLst>
                        <a:ext uri="{9D8B030D-6E8A-4147-A177-3AD203B41FA5}">
                          <a16:colId xmlns:a16="http://schemas.microsoft.com/office/drawing/2014/main" val="42562720"/>
                        </a:ext>
                      </a:extLst>
                    </a:gridCol>
                    <a:gridCol w="1609483">
                      <a:extLst>
                        <a:ext uri="{9D8B030D-6E8A-4147-A177-3AD203B41FA5}">
                          <a16:colId xmlns:a16="http://schemas.microsoft.com/office/drawing/2014/main" val="665998788"/>
                        </a:ext>
                      </a:extLst>
                    </a:gridCol>
                  </a:tblGrid>
                  <a:tr h="809146">
                    <a:tc>
                      <a:txBody>
                        <a:bodyPr/>
                        <a:lstStyle/>
                        <a:p>
                          <a:pPr algn="ctr"/>
                          <a:r>
                            <a:rPr lang="en-US" sz="2400" dirty="0">
                              <a:latin typeface="Trebuchet MS" panose="020B0603020202020204" pitchFamily="34" charset="0"/>
                            </a:rPr>
                            <a:t>Metric</a:t>
                          </a:r>
                        </a:p>
                      </a:txBody>
                      <a:tcPr anchor="ctr">
                        <a:solidFill>
                          <a:schemeClr val="accent6"/>
                        </a:solidFill>
                      </a:tcPr>
                    </a:tc>
                    <a:tc>
                      <a:txBody>
                        <a:bodyPr/>
                        <a:lstStyle/>
                        <a:p>
                          <a:pPr algn="ctr"/>
                          <a:r>
                            <a:rPr lang="en-US" sz="2400" dirty="0">
                              <a:latin typeface="Trebuchet MS" panose="020B0603020202020204" pitchFamily="34" charset="0"/>
                            </a:rPr>
                            <a:t>MTJ</a:t>
                          </a:r>
                        </a:p>
                      </a:txBody>
                      <a:tcPr anchor="ctr">
                        <a:solidFill>
                          <a:schemeClr val="accent6"/>
                        </a:solidFill>
                      </a:tcPr>
                    </a:tc>
                    <a:tc>
                      <a:txBody>
                        <a:bodyPr/>
                        <a:lstStyle/>
                        <a:p>
                          <a:pPr algn="ctr"/>
                          <a:r>
                            <a:rPr lang="en-US" sz="2400" dirty="0">
                              <a:latin typeface="Trebuchet MS" panose="020B0603020202020204" pitchFamily="34" charset="0"/>
                            </a:rPr>
                            <a:t>AF</a:t>
                          </a:r>
                        </a:p>
                      </a:txBody>
                      <a:tcPr anchor="ctr">
                        <a:solidFill>
                          <a:schemeClr val="accent6"/>
                        </a:solidFill>
                      </a:tcPr>
                    </a:tc>
                    <a:tc>
                      <a:txBody>
                        <a:bodyPr/>
                        <a:lstStyle/>
                        <a:p>
                          <a:pPr algn="ctr"/>
                          <a:r>
                            <a:rPr lang="en-US" sz="2400" dirty="0">
                              <a:latin typeface="Trebuchet MS" panose="020B0603020202020204" pitchFamily="34" charset="0"/>
                            </a:rPr>
                            <a:t>DFF</a:t>
                          </a:r>
                        </a:p>
                      </a:txBody>
                      <a:tcPr anchor="ctr">
                        <a:solidFill>
                          <a:schemeClr val="accent6"/>
                        </a:solidFill>
                      </a:tcPr>
                    </a:tc>
                    <a:extLst>
                      <a:ext uri="{0D108BD9-81ED-4DB2-BD59-A6C34878D82A}">
                        <a16:rowId xmlns:a16="http://schemas.microsoft.com/office/drawing/2014/main" val="79206737"/>
                      </a:ext>
                    </a:extLst>
                  </a:tr>
                  <a:tr h="1176940">
                    <a:tc>
                      <a:txBody>
                        <a:bodyPr/>
                        <a:lstStyle/>
                        <a:p>
                          <a:pPr algn="ctr"/>
                          <a:r>
                            <a:rPr lang="en-US" sz="2400" dirty="0">
                              <a:latin typeface="Trebuchet MS" panose="020B0603020202020204" pitchFamily="34" charset="0"/>
                            </a:rPr>
                            <a:t>Area (</a:t>
                          </a:r>
                          <a14:m>
                            <m:oMath xmlns:m="http://schemas.openxmlformats.org/officeDocument/2006/math">
                              <m:r>
                                <a:rPr lang="en-US" sz="2400" b="0" i="1" smtClean="0">
                                  <a:latin typeface="Cambria Math" panose="02040503050406030204" pitchFamily="18" charset="0"/>
                                </a:rPr>
                                <m:t>𝜇</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latin typeface="Trebuchet MS" panose="020B0603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rebuchet MS" panose="020B0603020202020204" pitchFamily="34" charset="0"/>
                            </a:rPr>
                            <a:t>18.37</a:t>
                          </a:r>
                          <a:endParaRPr lang="en-US" sz="2400" dirty="0">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7.733</m:t>
                                </m:r>
                              </m:oMath>
                            </m:oMathPara>
                          </a14:m>
                          <a:endParaRPr lang="en-US" sz="2400" dirty="0">
                            <a:latin typeface="Trebuchet MS" panose="020B0603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6.61</m:t>
                                </m:r>
                              </m:oMath>
                            </m:oMathPara>
                          </a14:m>
                          <a:endParaRPr lang="en-US" sz="2400" dirty="0">
                            <a:latin typeface="Trebuchet MS" panose="020B0603020202020204" pitchFamily="34" charset="0"/>
                          </a:endParaRPr>
                        </a:p>
                      </a:txBody>
                      <a:tcPr anchor="ctr"/>
                    </a:tc>
                    <a:extLst>
                      <a:ext uri="{0D108BD9-81ED-4DB2-BD59-A6C34878D82A}">
                        <a16:rowId xmlns:a16="http://schemas.microsoft.com/office/drawing/2014/main" val="1606302513"/>
                      </a:ext>
                    </a:extLst>
                  </a:tr>
                  <a:tr h="1176940">
                    <a:tc>
                      <a:txBody>
                        <a:bodyPr/>
                        <a:lstStyle/>
                        <a:p>
                          <a:pPr algn="ctr"/>
                          <a:r>
                            <a:rPr lang="en-US" sz="2400" dirty="0">
                              <a:latin typeface="Trebuchet MS" panose="020B0603020202020204" pitchFamily="34" charset="0"/>
                            </a:rPr>
                            <a:t>Delay (</a:t>
                          </a:r>
                          <a14:m>
                            <m:oMath xmlns:m="http://schemas.openxmlformats.org/officeDocument/2006/math">
                              <m:r>
                                <a:rPr lang="en-US" sz="2400" b="0" i="1" smtClean="0">
                                  <a:latin typeface="Cambria Math" panose="02040503050406030204" pitchFamily="18" charset="0"/>
                                </a:rPr>
                                <m:t>𝑛𝑠</m:t>
                              </m:r>
                            </m:oMath>
                          </a14:m>
                          <a:r>
                            <a:rPr lang="en-US" sz="2400" dirty="0">
                              <a:latin typeface="Trebuchet MS" panose="020B0603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.168</m:t>
                                </m:r>
                              </m:oMath>
                            </m:oMathPara>
                          </a14:m>
                          <a:endParaRPr lang="en-US" sz="2400" dirty="0">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.933</m:t>
                                </m:r>
                              </m:oMath>
                            </m:oMathPara>
                          </a14:m>
                          <a:endParaRPr lang="en-US" sz="2400" dirty="0">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3.12</m:t>
                                </m:r>
                              </m:oMath>
                            </m:oMathPara>
                          </a14:m>
                          <a:endParaRPr lang="en-US" sz="2400" dirty="0">
                            <a:latin typeface="Trebuchet MS" panose="020B0603020202020204" pitchFamily="34" charset="0"/>
                          </a:endParaRPr>
                        </a:p>
                      </a:txBody>
                      <a:tcPr anchor="ctr"/>
                    </a:tc>
                    <a:extLst>
                      <a:ext uri="{0D108BD9-81ED-4DB2-BD59-A6C34878D82A}">
                        <a16:rowId xmlns:a16="http://schemas.microsoft.com/office/drawing/2014/main" val="418626339"/>
                      </a:ext>
                    </a:extLst>
                  </a:tr>
                  <a:tr h="1176940">
                    <a:tc>
                      <a:txBody>
                        <a:bodyPr/>
                        <a:lstStyle/>
                        <a:p>
                          <a:pPr algn="ctr"/>
                          <a:r>
                            <a:rPr lang="en-US" sz="2400" dirty="0">
                              <a:latin typeface="Trebuchet MS" panose="020B0603020202020204" pitchFamily="34" charset="0"/>
                            </a:rPr>
                            <a:t>Power (</a:t>
                          </a:r>
                          <a14:m>
                            <m:oMath xmlns:m="http://schemas.openxmlformats.org/officeDocument/2006/math">
                              <m:r>
                                <a:rPr lang="en-US" sz="2400" b="0" i="1" smtClean="0">
                                  <a:latin typeface="Cambria Math" panose="02040503050406030204" pitchFamily="18" charset="0"/>
                                </a:rPr>
                                <m:t>𝜇</m:t>
                              </m:r>
                              <m:r>
                                <a:rPr lang="en-US" sz="2400" b="0" i="1" smtClean="0">
                                  <a:latin typeface="Cambria Math" panose="02040503050406030204" pitchFamily="18" charset="0"/>
                                </a:rPr>
                                <m:t>𝑊</m:t>
                              </m:r>
                            </m:oMath>
                          </a14:m>
                          <a:r>
                            <a:rPr lang="en-US" sz="2400" dirty="0">
                              <a:latin typeface="Trebuchet MS" panose="020B0603020202020204" pitchFamily="34"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1.5594</m:t>
                                </m:r>
                              </m:oMath>
                            </m:oMathPara>
                          </a14:m>
                          <a:endParaRPr lang="en-US" sz="2400" dirty="0">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.0738</m:t>
                                </m:r>
                              </m:oMath>
                            </m:oMathPara>
                          </a14:m>
                          <a:endParaRPr lang="en-US" sz="2400" dirty="0">
                            <a:latin typeface="Trebuchet MS" panose="020B0603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.148</m:t>
                                </m:r>
                              </m:oMath>
                            </m:oMathPara>
                          </a14:m>
                          <a:endParaRPr lang="en-US" sz="2400" dirty="0">
                            <a:latin typeface="Trebuchet MS" panose="020B0603020202020204" pitchFamily="34" charset="0"/>
                          </a:endParaRPr>
                        </a:p>
                      </a:txBody>
                      <a:tcPr anchor="ctr"/>
                    </a:tc>
                    <a:extLst>
                      <a:ext uri="{0D108BD9-81ED-4DB2-BD59-A6C34878D82A}">
                        <a16:rowId xmlns:a16="http://schemas.microsoft.com/office/drawing/2014/main" val="3940995646"/>
                      </a:ext>
                    </a:extLst>
                  </a:tr>
                </a:tbl>
              </a:graphicData>
            </a:graphic>
          </p:graphicFrame>
        </mc:Choice>
        <mc:Fallback xmlns="">
          <p:graphicFrame>
            <p:nvGraphicFramePr>
              <p:cNvPr id="111" name="Table 110">
                <a:extLst>
                  <a:ext uri="{FF2B5EF4-FFF2-40B4-BE49-F238E27FC236}">
                    <a16:creationId xmlns:a16="http://schemas.microsoft.com/office/drawing/2014/main" id="{5BC6FA83-D6C0-4FFE-A5C0-1FA729B8C42D}"/>
                  </a:ext>
                </a:extLst>
              </p:cNvPr>
              <p:cNvGraphicFramePr>
                <a:graphicFrameLocks noGrp="1"/>
              </p:cNvGraphicFramePr>
              <p:nvPr>
                <p:extLst>
                  <p:ext uri="{D42A27DB-BD31-4B8C-83A1-F6EECF244321}">
                    <p14:modId xmlns:p14="http://schemas.microsoft.com/office/powerpoint/2010/main" val="517964914"/>
                  </p:ext>
                </p:extLst>
              </p:nvPr>
            </p:nvGraphicFramePr>
            <p:xfrm>
              <a:off x="34725909" y="6749976"/>
              <a:ext cx="6437932" cy="4339966"/>
            </p:xfrm>
            <a:graphic>
              <a:graphicData uri="http://schemas.openxmlformats.org/drawingml/2006/table">
                <a:tbl>
                  <a:tblPr firstRow="1" bandRow="1">
                    <a:tableStyleId>{5C22544A-7EE6-4342-B048-85BDC9FD1C3A}</a:tableStyleId>
                  </a:tblPr>
                  <a:tblGrid>
                    <a:gridCol w="1609483">
                      <a:extLst>
                        <a:ext uri="{9D8B030D-6E8A-4147-A177-3AD203B41FA5}">
                          <a16:colId xmlns:a16="http://schemas.microsoft.com/office/drawing/2014/main" val="2139823752"/>
                        </a:ext>
                      </a:extLst>
                    </a:gridCol>
                    <a:gridCol w="1609483">
                      <a:extLst>
                        <a:ext uri="{9D8B030D-6E8A-4147-A177-3AD203B41FA5}">
                          <a16:colId xmlns:a16="http://schemas.microsoft.com/office/drawing/2014/main" val="2655741151"/>
                        </a:ext>
                      </a:extLst>
                    </a:gridCol>
                    <a:gridCol w="1609483">
                      <a:extLst>
                        <a:ext uri="{9D8B030D-6E8A-4147-A177-3AD203B41FA5}">
                          <a16:colId xmlns:a16="http://schemas.microsoft.com/office/drawing/2014/main" val="42562720"/>
                        </a:ext>
                      </a:extLst>
                    </a:gridCol>
                    <a:gridCol w="1609483">
                      <a:extLst>
                        <a:ext uri="{9D8B030D-6E8A-4147-A177-3AD203B41FA5}">
                          <a16:colId xmlns:a16="http://schemas.microsoft.com/office/drawing/2014/main" val="665998788"/>
                        </a:ext>
                      </a:extLst>
                    </a:gridCol>
                  </a:tblGrid>
                  <a:tr h="809146">
                    <a:tc>
                      <a:txBody>
                        <a:bodyPr/>
                        <a:lstStyle/>
                        <a:p>
                          <a:pPr algn="ctr"/>
                          <a:r>
                            <a:rPr lang="en-US" sz="2400" dirty="0">
                              <a:latin typeface="Trebuchet MS" panose="020B0603020202020204" pitchFamily="34" charset="0"/>
                            </a:rPr>
                            <a:t>Metric</a:t>
                          </a:r>
                        </a:p>
                      </a:txBody>
                      <a:tcPr anchor="ctr">
                        <a:solidFill>
                          <a:schemeClr val="accent6"/>
                        </a:solidFill>
                      </a:tcPr>
                    </a:tc>
                    <a:tc>
                      <a:txBody>
                        <a:bodyPr/>
                        <a:lstStyle/>
                        <a:p>
                          <a:pPr algn="ctr"/>
                          <a:r>
                            <a:rPr lang="en-US" sz="2400" dirty="0">
                              <a:latin typeface="Trebuchet MS" panose="020B0603020202020204" pitchFamily="34" charset="0"/>
                            </a:rPr>
                            <a:t>MTJ</a:t>
                          </a:r>
                        </a:p>
                      </a:txBody>
                      <a:tcPr anchor="ctr">
                        <a:solidFill>
                          <a:schemeClr val="accent6"/>
                        </a:solidFill>
                      </a:tcPr>
                    </a:tc>
                    <a:tc>
                      <a:txBody>
                        <a:bodyPr/>
                        <a:lstStyle/>
                        <a:p>
                          <a:pPr algn="ctr"/>
                          <a:r>
                            <a:rPr lang="en-US" sz="2400" dirty="0">
                              <a:latin typeface="Trebuchet MS" panose="020B0603020202020204" pitchFamily="34" charset="0"/>
                            </a:rPr>
                            <a:t>AF</a:t>
                          </a:r>
                        </a:p>
                      </a:txBody>
                      <a:tcPr anchor="ctr">
                        <a:solidFill>
                          <a:schemeClr val="accent6"/>
                        </a:solidFill>
                      </a:tcPr>
                    </a:tc>
                    <a:tc>
                      <a:txBody>
                        <a:bodyPr/>
                        <a:lstStyle/>
                        <a:p>
                          <a:pPr algn="ctr"/>
                          <a:r>
                            <a:rPr lang="en-US" sz="2400" dirty="0">
                              <a:latin typeface="Trebuchet MS" panose="020B0603020202020204" pitchFamily="34" charset="0"/>
                            </a:rPr>
                            <a:t>DFF</a:t>
                          </a:r>
                        </a:p>
                      </a:txBody>
                      <a:tcPr anchor="ctr">
                        <a:solidFill>
                          <a:schemeClr val="accent6"/>
                        </a:solidFill>
                      </a:tcPr>
                    </a:tc>
                    <a:extLst>
                      <a:ext uri="{0D108BD9-81ED-4DB2-BD59-A6C34878D82A}">
                        <a16:rowId xmlns:a16="http://schemas.microsoft.com/office/drawing/2014/main" val="79206737"/>
                      </a:ext>
                    </a:extLst>
                  </a:tr>
                  <a:tr h="1176940">
                    <a:tc>
                      <a:txBody>
                        <a:bodyPr/>
                        <a:lstStyle/>
                        <a:p>
                          <a:endParaRPr lang="en-US"/>
                        </a:p>
                      </a:txBody>
                      <a:tcPr anchor="ctr">
                        <a:blipFill>
                          <a:blip r:embed="rId17"/>
                          <a:stretch>
                            <a:fillRect l="-379" t="-69430" r="-301894" b="-201554"/>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Trebuchet MS" panose="020B0603020202020204" pitchFamily="34" charset="0"/>
                            </a:rPr>
                            <a:t>18.37</a:t>
                          </a:r>
                          <a:endParaRPr lang="en-US" sz="2400" dirty="0">
                            <a:latin typeface="Trebuchet MS" panose="020B0603020202020204" pitchFamily="34" charset="0"/>
                          </a:endParaRPr>
                        </a:p>
                      </a:txBody>
                      <a:tcPr anchor="ctr"/>
                    </a:tc>
                    <a:tc>
                      <a:txBody>
                        <a:bodyPr/>
                        <a:lstStyle/>
                        <a:p>
                          <a:endParaRPr lang="en-US"/>
                        </a:p>
                      </a:txBody>
                      <a:tcPr anchor="ctr">
                        <a:blipFill>
                          <a:blip r:embed="rId17"/>
                          <a:stretch>
                            <a:fillRect l="-200758" t="-69430" r="-101515" b="-201554"/>
                          </a:stretch>
                        </a:blipFill>
                      </a:tcPr>
                    </a:tc>
                    <a:tc>
                      <a:txBody>
                        <a:bodyPr/>
                        <a:lstStyle/>
                        <a:p>
                          <a:endParaRPr lang="en-US"/>
                        </a:p>
                      </a:txBody>
                      <a:tcPr anchor="ctr">
                        <a:blipFill>
                          <a:blip r:embed="rId17"/>
                          <a:stretch>
                            <a:fillRect l="-300758" t="-69430" r="-1515" b="-201554"/>
                          </a:stretch>
                        </a:blipFill>
                      </a:tcPr>
                    </a:tc>
                    <a:extLst>
                      <a:ext uri="{0D108BD9-81ED-4DB2-BD59-A6C34878D82A}">
                        <a16:rowId xmlns:a16="http://schemas.microsoft.com/office/drawing/2014/main" val="1606302513"/>
                      </a:ext>
                    </a:extLst>
                  </a:tr>
                  <a:tr h="1176940">
                    <a:tc>
                      <a:txBody>
                        <a:bodyPr/>
                        <a:lstStyle/>
                        <a:p>
                          <a:endParaRPr lang="en-US"/>
                        </a:p>
                      </a:txBody>
                      <a:tcPr anchor="ctr">
                        <a:blipFill>
                          <a:blip r:embed="rId17"/>
                          <a:stretch>
                            <a:fillRect l="-379" t="-168557" r="-301894" b="-100515"/>
                          </a:stretch>
                        </a:blipFill>
                      </a:tcPr>
                    </a:tc>
                    <a:tc>
                      <a:txBody>
                        <a:bodyPr/>
                        <a:lstStyle/>
                        <a:p>
                          <a:endParaRPr lang="en-US"/>
                        </a:p>
                      </a:txBody>
                      <a:tcPr anchor="ctr">
                        <a:blipFill>
                          <a:blip r:embed="rId17"/>
                          <a:stretch>
                            <a:fillRect l="-100000" t="-168557" r="-200755" b="-100515"/>
                          </a:stretch>
                        </a:blipFill>
                      </a:tcPr>
                    </a:tc>
                    <a:tc>
                      <a:txBody>
                        <a:bodyPr/>
                        <a:lstStyle/>
                        <a:p>
                          <a:endParaRPr lang="en-US"/>
                        </a:p>
                      </a:txBody>
                      <a:tcPr anchor="ctr">
                        <a:blipFill>
                          <a:blip r:embed="rId17"/>
                          <a:stretch>
                            <a:fillRect l="-200758" t="-168557" r="-101515" b="-100515"/>
                          </a:stretch>
                        </a:blipFill>
                      </a:tcPr>
                    </a:tc>
                    <a:tc>
                      <a:txBody>
                        <a:bodyPr/>
                        <a:lstStyle/>
                        <a:p>
                          <a:endParaRPr lang="en-US"/>
                        </a:p>
                      </a:txBody>
                      <a:tcPr anchor="ctr">
                        <a:blipFill>
                          <a:blip r:embed="rId17"/>
                          <a:stretch>
                            <a:fillRect l="-300758" t="-168557" r="-1515" b="-100515"/>
                          </a:stretch>
                        </a:blipFill>
                      </a:tcPr>
                    </a:tc>
                    <a:extLst>
                      <a:ext uri="{0D108BD9-81ED-4DB2-BD59-A6C34878D82A}">
                        <a16:rowId xmlns:a16="http://schemas.microsoft.com/office/drawing/2014/main" val="418626339"/>
                      </a:ext>
                    </a:extLst>
                  </a:tr>
                  <a:tr h="1176940">
                    <a:tc>
                      <a:txBody>
                        <a:bodyPr/>
                        <a:lstStyle/>
                        <a:p>
                          <a:endParaRPr lang="en-US"/>
                        </a:p>
                      </a:txBody>
                      <a:tcPr anchor="ctr">
                        <a:blipFill>
                          <a:blip r:embed="rId17"/>
                          <a:stretch>
                            <a:fillRect l="-379" t="-269948" r="-301894" b="-1036"/>
                          </a:stretch>
                        </a:blipFill>
                      </a:tcPr>
                    </a:tc>
                    <a:tc>
                      <a:txBody>
                        <a:bodyPr/>
                        <a:lstStyle/>
                        <a:p>
                          <a:endParaRPr lang="en-US"/>
                        </a:p>
                      </a:txBody>
                      <a:tcPr anchor="ctr">
                        <a:blipFill>
                          <a:blip r:embed="rId17"/>
                          <a:stretch>
                            <a:fillRect l="-100000" t="-269948" r="-200755" b="-1036"/>
                          </a:stretch>
                        </a:blipFill>
                      </a:tcPr>
                    </a:tc>
                    <a:tc>
                      <a:txBody>
                        <a:bodyPr/>
                        <a:lstStyle/>
                        <a:p>
                          <a:endParaRPr lang="en-US"/>
                        </a:p>
                      </a:txBody>
                      <a:tcPr anchor="ctr">
                        <a:blipFill>
                          <a:blip r:embed="rId17"/>
                          <a:stretch>
                            <a:fillRect l="-200758" t="-269948" r="-101515" b="-1036"/>
                          </a:stretch>
                        </a:blipFill>
                      </a:tcPr>
                    </a:tc>
                    <a:tc>
                      <a:txBody>
                        <a:bodyPr/>
                        <a:lstStyle/>
                        <a:p>
                          <a:endParaRPr lang="en-US"/>
                        </a:p>
                      </a:txBody>
                      <a:tcPr anchor="ctr">
                        <a:blipFill>
                          <a:blip r:embed="rId17"/>
                          <a:stretch>
                            <a:fillRect l="-300758" t="-269948" r="-1515" b="-1036"/>
                          </a:stretch>
                        </a:blipFill>
                      </a:tcPr>
                    </a:tc>
                    <a:extLst>
                      <a:ext uri="{0D108BD9-81ED-4DB2-BD59-A6C34878D82A}">
                        <a16:rowId xmlns:a16="http://schemas.microsoft.com/office/drawing/2014/main" val="3940995646"/>
                      </a:ext>
                    </a:extLst>
                  </a:tr>
                </a:tbl>
              </a:graphicData>
            </a:graphic>
          </p:graphicFrame>
        </mc:Fallback>
      </mc:AlternateContent>
      <p:graphicFrame>
        <p:nvGraphicFramePr>
          <p:cNvPr id="112" name="Table 111">
            <a:extLst>
              <a:ext uri="{FF2B5EF4-FFF2-40B4-BE49-F238E27FC236}">
                <a16:creationId xmlns:a16="http://schemas.microsoft.com/office/drawing/2014/main" id="{25576AF5-B9A7-46F3-AC14-0AC36BFB1FB2}"/>
              </a:ext>
            </a:extLst>
          </p:cNvPr>
          <p:cNvGraphicFramePr>
            <a:graphicFrameLocks noGrp="1"/>
          </p:cNvGraphicFramePr>
          <p:nvPr>
            <p:extLst>
              <p:ext uri="{D42A27DB-BD31-4B8C-83A1-F6EECF244321}">
                <p14:modId xmlns:p14="http://schemas.microsoft.com/office/powerpoint/2010/main" val="3611897213"/>
              </p:ext>
            </p:extLst>
          </p:nvPr>
        </p:nvGraphicFramePr>
        <p:xfrm>
          <a:off x="34362182" y="15959646"/>
          <a:ext cx="7165381" cy="5559984"/>
        </p:xfrm>
        <a:graphic>
          <a:graphicData uri="http://schemas.openxmlformats.org/drawingml/2006/table">
            <a:tbl>
              <a:tblPr firstRow="1" bandRow="1">
                <a:tableStyleId>{5C22544A-7EE6-4342-B048-85BDC9FD1C3A}</a:tableStyleId>
              </a:tblPr>
              <a:tblGrid>
                <a:gridCol w="3515244">
                  <a:extLst>
                    <a:ext uri="{9D8B030D-6E8A-4147-A177-3AD203B41FA5}">
                      <a16:colId xmlns:a16="http://schemas.microsoft.com/office/drawing/2014/main" val="295687138"/>
                    </a:ext>
                  </a:extLst>
                </a:gridCol>
                <a:gridCol w="3650137">
                  <a:extLst>
                    <a:ext uri="{9D8B030D-6E8A-4147-A177-3AD203B41FA5}">
                      <a16:colId xmlns:a16="http://schemas.microsoft.com/office/drawing/2014/main" val="4109492722"/>
                    </a:ext>
                  </a:extLst>
                </a:gridCol>
              </a:tblGrid>
              <a:tr h="542329">
                <a:tc>
                  <a:txBody>
                    <a:bodyPr/>
                    <a:lstStyle/>
                    <a:p>
                      <a:pPr algn="ctr"/>
                      <a:r>
                        <a:rPr lang="en-US" sz="2400" dirty="0">
                          <a:latin typeface="Trebuchet MS" panose="020B0603020202020204" pitchFamily="34" charset="0"/>
                        </a:rPr>
                        <a:t>Magnetic Tunnel Junction (MTJ)</a:t>
                      </a:r>
                    </a:p>
                  </a:txBody>
                  <a:tcPr marL="54918" marR="54918" marT="27459" marB="27459" anchor="ctr">
                    <a:solidFill>
                      <a:schemeClr val="accent6"/>
                    </a:solidFill>
                  </a:tcPr>
                </a:tc>
                <a:tc>
                  <a:txBody>
                    <a:bodyPr/>
                    <a:lstStyle/>
                    <a:p>
                      <a:pPr algn="ctr"/>
                      <a:r>
                        <a:rPr lang="en-US" sz="2400" dirty="0">
                          <a:latin typeface="Trebuchet MS" panose="020B0603020202020204" pitchFamily="34" charset="0"/>
                        </a:rPr>
                        <a:t>Anti-Fuse (AF)</a:t>
                      </a:r>
                    </a:p>
                  </a:txBody>
                  <a:tcPr marL="54918" marR="54918" marT="27459" marB="27459" anchor="ctr">
                    <a:solidFill>
                      <a:schemeClr val="accent6"/>
                    </a:solidFill>
                  </a:tcPr>
                </a:tc>
                <a:extLst>
                  <a:ext uri="{0D108BD9-81ED-4DB2-BD59-A6C34878D82A}">
                    <a16:rowId xmlns:a16="http://schemas.microsoft.com/office/drawing/2014/main" val="901413134"/>
                  </a:ext>
                </a:extLst>
              </a:tr>
              <a:tr h="393395">
                <a:tc>
                  <a:txBody>
                    <a:bodyPr/>
                    <a:lstStyle/>
                    <a:p>
                      <a:pPr algn="ctr"/>
                      <a:r>
                        <a:rPr lang="en-US" sz="2400">
                          <a:latin typeface="Trebuchet MS" panose="020B0603020202020204" pitchFamily="34" charset="0"/>
                        </a:rPr>
                        <a:t>Reprogrammable</a:t>
                      </a:r>
                      <a:endParaRPr lang="en-US" sz="2400" dirty="0">
                        <a:latin typeface="Trebuchet MS" panose="020B0603020202020204" pitchFamily="34" charset="0"/>
                      </a:endParaRPr>
                    </a:p>
                  </a:txBody>
                  <a:tcPr marL="54918" marR="54918" marT="27459" marB="27459" anchor="ctr"/>
                </a:tc>
                <a:tc>
                  <a:txBody>
                    <a:bodyPr/>
                    <a:lstStyle/>
                    <a:p>
                      <a:pPr algn="ctr"/>
                      <a:r>
                        <a:rPr lang="en-US" sz="2400">
                          <a:latin typeface="Trebuchet MS" panose="020B0603020202020204" pitchFamily="34" charset="0"/>
                        </a:rPr>
                        <a:t>One time programmable</a:t>
                      </a:r>
                      <a:endParaRPr lang="en-US" sz="2400" dirty="0">
                        <a:latin typeface="Trebuchet MS" panose="020B0603020202020204" pitchFamily="34" charset="0"/>
                      </a:endParaRPr>
                    </a:p>
                  </a:txBody>
                  <a:tcPr marL="54918" marR="54918" marT="27459" marB="27459" anchor="ctr"/>
                </a:tc>
                <a:extLst>
                  <a:ext uri="{0D108BD9-81ED-4DB2-BD59-A6C34878D82A}">
                    <a16:rowId xmlns:a16="http://schemas.microsoft.com/office/drawing/2014/main" val="2924068282"/>
                  </a:ext>
                </a:extLst>
              </a:tr>
              <a:tr h="393395">
                <a:tc>
                  <a:txBody>
                    <a:bodyPr/>
                    <a:lstStyle/>
                    <a:p>
                      <a:pPr algn="ctr"/>
                      <a:r>
                        <a:rPr lang="en-US" sz="2400">
                          <a:latin typeface="Trebuchet MS" panose="020B0603020202020204" pitchFamily="34" charset="0"/>
                        </a:rPr>
                        <a:t>Low Resistive Ratio</a:t>
                      </a:r>
                      <a:endParaRPr lang="en-US" sz="2400" dirty="0">
                        <a:latin typeface="Trebuchet MS" panose="020B0603020202020204" pitchFamily="34" charset="0"/>
                      </a:endParaRPr>
                    </a:p>
                  </a:txBody>
                  <a:tcPr marL="54918" marR="54918" marT="27459" marB="27459" anchor="ctr"/>
                </a:tc>
                <a:tc>
                  <a:txBody>
                    <a:bodyPr/>
                    <a:lstStyle/>
                    <a:p>
                      <a:pPr algn="ctr"/>
                      <a:r>
                        <a:rPr lang="en-US" sz="2400">
                          <a:latin typeface="Trebuchet MS" panose="020B0603020202020204" pitchFamily="34" charset="0"/>
                        </a:rPr>
                        <a:t>High Resistive Ratio</a:t>
                      </a:r>
                      <a:endParaRPr lang="en-US" sz="2400" dirty="0">
                        <a:latin typeface="Trebuchet MS" panose="020B0603020202020204" pitchFamily="34" charset="0"/>
                      </a:endParaRPr>
                    </a:p>
                  </a:txBody>
                  <a:tcPr marL="54918" marR="54918" marT="27459" marB="27459" anchor="ctr"/>
                </a:tc>
                <a:extLst>
                  <a:ext uri="{0D108BD9-81ED-4DB2-BD59-A6C34878D82A}">
                    <a16:rowId xmlns:a16="http://schemas.microsoft.com/office/drawing/2014/main" val="4074290164"/>
                  </a:ext>
                </a:extLst>
              </a:tr>
              <a:tr h="393395">
                <a:tc>
                  <a:txBody>
                    <a:bodyPr/>
                    <a:lstStyle/>
                    <a:p>
                      <a:pPr algn="ctr"/>
                      <a:r>
                        <a:rPr lang="en-US" sz="2400">
                          <a:latin typeface="Trebuchet MS" panose="020B0603020202020204" pitchFamily="34" charset="0"/>
                        </a:rPr>
                        <a:t>Large area overhead</a:t>
                      </a:r>
                      <a:endParaRPr lang="en-US" sz="2400" dirty="0">
                        <a:latin typeface="Trebuchet MS" panose="020B0603020202020204" pitchFamily="34" charset="0"/>
                      </a:endParaRPr>
                    </a:p>
                  </a:txBody>
                  <a:tcPr marL="54918" marR="54918" marT="27459" marB="27459" anchor="ctr"/>
                </a:tc>
                <a:tc>
                  <a:txBody>
                    <a:bodyPr/>
                    <a:lstStyle/>
                    <a:p>
                      <a:pPr algn="ctr"/>
                      <a:r>
                        <a:rPr lang="en-US" sz="2400" dirty="0">
                          <a:latin typeface="Trebuchet MS" panose="020B0603020202020204" pitchFamily="34" charset="0"/>
                        </a:rPr>
                        <a:t>Small area overhead</a:t>
                      </a:r>
                    </a:p>
                  </a:txBody>
                  <a:tcPr marL="54918" marR="54918" marT="27459" marB="27459" anchor="ctr"/>
                </a:tc>
                <a:extLst>
                  <a:ext uri="{0D108BD9-81ED-4DB2-BD59-A6C34878D82A}">
                    <a16:rowId xmlns:a16="http://schemas.microsoft.com/office/drawing/2014/main" val="1978464849"/>
                  </a:ext>
                </a:extLst>
              </a:tr>
              <a:tr h="542329">
                <a:tc>
                  <a:txBody>
                    <a:bodyPr/>
                    <a:lstStyle/>
                    <a:p>
                      <a:pPr algn="ctr"/>
                      <a:r>
                        <a:rPr lang="en-US" sz="2400">
                          <a:latin typeface="Trebuchet MS" panose="020B0603020202020204" pitchFamily="34" charset="0"/>
                        </a:rPr>
                        <a:t>High static power consumption</a:t>
                      </a:r>
                      <a:endParaRPr lang="en-US" sz="2400" dirty="0">
                        <a:latin typeface="Trebuchet MS" panose="020B0603020202020204" pitchFamily="34" charset="0"/>
                      </a:endParaRPr>
                    </a:p>
                  </a:txBody>
                  <a:tcPr marL="54918" marR="54918" marT="27459" marB="27459" anchor="ctr"/>
                </a:tc>
                <a:tc>
                  <a:txBody>
                    <a:bodyPr/>
                    <a:lstStyle/>
                    <a:p>
                      <a:pPr algn="ctr"/>
                      <a:r>
                        <a:rPr lang="en-US" sz="2400">
                          <a:latin typeface="Trebuchet MS" panose="020B0603020202020204" pitchFamily="34" charset="0"/>
                        </a:rPr>
                        <a:t>Low static power consumption</a:t>
                      </a:r>
                      <a:endParaRPr lang="en-US" sz="2400" dirty="0">
                        <a:latin typeface="Trebuchet MS" panose="020B0603020202020204" pitchFamily="34" charset="0"/>
                      </a:endParaRPr>
                    </a:p>
                  </a:txBody>
                  <a:tcPr marL="54918" marR="54918" marT="27459" marB="27459" anchor="ctr"/>
                </a:tc>
                <a:extLst>
                  <a:ext uri="{0D108BD9-81ED-4DB2-BD59-A6C34878D82A}">
                    <a16:rowId xmlns:a16="http://schemas.microsoft.com/office/drawing/2014/main" val="498143089"/>
                  </a:ext>
                </a:extLst>
              </a:tr>
              <a:tr h="542329">
                <a:tc>
                  <a:txBody>
                    <a:bodyPr/>
                    <a:lstStyle/>
                    <a:p>
                      <a:pPr algn="ctr"/>
                      <a:r>
                        <a:rPr lang="en-US" sz="2400">
                          <a:latin typeface="Trebuchet MS" panose="020B0603020202020204" pitchFamily="34" charset="0"/>
                        </a:rPr>
                        <a:t>Large switching (programming) delay</a:t>
                      </a:r>
                    </a:p>
                  </a:txBody>
                  <a:tcPr marL="54918" marR="54918" marT="27459" marB="27459" anchor="ctr"/>
                </a:tc>
                <a:tc>
                  <a:txBody>
                    <a:bodyPr/>
                    <a:lstStyle/>
                    <a:p>
                      <a:pPr algn="ctr"/>
                      <a:r>
                        <a:rPr lang="en-US" sz="2400" dirty="0">
                          <a:latin typeface="Trebuchet MS" panose="020B0603020202020204" pitchFamily="34" charset="0"/>
                        </a:rPr>
                        <a:t>Small switching (programming) delay</a:t>
                      </a:r>
                    </a:p>
                  </a:txBody>
                  <a:tcPr marL="54918" marR="54918" marT="27459" marB="27459" anchor="ctr"/>
                </a:tc>
                <a:extLst>
                  <a:ext uri="{0D108BD9-81ED-4DB2-BD59-A6C34878D82A}">
                    <a16:rowId xmlns:a16="http://schemas.microsoft.com/office/drawing/2014/main" val="12573401"/>
                  </a:ext>
                </a:extLst>
              </a:tr>
              <a:tr h="746531">
                <a:tc>
                  <a:txBody>
                    <a:bodyPr/>
                    <a:lstStyle/>
                    <a:p>
                      <a:pPr algn="ctr"/>
                      <a:r>
                        <a:rPr lang="en-US" sz="2400">
                          <a:latin typeface="Trebuchet MS" panose="020B0603020202020204" pitchFamily="34" charset="0"/>
                        </a:rPr>
                        <a:t>Low sensing (read) delay</a:t>
                      </a:r>
                    </a:p>
                  </a:txBody>
                  <a:tcPr marL="54918" marR="54918" marT="27459" marB="27459" anchor="ctr"/>
                </a:tc>
                <a:tc>
                  <a:txBody>
                    <a:bodyPr/>
                    <a:lstStyle/>
                    <a:p>
                      <a:pPr algn="ctr"/>
                      <a:r>
                        <a:rPr lang="en-US" sz="2400">
                          <a:latin typeface="Trebuchet MS" panose="020B0603020202020204" pitchFamily="34" charset="0"/>
                        </a:rPr>
                        <a:t>Relatively high sensing (read) delay compared to MTJ</a:t>
                      </a:r>
                      <a:endParaRPr lang="en-US" sz="2400" dirty="0">
                        <a:latin typeface="Trebuchet MS" panose="020B0603020202020204" pitchFamily="34" charset="0"/>
                      </a:endParaRPr>
                    </a:p>
                  </a:txBody>
                  <a:tcPr marL="54918" marR="54918" marT="27459" marB="27459" anchor="ctr"/>
                </a:tc>
                <a:extLst>
                  <a:ext uri="{0D108BD9-81ED-4DB2-BD59-A6C34878D82A}">
                    <a16:rowId xmlns:a16="http://schemas.microsoft.com/office/drawing/2014/main" val="2922544056"/>
                  </a:ext>
                </a:extLst>
              </a:tr>
              <a:tr h="542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rebuchet MS" panose="020B0603020202020204" pitchFamily="34" charset="0"/>
                        </a:rPr>
                        <a:t>Requires new on-chip magnetic layer</a:t>
                      </a:r>
                    </a:p>
                  </a:txBody>
                  <a:tcPr marL="54918" marR="54918" marT="27459" marB="27459"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Trebuchet MS" panose="020B0603020202020204" pitchFamily="34" charset="0"/>
                        </a:rPr>
                        <a:t>Requires typical Anti-fuse / standard cells</a:t>
                      </a:r>
                    </a:p>
                  </a:txBody>
                  <a:tcPr marL="54918" marR="54918" marT="27459" marB="27459" anchor="ctr"/>
                </a:tc>
                <a:extLst>
                  <a:ext uri="{0D108BD9-81ED-4DB2-BD59-A6C34878D82A}">
                    <a16:rowId xmlns:a16="http://schemas.microsoft.com/office/drawing/2014/main" val="1127237737"/>
                  </a:ext>
                </a:extLst>
              </a:tr>
            </a:tbl>
          </a:graphicData>
        </a:graphic>
      </p:graphicFrame>
      <p:sp>
        <p:nvSpPr>
          <p:cNvPr id="13" name="TextBox 12">
            <a:extLst>
              <a:ext uri="{FF2B5EF4-FFF2-40B4-BE49-F238E27FC236}">
                <a16:creationId xmlns:a16="http://schemas.microsoft.com/office/drawing/2014/main" id="{F4965BB9-E583-4832-8BA0-50EAC01AC71F}"/>
              </a:ext>
            </a:extLst>
          </p:cNvPr>
          <p:cNvSpPr txBox="1"/>
          <p:nvPr/>
        </p:nvSpPr>
        <p:spPr>
          <a:xfrm>
            <a:off x="33689766" y="21646241"/>
            <a:ext cx="8510215" cy="4257576"/>
          </a:xfrm>
          <a:prstGeom prst="rect">
            <a:avLst/>
          </a:prstGeom>
          <a:noFill/>
        </p:spPr>
        <p:txBody>
          <a:bodyPr wrap="square" rtlCol="0">
            <a:spAutoFit/>
          </a:bodyPr>
          <a:lstStyle/>
          <a:p>
            <a:pPr marL="356127" indent="-342900">
              <a:spcBef>
                <a:spcPts val="208"/>
              </a:spcBef>
              <a:buClr>
                <a:srgbClr val="000000"/>
              </a:buClr>
              <a:buSzPct val="100000"/>
              <a:buFont typeface="Arial" panose="020B0604020202020204" pitchFamily="34" charset="0"/>
              <a:buChar char="•"/>
            </a:pPr>
            <a:r>
              <a:rPr lang="en-US" sz="2400" dirty="0">
                <a:latin typeface="Trebuchet MS"/>
                <a:ea typeface="Trebuchet MS"/>
                <a:cs typeface="Trebuchet MS"/>
                <a:sym typeface="Trebuchet MS"/>
              </a:rPr>
              <a:t>We compared proposed solutions’ power, delay, and area overhead metrics which showed the tradeoff between programmability and cost.</a:t>
            </a:r>
          </a:p>
          <a:p>
            <a:pPr marL="95174" indent="-81947">
              <a:spcBef>
                <a:spcPts val="208"/>
              </a:spcBef>
              <a:buClr>
                <a:srgbClr val="000000"/>
              </a:buClr>
              <a:buSzPct val="100000"/>
              <a:buFont typeface="Trebuchet MS"/>
              <a:buChar char="●"/>
            </a:pPr>
            <a:endParaRPr lang="en-US" sz="2400" dirty="0">
              <a:latin typeface="Trebuchet MS"/>
              <a:ea typeface="Trebuchet MS"/>
              <a:cs typeface="Trebuchet MS"/>
              <a:sym typeface="Trebuchet MS"/>
            </a:endParaRPr>
          </a:p>
          <a:p>
            <a:pPr marL="95174" indent="-81947">
              <a:spcBef>
                <a:spcPts val="208"/>
              </a:spcBef>
              <a:buClr>
                <a:srgbClr val="000000"/>
              </a:buClr>
              <a:buSzPct val="100000"/>
              <a:buFont typeface="Trebuchet MS"/>
              <a:buChar char="●"/>
            </a:pPr>
            <a:endParaRPr lang="en-US" sz="2400" dirty="0">
              <a:latin typeface="Trebuchet MS"/>
              <a:ea typeface="Trebuchet MS"/>
              <a:cs typeface="Trebuchet MS"/>
              <a:sym typeface="Trebuchet MS"/>
            </a:endParaRPr>
          </a:p>
          <a:p>
            <a:pPr marL="95174" indent="-81947">
              <a:spcBef>
                <a:spcPts val="208"/>
              </a:spcBef>
              <a:buClr>
                <a:srgbClr val="000000"/>
              </a:buClr>
              <a:buSzPct val="100000"/>
              <a:buFont typeface="Trebuchet MS"/>
              <a:buChar char="●"/>
            </a:pPr>
            <a:endParaRPr lang="en-US" sz="2400" dirty="0">
              <a:latin typeface="Trebuchet MS"/>
              <a:ea typeface="Trebuchet MS"/>
              <a:cs typeface="Trebuchet MS"/>
              <a:sym typeface="Trebuchet MS"/>
            </a:endParaRPr>
          </a:p>
          <a:p>
            <a:pPr marL="95174" indent="-81947">
              <a:spcBef>
                <a:spcPts val="208"/>
              </a:spcBef>
              <a:buClr>
                <a:srgbClr val="000000"/>
              </a:buClr>
              <a:buSzPct val="100000"/>
              <a:buFont typeface="Trebuchet MS"/>
              <a:buChar char="●"/>
            </a:pPr>
            <a:endParaRPr lang="en-US" sz="2400" dirty="0">
              <a:latin typeface="Trebuchet MS"/>
              <a:ea typeface="Trebuchet MS"/>
              <a:cs typeface="Trebuchet MS"/>
              <a:sym typeface="Trebuchet MS"/>
            </a:endParaRPr>
          </a:p>
          <a:p>
            <a:pPr>
              <a:buClr>
                <a:srgbClr val="000000"/>
              </a:buClr>
            </a:pPr>
            <a:endParaRPr lang="en-US" sz="2400" dirty="0">
              <a:latin typeface="Trebuchet MS"/>
              <a:ea typeface="Trebuchet MS"/>
              <a:cs typeface="Trebuchet MS"/>
              <a:sym typeface="Trebuchet MS"/>
            </a:endParaRPr>
          </a:p>
          <a:p>
            <a:pPr marL="95174" indent="-81947">
              <a:buClr>
                <a:srgbClr val="000000"/>
              </a:buClr>
              <a:buSzPct val="100000"/>
              <a:buFont typeface="Trebuchet MS"/>
              <a:buChar char="●"/>
            </a:pPr>
            <a:endParaRPr lang="en-US" sz="2400" dirty="0">
              <a:latin typeface="Trebuchet MS"/>
              <a:ea typeface="Trebuchet MS"/>
              <a:cs typeface="Trebuchet MS"/>
              <a:sym typeface="Trebuchet MS"/>
            </a:endParaRPr>
          </a:p>
          <a:p>
            <a:pPr>
              <a:buClr>
                <a:srgbClr val="000000"/>
              </a:buClr>
            </a:pPr>
            <a:endParaRPr lang="en-US" sz="2400" dirty="0">
              <a:latin typeface="Trebuchet MS"/>
              <a:ea typeface="Trebuchet MS"/>
              <a:cs typeface="Trebuchet MS"/>
              <a:sym typeface="Trebuchet MS"/>
            </a:endParaRPr>
          </a:p>
          <a:p>
            <a:pPr marL="13227">
              <a:buClr>
                <a:srgbClr val="000000"/>
              </a:buClr>
              <a:buSzPct val="100000"/>
            </a:pPr>
            <a:endParaRPr lang="en-US" sz="2400" dirty="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1323</Words>
  <Application>Microsoft Office PowerPoint</Application>
  <PresentationFormat>Custom</PresentationFormat>
  <Paragraphs>197</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Cambria Math</vt:lpstr>
      <vt:lpstr>Times New Roman</vt:lpstr>
      <vt:lpstr>Trebuchet MS</vt:lpstr>
      <vt:lpstr>36x48-Template-V2b</vt:lpstr>
      <vt:lpstr>36x48-Template-V2b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dc:creator>
  <cp:lastModifiedBy>Michael Gee</cp:lastModifiedBy>
  <cp:revision>18</cp:revision>
  <dcterms:modified xsi:type="dcterms:W3CDTF">2018-08-10T22:52:45Z</dcterms:modified>
</cp:coreProperties>
</file>