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59" r:id="rId2"/>
    <p:sldId id="260" r:id="rId3"/>
    <p:sldId id="263" r:id="rId4"/>
    <p:sldId id="267" r:id="rId5"/>
    <p:sldId id="268" r:id="rId6"/>
    <p:sldId id="292" r:id="rId7"/>
    <p:sldId id="266" r:id="rId8"/>
    <p:sldId id="296" r:id="rId9"/>
    <p:sldId id="297" r:id="rId10"/>
    <p:sldId id="317" r:id="rId11"/>
    <p:sldId id="299" r:id="rId12"/>
    <p:sldId id="318" r:id="rId13"/>
    <p:sldId id="306" r:id="rId14"/>
    <p:sldId id="319" r:id="rId15"/>
    <p:sldId id="303" r:id="rId16"/>
    <p:sldId id="300" r:id="rId17"/>
    <p:sldId id="304" r:id="rId18"/>
    <p:sldId id="322" r:id="rId19"/>
    <p:sldId id="316" r:id="rId20"/>
    <p:sldId id="309" r:id="rId21"/>
    <p:sldId id="312" r:id="rId22"/>
    <p:sldId id="314" r:id="rId23"/>
    <p:sldId id="264" r:id="rId24"/>
    <p:sldId id="307" r:id="rId25"/>
    <p:sldId id="310" r:id="rId26"/>
    <p:sldId id="308" r:id="rId27"/>
    <p:sldId id="323" r:id="rId28"/>
    <p:sldId id="320" r:id="rId29"/>
    <p:sldId id="321" r:id="rId30"/>
  </p:sldIdLst>
  <p:sldSz cx="9144000" cy="6858000" type="screen4x3"/>
  <p:notesSz cx="6858000" cy="106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9"/>
    <p:restoredTop sz="85259" autoAdjust="0"/>
  </p:normalViewPr>
  <p:slideViewPr>
    <p:cSldViewPr>
      <p:cViewPr varScale="1">
        <p:scale>
          <a:sx n="78" d="100"/>
          <a:sy n="78" d="100"/>
        </p:scale>
        <p:origin x="132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APDL code we will be able create a geometry in AutoCAD, run the geometry through simulations in ANSYS and have MATLAB extract the results. We will automate this process so we can repeat it and have a very efficient design at the end. 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9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AutoCAD’s version of APDL??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3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APDL code we will be able create a geometry in AutoCAD, run the geometry through simulations in ANSYS and have MATLAB extract the results. We will automate this process so we can repeat it and have a very efficient design at the end. 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AutoCAD’s version of APDL??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6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APDL code we will be able create a geometry in AutoCAD, run the geometry through simulations in ANSYS and have MATLAB extract the results. We will automate this process so we can repeat it and have a very efficient design at the end. 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9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Support along the back face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17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3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59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8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will start off with the outline of our presentation.</a:t>
            </a:r>
          </a:p>
          <a:p>
            <a:r>
              <a:rPr lang="en-US" dirty="0">
                <a:cs typeface="Calibri"/>
              </a:rPr>
              <a:t>We will give some background knowledge on High-rise structures, the loads they go through, what is topology optimization, some of the challenges we encountered and </a:t>
            </a:r>
            <a:r>
              <a:rPr lang="en-US" dirty="0" err="1">
                <a:cs typeface="Calibri"/>
              </a:rPr>
              <a:t>ofcourse</a:t>
            </a:r>
            <a:r>
              <a:rPr lang="en-US" dirty="0">
                <a:cs typeface="Calibri"/>
              </a:rPr>
              <a:t> solutions.</a:t>
            </a:r>
          </a:p>
          <a:p>
            <a:r>
              <a:rPr lang="en-US" dirty="0">
                <a:cs typeface="Calibri"/>
              </a:rPr>
              <a:t>We will also talk about project flow and what is next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6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46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74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13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rise</a:t>
            </a:r>
            <a:r>
              <a:rPr lang="en-US" dirty="0">
                <a:cs typeface="Calibri"/>
              </a:rPr>
              <a:t> structure designs are usually chosen by the architect, skipping the optimized process. The question is how  efficient are these structures? </a:t>
            </a:r>
          </a:p>
          <a:p>
            <a:r>
              <a:rPr lang="en-US" dirty="0">
                <a:cs typeface="Calibri"/>
              </a:rPr>
              <a:t>Here is Krystal to give more Background knowledge of our research.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0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66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13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0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7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5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the last decade we can see the world's tallest building is built which has a different design than the other tallest buildings.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Optimize a design to achieve the </a:t>
            </a:r>
            <a:r>
              <a:rPr lang="en-US" b="1" dirty="0"/>
              <a:t>same performance </a:t>
            </a:r>
            <a:r>
              <a:rPr lang="en-US" dirty="0"/>
              <a:t>(if not, better), but with using </a:t>
            </a:r>
            <a:r>
              <a:rPr lang="en-US" b="1" dirty="0"/>
              <a:t>less materials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CONSTRAINTS: </a:t>
            </a:r>
            <a:r>
              <a:rPr lang="en-US" dirty="0"/>
              <a:t> member sizes, forces, volume &amp; mass percentage, geometric features</a:t>
            </a:r>
            <a:r>
              <a:rPr lang="en-US" dirty="0">
                <a:cs typeface="Calibri"/>
              </a:rPr>
              <a:t>, etc.</a:t>
            </a:r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7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BFBF-7866-FF49-A6AF-6DDFE65394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223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Okay for only when one load case, but automate is quicker analyses between several geometries and loads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Load cases are run separately and engineers need to run each loading condition one by one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An automatic platform is proposed as a solution to design efficient structures in a more effective method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APDL code we will be able create a geometry in AutoCAD, run the geometry through simulations in ANSYS and have MATLAB extract the results. We will automate this process so we can repeat it and have a very efficient design at the end. 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BFBF-7866-FF49-A6AF-6DDFE65394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956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tx2"/>
                </a:solidFill>
                <a:latin typeface="Times New Roman"/>
                <a:cs typeface="Times New Roman"/>
              </a:rPr>
              <a:t>2018 ASPIRES Summer Internship Program</a:t>
            </a:r>
          </a:p>
          <a:p>
            <a:pPr algn="ctr"/>
            <a:r>
              <a:rPr lang="en-US" sz="2400" u="sng" dirty="0">
                <a:solidFill>
                  <a:schemeClr val="tx2"/>
                </a:solidFill>
                <a:latin typeface="Times New Roman"/>
                <a:cs typeface="Times New Roman"/>
              </a:rPr>
              <a:t>Final Program Presentation</a:t>
            </a:r>
            <a:endParaRPr lang="en-US" sz="800" u="sng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/>
            <a:endParaRPr lang="en-US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Yardley Ordonez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Adrian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Bituin</a:t>
            </a:r>
            <a:endParaRPr lang="en-US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Krystal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Kyain</a:t>
            </a:r>
            <a:endParaRPr lang="en-US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Alec Maxwell; Wen Li Tang; Prof. Zhaoshuo Jiang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7" y="5850687"/>
            <a:ext cx="795484" cy="795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5861129"/>
            <a:ext cx="785042" cy="785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20979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Times New Roman"/>
                <a:cs typeface="Times New Roman"/>
              </a:rPr>
              <a:t>Topology Optimization through Computer Aided Software</a:t>
            </a:r>
            <a:br>
              <a:rPr lang="en-US" sz="3400" b="1" dirty="0">
                <a:solidFill>
                  <a:srgbClr val="1F497D"/>
                </a:solidFill>
                <a:latin typeface="Times New Roman"/>
                <a:cs typeface="Times New Roman"/>
              </a:rPr>
            </a:br>
            <a:endParaRPr lang="en-US"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3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4F6DD6-C06E-489A-8CD8-39DD41F2BC86}"/>
              </a:ext>
            </a:extLst>
          </p:cNvPr>
          <p:cNvSpPr/>
          <p:nvPr/>
        </p:nvSpPr>
        <p:spPr>
          <a:xfrm>
            <a:off x="3276600" y="1410418"/>
            <a:ext cx="2524664" cy="79938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 Script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AEB8F7-18CA-4B7D-B2C0-4DFB9F4390FA}"/>
              </a:ext>
            </a:extLst>
          </p:cNvPr>
          <p:cNvSpPr/>
          <p:nvPr/>
        </p:nvSpPr>
        <p:spPr>
          <a:xfrm>
            <a:off x="6324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3276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ANSYS APDL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8F0A6E0-67E5-4C60-9E09-26054B2919E9}"/>
              </a:ext>
            </a:extLst>
          </p:cNvPr>
          <p:cNvSpPr/>
          <p:nvPr/>
        </p:nvSpPr>
        <p:spPr>
          <a:xfrm rot="5400000">
            <a:off x="4155013" y="2690899"/>
            <a:ext cx="731520" cy="482610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228600" y="2895312"/>
            <a:ext cx="2524664" cy="7993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1F497D"/>
                </a:solidFill>
                <a:latin typeface="Times New Roman"/>
                <a:cs typeface="Times New Roman"/>
              </a:rPr>
              <a:t>AutoCAD/AutoLISP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AEC3725-0F5D-4A41-8543-F393B031ACB2}"/>
              </a:ext>
            </a:extLst>
          </p:cNvPr>
          <p:cNvSpPr/>
          <p:nvPr/>
        </p:nvSpPr>
        <p:spPr>
          <a:xfrm rot="16200000">
            <a:off x="2837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21">
            <a:extLst>
              <a:ext uri="{FF2B5EF4-FFF2-40B4-BE49-F238E27FC236}">
                <a16:creationId xmlns:a16="http://schemas.microsoft.com/office/drawing/2014/main" id="{A16011FC-AB13-5844-B7C7-C6F62A66E1BE}"/>
              </a:ext>
            </a:extLst>
          </p:cNvPr>
          <p:cNvSpPr/>
          <p:nvPr/>
        </p:nvSpPr>
        <p:spPr>
          <a:xfrm rot="16200000">
            <a:off x="5885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8B52B-6CC6-FF42-8DD7-12B9695ADAFF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1490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18236-5661-AF49-ADFD-D71BB0DC084A}"/>
              </a:ext>
            </a:extLst>
          </p:cNvPr>
          <p:cNvCxnSpPr>
            <a:cxnSpLocks/>
            <a:stCxn id="19" idx="0"/>
            <a:endCxn id="14" idx="2"/>
          </p:cNvCxnSpPr>
          <p:nvPr/>
        </p:nvCxnSpPr>
        <p:spPr>
          <a:xfrm flipV="1">
            <a:off x="4538932" y="2209800"/>
            <a:ext cx="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14450-6204-5449-8FCA-A1AB69FEA19E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H="1" flipV="1">
            <a:off x="4538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A96EB4-B4B7-1540-B6B8-ED5A11526202}"/>
              </a:ext>
            </a:extLst>
          </p:cNvPr>
          <p:cNvSpPr/>
          <p:nvPr/>
        </p:nvSpPr>
        <p:spPr>
          <a:xfrm>
            <a:off x="75325" y="3800945"/>
            <a:ext cx="2831223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Geometry &amp; Loading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Creation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1E9A1-325E-1942-B853-A25415C0ADB3}"/>
              </a:ext>
            </a:extLst>
          </p:cNvPr>
          <p:cNvSpPr/>
          <p:nvPr/>
        </p:nvSpPr>
        <p:spPr>
          <a:xfrm>
            <a:off x="2939253" y="3801962"/>
            <a:ext cx="3163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Optimization &amp;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Performance Evaluation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1BACA-940D-F94C-A4D3-2414B72B97AC}"/>
              </a:ext>
            </a:extLst>
          </p:cNvPr>
          <p:cNvSpPr/>
          <p:nvPr/>
        </p:nvSpPr>
        <p:spPr>
          <a:xfrm>
            <a:off x="6363683" y="3800945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Results Extraction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Next Candidate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984A1F-880A-9F41-946E-83F31DB33A52}"/>
              </a:ext>
            </a:extLst>
          </p:cNvPr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Sequence Flowchart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05192-F54E-4E98-A7CF-C5FDCCD8A346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10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6F77A-9D92-462B-8468-6D66E3359B4A}"/>
              </a:ext>
            </a:extLst>
          </p:cNvPr>
          <p:cNvSpPr txBox="1"/>
          <p:nvPr/>
        </p:nvSpPr>
        <p:spPr>
          <a:xfrm>
            <a:off x="1187567" y="5881776"/>
            <a:ext cx="671566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MATLAB will be used to guide the automation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2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Sequence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ckwell"/>
                <a:cs typeface="Times New Roman"/>
              </a:rPr>
              <a:t> </a:t>
            </a: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ckwell"/>
                <a:cs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ckwell"/>
                <a:cs typeface="Times New Roman"/>
              </a:rPr>
              <a:t>AutoLISP</a:t>
            </a:r>
            <a:endParaRPr lang="en-US" sz="2400" b="1" i="0" u="none" strike="noStrike" kern="1200" cap="none" spc="0" baseline="0" noProof="0">
              <a:solidFill>
                <a:srgbClr val="4F81BD"/>
              </a:solidFill>
              <a:latin typeface="Rockwell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286" y="1545432"/>
            <a:ext cx="6949737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latin typeface="Times"/>
                <a:cs typeface="Times"/>
              </a:rPr>
              <a:t>AutoCAD’s programming language</a:t>
            </a:r>
            <a:endParaRPr lang="en-US">
              <a:latin typeface="Times"/>
              <a:cs typeface="Time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"/>
                <a:cs typeface="Times"/>
              </a:rPr>
              <a:t>Create custom command to complete desired task</a:t>
            </a:r>
          </a:p>
          <a:p>
            <a:pPr lvl="1"/>
            <a:endParaRPr lang="en-US" sz="2200" dirty="0">
              <a:latin typeface="Times"/>
              <a:cs typeface="Times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latin typeface="Times"/>
                <a:cs typeface="Times"/>
              </a:rPr>
              <a:t>Be able to alter parameters easily</a:t>
            </a:r>
          </a:p>
          <a:p>
            <a:endParaRPr lang="en-US" sz="2200" dirty="0">
              <a:latin typeface="Times"/>
              <a:cs typeface="Times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latin typeface="Times"/>
                <a:cs typeface="Times"/>
              </a:rPr>
              <a:t>Automate the process of creating model and exporting .IGES file</a:t>
            </a:r>
          </a:p>
          <a:p>
            <a:pPr marL="342900" indent="-342900">
              <a:buFont typeface="Wingdings"/>
              <a:buChar char="§"/>
            </a:pPr>
            <a:endParaRPr lang="en-US" sz="2200" dirty="0">
              <a:latin typeface="Times"/>
              <a:cs typeface="Times"/>
            </a:endParaRPr>
          </a:p>
          <a:p>
            <a:pPr marL="342900" indent="-342900">
              <a:buFont typeface="Wingdings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05366-FC09-4EE9-A812-15FBF6F82891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11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04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4F6DD6-C06E-489A-8CD8-39DD41F2BC86}"/>
              </a:ext>
            </a:extLst>
          </p:cNvPr>
          <p:cNvSpPr/>
          <p:nvPr/>
        </p:nvSpPr>
        <p:spPr>
          <a:xfrm>
            <a:off x="3276600" y="1410418"/>
            <a:ext cx="2524664" cy="79938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 Script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AEB8F7-18CA-4B7D-B2C0-4DFB9F4390FA}"/>
              </a:ext>
            </a:extLst>
          </p:cNvPr>
          <p:cNvSpPr/>
          <p:nvPr/>
        </p:nvSpPr>
        <p:spPr>
          <a:xfrm>
            <a:off x="6324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3276600" y="2895312"/>
            <a:ext cx="2524664" cy="7993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ANSYS APDL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8F0A6E0-67E5-4C60-9E09-26054B2919E9}"/>
              </a:ext>
            </a:extLst>
          </p:cNvPr>
          <p:cNvSpPr/>
          <p:nvPr/>
        </p:nvSpPr>
        <p:spPr>
          <a:xfrm rot="5400000">
            <a:off x="4155013" y="2690899"/>
            <a:ext cx="731520" cy="482610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228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1F497D"/>
                </a:solidFill>
                <a:latin typeface="Times New Roman"/>
                <a:cs typeface="Times New Roman"/>
              </a:rPr>
              <a:t>AutoCAD/AutoLISP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AEC3725-0F5D-4A41-8543-F393B031ACB2}"/>
              </a:ext>
            </a:extLst>
          </p:cNvPr>
          <p:cNvSpPr/>
          <p:nvPr/>
        </p:nvSpPr>
        <p:spPr>
          <a:xfrm rot="16200000">
            <a:off x="2837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21">
            <a:extLst>
              <a:ext uri="{FF2B5EF4-FFF2-40B4-BE49-F238E27FC236}">
                <a16:creationId xmlns:a16="http://schemas.microsoft.com/office/drawing/2014/main" id="{A16011FC-AB13-5844-B7C7-C6F62A66E1BE}"/>
              </a:ext>
            </a:extLst>
          </p:cNvPr>
          <p:cNvSpPr/>
          <p:nvPr/>
        </p:nvSpPr>
        <p:spPr>
          <a:xfrm rot="16200000">
            <a:off x="5885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8B52B-6CC6-FF42-8DD7-12B9695ADAFF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1490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18236-5661-AF49-ADFD-D71BB0DC084A}"/>
              </a:ext>
            </a:extLst>
          </p:cNvPr>
          <p:cNvCxnSpPr>
            <a:cxnSpLocks/>
            <a:stCxn id="19" idx="0"/>
            <a:endCxn id="14" idx="2"/>
          </p:cNvCxnSpPr>
          <p:nvPr/>
        </p:nvCxnSpPr>
        <p:spPr>
          <a:xfrm flipV="1">
            <a:off x="4538932" y="2209800"/>
            <a:ext cx="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14450-6204-5449-8FCA-A1AB69FEA19E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H="1" flipV="1">
            <a:off x="4538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A96EB4-B4B7-1540-B6B8-ED5A11526202}"/>
              </a:ext>
            </a:extLst>
          </p:cNvPr>
          <p:cNvSpPr/>
          <p:nvPr/>
        </p:nvSpPr>
        <p:spPr>
          <a:xfrm>
            <a:off x="75325" y="3800945"/>
            <a:ext cx="2831223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Geometry &amp; Loading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Creation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1E9A1-325E-1942-B853-A25415C0ADB3}"/>
              </a:ext>
            </a:extLst>
          </p:cNvPr>
          <p:cNvSpPr/>
          <p:nvPr/>
        </p:nvSpPr>
        <p:spPr>
          <a:xfrm>
            <a:off x="2939253" y="3801962"/>
            <a:ext cx="3163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Optimization &amp;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Performance Evaluation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1BACA-940D-F94C-A4D3-2414B72B97AC}"/>
              </a:ext>
            </a:extLst>
          </p:cNvPr>
          <p:cNvSpPr/>
          <p:nvPr/>
        </p:nvSpPr>
        <p:spPr>
          <a:xfrm>
            <a:off x="6363683" y="3800945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Results Extraction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Next Candidate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984A1F-880A-9F41-946E-83F31DB33A52}"/>
              </a:ext>
            </a:extLst>
          </p:cNvPr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Sequence Flowchart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B951F-7533-4D14-B3B4-D6931227E658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12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EC9A5-4E42-4FF7-B509-F76F0C16B696}"/>
              </a:ext>
            </a:extLst>
          </p:cNvPr>
          <p:cNvSpPr txBox="1"/>
          <p:nvPr/>
        </p:nvSpPr>
        <p:spPr>
          <a:xfrm>
            <a:off x="1187567" y="5881776"/>
            <a:ext cx="671566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MATLAB will be used to guide the automation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06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Sequence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ckwell"/>
                <a:cs typeface="Times New Roman"/>
              </a:rPr>
              <a:t> </a:t>
            </a: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– APDL Scripting</a:t>
            </a:r>
            <a:endParaRPr lang="en-US" sz="2400" b="1" i="0" u="none" strike="noStrike" kern="1200" cap="none" spc="0" baseline="0" noProof="0" dirty="0">
              <a:solidFill>
                <a:srgbClr val="4F81BD"/>
              </a:solidFill>
              <a:latin typeface="Rockwell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922" y="1109103"/>
            <a:ext cx="6835589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u="sng" dirty="0">
                <a:solidFill>
                  <a:srgbClr val="000000"/>
                </a:solidFill>
                <a:latin typeface="Times"/>
                <a:cs typeface="Times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nsys </a:t>
            </a:r>
            <a:r>
              <a:rPr lang="en-US" sz="2200" u="sng" dirty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arametric </a:t>
            </a:r>
            <a:r>
              <a:rPr lang="en-US" sz="2200" u="sng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esign </a:t>
            </a:r>
            <a:r>
              <a:rPr lang="en-US" sz="2200" u="sng" dirty="0">
                <a:solidFill>
                  <a:srgbClr val="000000"/>
                </a:solidFill>
                <a:latin typeface="Times"/>
                <a:cs typeface="Times"/>
              </a:rPr>
              <a:t>L</a:t>
            </a: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anguage: ANSYS Scripting Language</a:t>
            </a:r>
            <a:endParaRPr lang="en-US">
              <a:latin typeface="Times"/>
              <a:cs typeface="Times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Write script to import model, apply a mesh, define load cases, perform topology optimization, and output results.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Ability to edit parameters quickly and easily.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A2A707-B4F0-4717-83CC-AF35B54E9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03" y="3457897"/>
            <a:ext cx="6351917" cy="3398269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81AF09BA-340E-409C-9E07-42322FE45919}"/>
              </a:ext>
            </a:extLst>
          </p:cNvPr>
          <p:cNvSpPr/>
          <p:nvPr/>
        </p:nvSpPr>
        <p:spPr>
          <a:xfrm rot="2220000">
            <a:off x="5923169" y="4399127"/>
            <a:ext cx="1912937" cy="2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6853EC-1394-47B9-AD91-AF04CC60B324}"/>
              </a:ext>
            </a:extLst>
          </p:cNvPr>
          <p:cNvSpPr/>
          <p:nvPr/>
        </p:nvSpPr>
        <p:spPr>
          <a:xfrm>
            <a:off x="1680375" y="3768474"/>
            <a:ext cx="4364965" cy="1524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609B5-A53B-46D6-90A2-A3C54F1D935F}"/>
              </a:ext>
            </a:extLst>
          </p:cNvPr>
          <p:cNvSpPr txBox="1"/>
          <p:nvPr/>
        </p:nvSpPr>
        <p:spPr>
          <a:xfrm>
            <a:off x="6650965" y="520604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</a:rPr>
              <a:t>Input</a:t>
            </a:r>
            <a:r>
              <a:rPr lang="en-US" b="1" dirty="0">
                <a:solidFill>
                  <a:srgbClr val="4F81BD"/>
                </a:solidFill>
                <a:cs typeface="Calibri"/>
              </a:rPr>
              <a:t> APDL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6476E-CFE3-4EFE-B41C-610E0E5D3322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13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42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4F6DD6-C06E-489A-8CD8-39DD41F2BC86}"/>
              </a:ext>
            </a:extLst>
          </p:cNvPr>
          <p:cNvSpPr/>
          <p:nvPr/>
        </p:nvSpPr>
        <p:spPr>
          <a:xfrm>
            <a:off x="3276600" y="1410418"/>
            <a:ext cx="2524664" cy="79938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 Script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AEB8F7-18CA-4B7D-B2C0-4DFB9F4390FA}"/>
              </a:ext>
            </a:extLst>
          </p:cNvPr>
          <p:cNvSpPr/>
          <p:nvPr/>
        </p:nvSpPr>
        <p:spPr>
          <a:xfrm>
            <a:off x="6324600" y="2895312"/>
            <a:ext cx="2524664" cy="7993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3276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ANSYS APDL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8F0A6E0-67E5-4C60-9E09-26054B2919E9}"/>
              </a:ext>
            </a:extLst>
          </p:cNvPr>
          <p:cNvSpPr/>
          <p:nvPr/>
        </p:nvSpPr>
        <p:spPr>
          <a:xfrm rot="5400000">
            <a:off x="4155013" y="2690899"/>
            <a:ext cx="731520" cy="482610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228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1F497D"/>
                </a:solidFill>
                <a:latin typeface="Times New Roman"/>
                <a:cs typeface="Times New Roman"/>
              </a:rPr>
              <a:t>AutoCAD/AutoLISP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AEC3725-0F5D-4A41-8543-F393B031ACB2}"/>
              </a:ext>
            </a:extLst>
          </p:cNvPr>
          <p:cNvSpPr/>
          <p:nvPr/>
        </p:nvSpPr>
        <p:spPr>
          <a:xfrm rot="16200000">
            <a:off x="2837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21">
            <a:extLst>
              <a:ext uri="{FF2B5EF4-FFF2-40B4-BE49-F238E27FC236}">
                <a16:creationId xmlns:a16="http://schemas.microsoft.com/office/drawing/2014/main" id="{A16011FC-AB13-5844-B7C7-C6F62A66E1BE}"/>
              </a:ext>
            </a:extLst>
          </p:cNvPr>
          <p:cNvSpPr/>
          <p:nvPr/>
        </p:nvSpPr>
        <p:spPr>
          <a:xfrm rot="16200000">
            <a:off x="5885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8B52B-6CC6-FF42-8DD7-12B9695ADAFF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1490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18236-5661-AF49-ADFD-D71BB0DC084A}"/>
              </a:ext>
            </a:extLst>
          </p:cNvPr>
          <p:cNvCxnSpPr>
            <a:cxnSpLocks/>
            <a:stCxn id="19" idx="0"/>
            <a:endCxn id="14" idx="2"/>
          </p:cNvCxnSpPr>
          <p:nvPr/>
        </p:nvCxnSpPr>
        <p:spPr>
          <a:xfrm flipV="1">
            <a:off x="4538932" y="2209800"/>
            <a:ext cx="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14450-6204-5449-8FCA-A1AB69FEA19E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H="1" flipV="1">
            <a:off x="4538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A96EB4-B4B7-1540-B6B8-ED5A11526202}"/>
              </a:ext>
            </a:extLst>
          </p:cNvPr>
          <p:cNvSpPr/>
          <p:nvPr/>
        </p:nvSpPr>
        <p:spPr>
          <a:xfrm>
            <a:off x="75325" y="3800945"/>
            <a:ext cx="2831223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Geometry &amp; Loading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Creation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1E9A1-325E-1942-B853-A25415C0ADB3}"/>
              </a:ext>
            </a:extLst>
          </p:cNvPr>
          <p:cNvSpPr/>
          <p:nvPr/>
        </p:nvSpPr>
        <p:spPr>
          <a:xfrm>
            <a:off x="2939253" y="3801962"/>
            <a:ext cx="3163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Optimization &amp;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Performance Evaluation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1BACA-940D-F94C-A4D3-2414B72B97AC}"/>
              </a:ext>
            </a:extLst>
          </p:cNvPr>
          <p:cNvSpPr/>
          <p:nvPr/>
        </p:nvSpPr>
        <p:spPr>
          <a:xfrm>
            <a:off x="6363683" y="3800945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Results Extraction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Next Candidate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984A1F-880A-9F41-946E-83F31DB33A52}"/>
              </a:ext>
            </a:extLst>
          </p:cNvPr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Sequence – Sequence Flowchart</a:t>
            </a:r>
            <a:endParaRPr lang="en-US">
              <a:solidFill>
                <a:srgbClr val="000000"/>
              </a:solidFill>
              <a:latin typeface="Rockwell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1F748-B1D0-4CC8-9715-2E2BCFC94A6C}"/>
              </a:ext>
            </a:extLst>
          </p:cNvPr>
          <p:cNvSpPr txBox="1"/>
          <p:nvPr/>
        </p:nvSpPr>
        <p:spPr>
          <a:xfrm>
            <a:off x="7736680" y="6462712"/>
            <a:ext cx="1814513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14</a:t>
            </a:r>
          </a:p>
          <a:p>
            <a:pPr algn="ctr"/>
            <a:endParaRPr lang="en-US" sz="1600" dirty="0">
              <a:latin typeface="Times New Roman"/>
              <a:cs typeface="Times New Roman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5BEDE-C6B7-4F79-B8C1-2369618D62D0}"/>
              </a:ext>
            </a:extLst>
          </p:cNvPr>
          <p:cNvSpPr txBox="1"/>
          <p:nvPr/>
        </p:nvSpPr>
        <p:spPr>
          <a:xfrm>
            <a:off x="1187567" y="5881776"/>
            <a:ext cx="671566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MATLAB will be used to guide the automation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54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Sequence – MATLAB</a:t>
            </a:r>
            <a:endParaRPr lang="en-US" b="1">
              <a:solidFill>
                <a:srgbClr val="4F81BD"/>
              </a:solidFill>
              <a:latin typeface="Rockwell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58278-C886-4AD7-ABA3-2B21F706FB92}"/>
              </a:ext>
            </a:extLst>
          </p:cNvPr>
          <p:cNvSpPr txBox="1"/>
          <p:nvPr/>
        </p:nvSpPr>
        <p:spPr>
          <a:xfrm>
            <a:off x="1118072" y="1557337"/>
            <a:ext cx="6785808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MATLAB code will:</a:t>
            </a:r>
            <a:endParaRPr lang="en-US">
              <a:solidFill>
                <a:srgbClr val="000000"/>
              </a:solidFill>
              <a:latin typeface="Times"/>
              <a:cs typeface="Times"/>
            </a:endParaRP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Run </a:t>
            </a:r>
            <a:r>
              <a:rPr lang="en-US" sz="2200" dirty="0" err="1">
                <a:solidFill>
                  <a:srgbClr val="000000"/>
                </a:solidFill>
                <a:latin typeface="Times"/>
                <a:cs typeface="Times"/>
              </a:rPr>
              <a:t>AutoLISP</a:t>
            </a: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 file through AutoCAD and export into .IGES</a:t>
            </a: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200" dirty="0">
                <a:latin typeface="Times"/>
                <a:cs typeface="Times"/>
              </a:rPr>
              <a:t>Run APDL script file through ANSYS in the background.</a:t>
            </a:r>
            <a:endParaRPr lang="en-US" dirty="0">
              <a:latin typeface="Times"/>
              <a:cs typeface="Times"/>
            </a:endParaRPr>
          </a:p>
          <a:p>
            <a:pPr marL="800100" lvl="1" indent="-342900">
              <a:buFont typeface="Wingdings" panose="020B0604020202020204" pitchFamily="34" charset="0"/>
              <a:buChar char="§"/>
            </a:pPr>
            <a:r>
              <a:rPr lang="en-US" sz="2200" dirty="0">
                <a:solidFill>
                  <a:srgbClr val="000000"/>
                </a:solidFill>
                <a:latin typeface="Times"/>
                <a:cs typeface="Times"/>
              </a:rPr>
              <a:t>Interpret and graph results.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5B5C-9820-4700-9354-347F5D9C499A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15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6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Execution– 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ockwell"/>
                <a:cs typeface="Times New Roman"/>
              </a:rPr>
              <a:t>Geometry</a:t>
            </a:r>
            <a:endParaRPr lang="en-US" sz="2400" b="1" i="0" u="none" strike="noStrike" kern="1200" cap="none" spc="0" baseline="0" noProof="0" dirty="0">
              <a:solidFill>
                <a:srgbClr val="4F81BD"/>
              </a:solidFill>
              <a:latin typeface="Rockwell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AutoShape 2" descr="Displaying Screen Shot 2018-08-02 at 8.15.43 PM.png"/>
          <p:cNvSpPr>
            <a:spLocks noChangeAspect="1" noChangeArrowheads="1"/>
          </p:cNvSpPr>
          <p:nvPr/>
        </p:nvSpPr>
        <p:spPr bwMode="auto">
          <a:xfrm>
            <a:off x="-152400" y="-144463"/>
            <a:ext cx="6127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059" y="1538283"/>
            <a:ext cx="6823649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Times"/>
                <a:cs typeface="Times"/>
              </a:rPr>
              <a:t>Simple cantilever beam designed with </a:t>
            </a:r>
            <a:r>
              <a:rPr lang="en-US" sz="2400" dirty="0" err="1">
                <a:latin typeface="Times"/>
                <a:cs typeface="Times"/>
              </a:rPr>
              <a:t>AutoLISP</a:t>
            </a:r>
            <a:endParaRPr lang="en-US" sz="2400">
              <a:latin typeface="Times"/>
              <a:cs typeface="Times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Times"/>
                <a:cs typeface="Times"/>
              </a:rPr>
              <a:t>Dimensions: 500x50x100 mm</a:t>
            </a:r>
          </a:p>
          <a:p>
            <a:pPr marL="342900" lvl="1" indent="-342900">
              <a:buFont typeface="Wingdings" panose="020B0604020202020204" pitchFamily="34" charset="0"/>
              <a:buChar char="§"/>
            </a:pPr>
            <a:r>
              <a:rPr lang="en-US" sz="2400" dirty="0">
                <a:latin typeface="Times"/>
                <a:cs typeface="Times"/>
              </a:rPr>
              <a:t>Imported as .IGES file into ANSYS APDL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339F1ECE-B19E-48A3-9EF3-23A52D3E1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8" y="3214150"/>
            <a:ext cx="6100762" cy="21870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8541B2-2156-41E3-9E05-6181213B8B3A}"/>
              </a:ext>
            </a:extLst>
          </p:cNvPr>
          <p:cNvCxnSpPr/>
          <p:nvPr/>
        </p:nvCxnSpPr>
        <p:spPr>
          <a:xfrm flipV="1">
            <a:off x="2314575" y="4929187"/>
            <a:ext cx="5429249" cy="342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A0AFC1-793E-43E8-89BA-0D1D2EEB416D}"/>
              </a:ext>
            </a:extLst>
          </p:cNvPr>
          <p:cNvCxnSpPr/>
          <p:nvPr/>
        </p:nvCxnSpPr>
        <p:spPr>
          <a:xfrm>
            <a:off x="1785938" y="3786188"/>
            <a:ext cx="14288" cy="1343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CAEF4-D2D8-4B30-A02A-1D4D3E55D051}"/>
              </a:ext>
            </a:extLst>
          </p:cNvPr>
          <p:cNvCxnSpPr/>
          <p:nvPr/>
        </p:nvCxnSpPr>
        <p:spPr>
          <a:xfrm>
            <a:off x="1914525" y="5057776"/>
            <a:ext cx="242888" cy="1571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219C62-AD82-477D-9FFC-3B1CE3FBCD43}"/>
              </a:ext>
            </a:extLst>
          </p:cNvPr>
          <p:cNvSpPr txBox="1"/>
          <p:nvPr/>
        </p:nvSpPr>
        <p:spPr>
          <a:xfrm>
            <a:off x="3914775" y="53149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500</a:t>
            </a:r>
            <a:r>
              <a:rPr lang="en-US" b="1" dirty="0">
                <a:cs typeface="Calibri"/>
              </a:rPr>
              <a:t>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D4281C-4D8F-4688-BCCC-202C414DFB2F}"/>
              </a:ext>
            </a:extLst>
          </p:cNvPr>
          <p:cNvSpPr txBox="1"/>
          <p:nvPr/>
        </p:nvSpPr>
        <p:spPr>
          <a:xfrm>
            <a:off x="-71438" y="41719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100</a:t>
            </a:r>
            <a:r>
              <a:rPr lang="en-US" b="1" dirty="0">
                <a:cs typeface="Calibri"/>
              </a:rPr>
              <a:t>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863D1-35C9-40AA-8F47-698015325334}"/>
              </a:ext>
            </a:extLst>
          </p:cNvPr>
          <p:cNvSpPr txBox="1"/>
          <p:nvPr/>
        </p:nvSpPr>
        <p:spPr>
          <a:xfrm>
            <a:off x="342900" y="53149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50 mm</a:t>
            </a:r>
            <a:endParaRPr lang="en-US" b="1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78BC3-4B6F-4F86-8569-2402B0DD931C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16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43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 –  APDL Scripting</a:t>
            </a:r>
            <a:endParaRPr lang="en-US" dirty="0">
              <a:solidFill>
                <a:srgbClr val="000000"/>
              </a:solidFill>
              <a:latin typeface="Rockwell"/>
              <a:cs typeface="Calibri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D7F6E-B824-4093-ADEA-99CDEFC67CBA}"/>
              </a:ext>
            </a:extLst>
          </p:cNvPr>
          <p:cNvSpPr txBox="1"/>
          <p:nvPr/>
        </p:nvSpPr>
        <p:spPr>
          <a:xfrm>
            <a:off x="1109974" y="1439173"/>
            <a:ext cx="6876058" cy="19950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dirty="0">
                <a:latin typeface="Times"/>
                <a:cs typeface="Times"/>
              </a:rPr>
              <a:t>APDL script will generate a mesh for the beam and will loop to vary the beam's mesh size four more times. </a:t>
            </a:r>
            <a:endParaRPr lang="en-US">
              <a:latin typeface="Times"/>
              <a:cs typeface="Times"/>
            </a:endParaRPr>
          </a:p>
          <a:p>
            <a:pPr marL="342900" indent="-342900">
              <a:buFont typeface="Wingdings"/>
              <a:buChar char="§"/>
            </a:pPr>
            <a:r>
              <a:rPr lang="en-US" sz="2000" dirty="0">
                <a:latin typeface="Times"/>
                <a:cs typeface="Times"/>
              </a:rPr>
              <a:t>With each mesh iteration, the program will loop ten times, applying a point-load force at ten equally spaced x-locations along the top face of the beam.</a:t>
            </a:r>
            <a:endParaRPr lang="en-US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72DB9720-BAD4-4BE4-8C52-0994C551D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88" r="259" b="21356"/>
          <a:stretch/>
        </p:blipFill>
        <p:spPr>
          <a:xfrm>
            <a:off x="3464056" y="3399986"/>
            <a:ext cx="5532417" cy="260314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4D5BB1-4391-4881-BD79-5F3B00DE60B9}"/>
              </a:ext>
            </a:extLst>
          </p:cNvPr>
          <p:cNvCxnSpPr/>
          <p:nvPr/>
        </p:nvCxnSpPr>
        <p:spPr>
          <a:xfrm flipH="1">
            <a:off x="2992479" y="4388393"/>
            <a:ext cx="724618" cy="117319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F28316-81CD-4E9C-AE33-E4AB6E4DC761}"/>
              </a:ext>
            </a:extLst>
          </p:cNvPr>
          <p:cNvCxnSpPr>
            <a:cxnSpLocks/>
          </p:cNvCxnSpPr>
          <p:nvPr/>
        </p:nvCxnSpPr>
        <p:spPr>
          <a:xfrm flipH="1">
            <a:off x="7964295" y="5265411"/>
            <a:ext cx="511707" cy="91545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16CCA2-721A-4C7C-9A27-E4FA9DCAB322}"/>
              </a:ext>
            </a:extLst>
          </p:cNvPr>
          <p:cNvSpPr txBox="1"/>
          <p:nvPr/>
        </p:nvSpPr>
        <p:spPr>
          <a:xfrm>
            <a:off x="1494358" y="560903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X = 0mm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336C5E-9560-4CD7-92F4-0729ADD9AA83}"/>
              </a:ext>
            </a:extLst>
          </p:cNvPr>
          <p:cNvSpPr txBox="1"/>
          <p:nvPr/>
        </p:nvSpPr>
        <p:spPr>
          <a:xfrm>
            <a:off x="6249880" y="6205901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X = 500mm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1A35F-02F5-4765-8F96-64C4DD990FC0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17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1A22B46-E650-4328-8BFF-1A6FE7D3D487}"/>
              </a:ext>
            </a:extLst>
          </p:cNvPr>
          <p:cNvSpPr/>
          <p:nvPr/>
        </p:nvSpPr>
        <p:spPr>
          <a:xfrm rot="15300000">
            <a:off x="3047828" y="4056585"/>
            <a:ext cx="267902" cy="9174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CA38C-50B2-4898-9D49-3CCA378C937B}"/>
              </a:ext>
            </a:extLst>
          </p:cNvPr>
          <p:cNvSpPr txBox="1"/>
          <p:nvPr/>
        </p:nvSpPr>
        <p:spPr>
          <a:xfrm>
            <a:off x="393642" y="4529460"/>
            <a:ext cx="2743200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Fixed Support</a:t>
            </a:r>
          </a:p>
        </p:txBody>
      </p:sp>
    </p:spTree>
    <p:extLst>
      <p:ext uri="{BB962C8B-B14F-4D97-AF65-F5344CB8AC3E}">
        <p14:creationId xmlns:p14="http://schemas.microsoft.com/office/powerpoint/2010/main" val="356693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 –  APDL Scripting</a:t>
            </a:r>
            <a:endParaRPr lang="en-US" dirty="0">
              <a:solidFill>
                <a:srgbClr val="000000"/>
              </a:solidFill>
              <a:latin typeface="Rockwell"/>
              <a:cs typeface="Calibri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D7F6E-B824-4093-ADEA-99CDEFC67CBA}"/>
              </a:ext>
            </a:extLst>
          </p:cNvPr>
          <p:cNvSpPr txBox="1"/>
          <p:nvPr/>
        </p:nvSpPr>
        <p:spPr>
          <a:xfrm>
            <a:off x="1109974" y="1439173"/>
            <a:ext cx="6876058" cy="19950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dirty="0">
                <a:latin typeface="Times"/>
                <a:cs typeface="Times"/>
              </a:rPr>
              <a:t>APDL script will generate a mesh for the beam and will loop to vary the beam's mesh size four more times. </a:t>
            </a:r>
            <a:endParaRPr lang="en-US">
              <a:latin typeface="Times"/>
              <a:cs typeface="Times"/>
            </a:endParaRPr>
          </a:p>
          <a:p>
            <a:pPr marL="342900" indent="-342900">
              <a:buFont typeface="Wingdings"/>
              <a:buChar char="§"/>
            </a:pPr>
            <a:r>
              <a:rPr lang="en-US" sz="2000" dirty="0">
                <a:latin typeface="Times"/>
                <a:cs typeface="Times"/>
              </a:rPr>
              <a:t>With each mesh iteration, the program will loop ten times, applying a point-load force at ten equally spaced x-locations along the top face of the beam.</a:t>
            </a:r>
            <a:endParaRPr lang="en-US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72DB9720-BAD4-4BE4-8C52-0994C551D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88" r="259" b="21356"/>
          <a:stretch/>
        </p:blipFill>
        <p:spPr>
          <a:xfrm>
            <a:off x="3464056" y="3399986"/>
            <a:ext cx="5532417" cy="2603141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9CF86B04-CCAD-4335-B985-2A3E42A994B1}"/>
              </a:ext>
            </a:extLst>
          </p:cNvPr>
          <p:cNvSpPr/>
          <p:nvPr/>
        </p:nvSpPr>
        <p:spPr>
          <a:xfrm>
            <a:off x="8288321" y="4572048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B12364F-B714-4044-8079-3FA71362CA79}"/>
              </a:ext>
            </a:extLst>
          </p:cNvPr>
          <p:cNvSpPr/>
          <p:nvPr/>
        </p:nvSpPr>
        <p:spPr>
          <a:xfrm>
            <a:off x="7813868" y="4500161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932E60F0-EBA1-4223-B152-9459196685FA}"/>
              </a:ext>
            </a:extLst>
          </p:cNvPr>
          <p:cNvSpPr/>
          <p:nvPr/>
        </p:nvSpPr>
        <p:spPr>
          <a:xfrm>
            <a:off x="7339415" y="4428274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063EA7B-6DAB-45F8-9D72-27D44B79681C}"/>
              </a:ext>
            </a:extLst>
          </p:cNvPr>
          <p:cNvSpPr/>
          <p:nvPr/>
        </p:nvSpPr>
        <p:spPr>
          <a:xfrm>
            <a:off x="6893717" y="4313255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3EDA812-107D-418F-B82C-30C3A930CD01}"/>
              </a:ext>
            </a:extLst>
          </p:cNvPr>
          <p:cNvSpPr/>
          <p:nvPr/>
        </p:nvSpPr>
        <p:spPr>
          <a:xfrm>
            <a:off x="6462396" y="4241369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3B320F0-9E01-4769-8B91-1F3242554B5F}"/>
              </a:ext>
            </a:extLst>
          </p:cNvPr>
          <p:cNvSpPr/>
          <p:nvPr/>
        </p:nvSpPr>
        <p:spPr>
          <a:xfrm>
            <a:off x="5987943" y="4169481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3858AE76-8C0A-4807-A95E-B23BF34C84BC}"/>
              </a:ext>
            </a:extLst>
          </p:cNvPr>
          <p:cNvSpPr/>
          <p:nvPr/>
        </p:nvSpPr>
        <p:spPr>
          <a:xfrm>
            <a:off x="5542245" y="4097595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124F125-FA26-41EE-9A5F-F4B3EBD8A6DE}"/>
              </a:ext>
            </a:extLst>
          </p:cNvPr>
          <p:cNvSpPr/>
          <p:nvPr/>
        </p:nvSpPr>
        <p:spPr>
          <a:xfrm>
            <a:off x="5067793" y="3982576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3D0222C-4CC1-426B-A352-CBCBB3C9080B}"/>
              </a:ext>
            </a:extLst>
          </p:cNvPr>
          <p:cNvSpPr/>
          <p:nvPr/>
        </p:nvSpPr>
        <p:spPr>
          <a:xfrm>
            <a:off x="4636471" y="3910689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85C6E8D1-9409-439E-AE86-6A26F11FADFB}"/>
              </a:ext>
            </a:extLst>
          </p:cNvPr>
          <p:cNvSpPr/>
          <p:nvPr/>
        </p:nvSpPr>
        <p:spPr>
          <a:xfrm>
            <a:off x="4219528" y="3838802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4D5BB1-4391-4881-BD79-5F3B00DE60B9}"/>
              </a:ext>
            </a:extLst>
          </p:cNvPr>
          <p:cNvCxnSpPr/>
          <p:nvPr/>
        </p:nvCxnSpPr>
        <p:spPr>
          <a:xfrm flipH="1">
            <a:off x="2992479" y="4388393"/>
            <a:ext cx="724618" cy="117319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F28316-81CD-4E9C-AE33-E4AB6E4DC761}"/>
              </a:ext>
            </a:extLst>
          </p:cNvPr>
          <p:cNvCxnSpPr>
            <a:cxnSpLocks/>
          </p:cNvCxnSpPr>
          <p:nvPr/>
        </p:nvCxnSpPr>
        <p:spPr>
          <a:xfrm flipH="1">
            <a:off x="7964295" y="5265411"/>
            <a:ext cx="511707" cy="91545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16CCA2-721A-4C7C-9A27-E4FA9DCAB322}"/>
              </a:ext>
            </a:extLst>
          </p:cNvPr>
          <p:cNvSpPr txBox="1"/>
          <p:nvPr/>
        </p:nvSpPr>
        <p:spPr>
          <a:xfrm>
            <a:off x="1494358" y="560903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X = 0mm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336C5E-9560-4CD7-92F4-0729ADD9AA83}"/>
              </a:ext>
            </a:extLst>
          </p:cNvPr>
          <p:cNvSpPr txBox="1"/>
          <p:nvPr/>
        </p:nvSpPr>
        <p:spPr>
          <a:xfrm>
            <a:off x="6249880" y="6205901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X = 500mm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1A35F-02F5-4765-8F96-64C4DD990FC0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18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1A22B46-E650-4328-8BFF-1A6FE7D3D487}"/>
              </a:ext>
            </a:extLst>
          </p:cNvPr>
          <p:cNvSpPr/>
          <p:nvPr/>
        </p:nvSpPr>
        <p:spPr>
          <a:xfrm rot="15300000">
            <a:off x="3047828" y="4056585"/>
            <a:ext cx="267902" cy="9174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CA38C-50B2-4898-9D49-3CCA378C937B}"/>
              </a:ext>
            </a:extLst>
          </p:cNvPr>
          <p:cNvSpPr txBox="1"/>
          <p:nvPr/>
        </p:nvSpPr>
        <p:spPr>
          <a:xfrm>
            <a:off x="393642" y="4529460"/>
            <a:ext cx="2743200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Fixed Support</a:t>
            </a:r>
          </a:p>
        </p:txBody>
      </p:sp>
    </p:spTree>
    <p:extLst>
      <p:ext uri="{BB962C8B-B14F-4D97-AF65-F5344CB8AC3E}">
        <p14:creationId xmlns:p14="http://schemas.microsoft.com/office/powerpoint/2010/main" val="171211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Execution–  APDL Scripting</a:t>
            </a:r>
            <a:endParaRPr lang="en-US" dirty="0">
              <a:latin typeface="Rockwell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2DB9720-BAD4-4BE4-8C52-0994C551D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" t="27458" r="58" b="25498"/>
          <a:stretch/>
        </p:blipFill>
        <p:spPr>
          <a:xfrm>
            <a:off x="540590" y="1659903"/>
            <a:ext cx="3415712" cy="1233968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9CF86B04-CCAD-4335-B985-2A3E42A994B1}"/>
              </a:ext>
            </a:extLst>
          </p:cNvPr>
          <p:cNvSpPr/>
          <p:nvPr/>
        </p:nvSpPr>
        <p:spPr>
          <a:xfrm>
            <a:off x="3423912" y="1854304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4D5BB1-4391-4881-BD79-5F3B00DE60B9}"/>
              </a:ext>
            </a:extLst>
          </p:cNvPr>
          <p:cNvCxnSpPr/>
          <p:nvPr/>
        </p:nvCxnSpPr>
        <p:spPr>
          <a:xfrm flipH="1">
            <a:off x="3332672" y="2547668"/>
            <a:ext cx="264543" cy="5118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4336C5E-9560-4CD7-92F4-0729ADD9AA83}"/>
              </a:ext>
            </a:extLst>
          </p:cNvPr>
          <p:cNvSpPr txBox="1"/>
          <p:nvPr/>
        </p:nvSpPr>
        <p:spPr>
          <a:xfrm>
            <a:off x="1906438" y="300630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X = 500mm</a:t>
            </a:r>
          </a:p>
        </p:txBody>
      </p:sp>
      <p:pic>
        <p:nvPicPr>
          <p:cNvPr id="23" name="Picture 25" descr="A close up of an object&#10;&#10;Description generated with high confidence">
            <a:extLst>
              <a:ext uri="{FF2B5EF4-FFF2-40B4-BE49-F238E27FC236}">
                <a16:creationId xmlns:a16="http://schemas.microsoft.com/office/drawing/2014/main" id="{01B45170-ED87-44D8-A725-380E98E05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" t="27458" r="58" b="25498"/>
          <a:stretch/>
        </p:blipFill>
        <p:spPr>
          <a:xfrm>
            <a:off x="5385759" y="1774922"/>
            <a:ext cx="3415712" cy="1233968"/>
          </a:xfrm>
          <a:prstGeom prst="rect">
            <a:avLst/>
          </a:prstGeom>
        </p:spPr>
      </p:pic>
      <p:sp>
        <p:nvSpPr>
          <p:cNvPr id="29" name="Arrow: Down 28">
            <a:extLst>
              <a:ext uri="{FF2B5EF4-FFF2-40B4-BE49-F238E27FC236}">
                <a16:creationId xmlns:a16="http://schemas.microsoft.com/office/drawing/2014/main" id="{27D09E2A-3B9A-44BA-827E-9B4B31DE36E7}"/>
              </a:ext>
            </a:extLst>
          </p:cNvPr>
          <p:cNvSpPr/>
          <p:nvPr/>
        </p:nvSpPr>
        <p:spPr>
          <a:xfrm>
            <a:off x="7737119" y="1883058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BC09FE3-C768-44FA-BEFA-15C9B72CAEC8}"/>
              </a:ext>
            </a:extLst>
          </p:cNvPr>
          <p:cNvCxnSpPr>
            <a:cxnSpLocks/>
          </p:cNvCxnSpPr>
          <p:nvPr/>
        </p:nvCxnSpPr>
        <p:spPr>
          <a:xfrm flipH="1">
            <a:off x="7588369" y="2576422"/>
            <a:ext cx="264543" cy="5118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5064701-9622-499D-B6B1-D7B5E0AFF83B}"/>
              </a:ext>
            </a:extLst>
          </p:cNvPr>
          <p:cNvSpPr txBox="1"/>
          <p:nvPr/>
        </p:nvSpPr>
        <p:spPr>
          <a:xfrm>
            <a:off x="6162136" y="300630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X = 450mm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85C279C7-7E01-442B-8697-993C06BD68C8}"/>
              </a:ext>
            </a:extLst>
          </p:cNvPr>
          <p:cNvSpPr/>
          <p:nvPr/>
        </p:nvSpPr>
        <p:spPr>
          <a:xfrm rot="-5340000">
            <a:off x="4387194" y="4370341"/>
            <a:ext cx="340859" cy="66210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AB825-E2E0-4FA0-9CFA-8000FE96B69A}"/>
              </a:ext>
            </a:extLst>
          </p:cNvPr>
          <p:cNvSpPr txBox="1"/>
          <p:nvPr/>
        </p:nvSpPr>
        <p:spPr>
          <a:xfrm>
            <a:off x="727494" y="4444041"/>
            <a:ext cx="2743200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.  .  .</a:t>
            </a:r>
            <a:r>
              <a:rPr lang="en-US" sz="5000" dirty="0">
                <a:solidFill>
                  <a:srgbClr val="FF0000"/>
                </a:solidFill>
                <a:cs typeface="Calibri"/>
              </a:rPr>
              <a:t>  .  .</a:t>
            </a:r>
          </a:p>
        </p:txBody>
      </p:sp>
      <p:pic>
        <p:nvPicPr>
          <p:cNvPr id="44" name="Picture 25" descr="A close up of an object&#10;&#10;Description generated with high confidence">
            <a:extLst>
              <a:ext uri="{FF2B5EF4-FFF2-40B4-BE49-F238E27FC236}">
                <a16:creationId xmlns:a16="http://schemas.microsoft.com/office/drawing/2014/main" id="{A5CC9E21-16F8-458A-B1A2-D84F447790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" t="27458" r="58" b="25498"/>
          <a:stretch/>
        </p:blipFill>
        <p:spPr>
          <a:xfrm>
            <a:off x="5241985" y="4089676"/>
            <a:ext cx="3415712" cy="1233968"/>
          </a:xfrm>
          <a:prstGeom prst="rect">
            <a:avLst/>
          </a:prstGeom>
        </p:spPr>
      </p:pic>
      <p:sp>
        <p:nvSpPr>
          <p:cNvPr id="45" name="Arrow: Down 44">
            <a:extLst>
              <a:ext uri="{FF2B5EF4-FFF2-40B4-BE49-F238E27FC236}">
                <a16:creationId xmlns:a16="http://schemas.microsoft.com/office/drawing/2014/main" id="{3692CE12-204D-449C-9EBE-723E50F41EF8}"/>
              </a:ext>
            </a:extLst>
          </p:cNvPr>
          <p:cNvSpPr/>
          <p:nvPr/>
        </p:nvSpPr>
        <p:spPr>
          <a:xfrm>
            <a:off x="5594892" y="3780869"/>
            <a:ext cx="340859" cy="662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CEA8DDE-7AF0-414E-97F2-30E7BD2BC82F}"/>
              </a:ext>
            </a:extLst>
          </p:cNvPr>
          <p:cNvCxnSpPr>
            <a:cxnSpLocks/>
          </p:cNvCxnSpPr>
          <p:nvPr/>
        </p:nvCxnSpPr>
        <p:spPr>
          <a:xfrm flipH="1">
            <a:off x="5460519" y="4560497"/>
            <a:ext cx="264543" cy="5118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536F4F5-D6D5-4AF2-AEE6-0B9BAFE7CFAC}"/>
              </a:ext>
            </a:extLst>
          </p:cNvPr>
          <p:cNvSpPr txBox="1"/>
          <p:nvPr/>
        </p:nvSpPr>
        <p:spPr>
          <a:xfrm>
            <a:off x="4221192" y="5091019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X = 50mm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E822D-C9D9-4254-A0D5-708D92F46B24}"/>
              </a:ext>
            </a:extLst>
          </p:cNvPr>
          <p:cNvSpPr txBox="1"/>
          <p:nvPr/>
        </p:nvSpPr>
        <p:spPr>
          <a:xfrm>
            <a:off x="353682" y="4098985"/>
            <a:ext cx="3447692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"/>
                <a:cs typeface="Times"/>
              </a:rPr>
              <a:t>(Continue incrementing by -50mm)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64F33A5-0CEB-4298-BFE1-12A3424C8306}"/>
              </a:ext>
            </a:extLst>
          </p:cNvPr>
          <p:cNvSpPr/>
          <p:nvPr/>
        </p:nvSpPr>
        <p:spPr>
          <a:xfrm rot="-5340000">
            <a:off x="4387193" y="2184982"/>
            <a:ext cx="340859" cy="66210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35861-AE9A-4EC2-82EC-61ACAD453C64}"/>
              </a:ext>
            </a:extLst>
          </p:cNvPr>
          <p:cNvSpPr txBox="1"/>
          <p:nvPr/>
        </p:nvSpPr>
        <p:spPr>
          <a:xfrm>
            <a:off x="-63260" y="5321060"/>
            <a:ext cx="4295953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500" b="1" dirty="0">
                <a:solidFill>
                  <a:srgbClr val="FF0000"/>
                </a:solidFill>
                <a:latin typeface="Times"/>
                <a:cs typeface="Times"/>
              </a:rPr>
              <a:t>When force iterations are completed from 500mm to 10mm, begin again with new mesh size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0FAE3-F7CC-4A75-A65D-103298D3D62C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19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7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  <a:latin typeface="Rockwell"/>
                <a:cs typeface="Times New Roman"/>
              </a:rPr>
              <a:t>Outline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8335" y="1543046"/>
            <a:ext cx="4136458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Background &amp; Motivation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Proposed Solution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Results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Future Plans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077" y="2331958"/>
            <a:ext cx="3669255" cy="2201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CEC2C-4227-4520-A3AF-C86341FDED1F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00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Execution–  APDL Scripting</a:t>
            </a:r>
            <a:endParaRPr lang="en-US" sz="2400" dirty="0">
              <a:solidFill>
                <a:srgbClr val="4F81BD"/>
              </a:solidFill>
              <a:latin typeface="Rockwell"/>
              <a:cs typeface="Times New Roman"/>
            </a:endParaRPr>
          </a:p>
          <a:p>
            <a:pPr>
              <a:defRPr/>
            </a:pPr>
            <a:endParaRPr lang="en-US" sz="2400" b="1" dirty="0">
              <a:solidFill>
                <a:srgbClr val="4F81BD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7C5E-5202-414D-9439-4E0A1806BF81}"/>
              </a:ext>
            </a:extLst>
          </p:cNvPr>
          <p:cNvSpPr txBox="1"/>
          <p:nvPr/>
        </p:nvSpPr>
        <p:spPr>
          <a:xfrm>
            <a:off x="1072551" y="1381663"/>
            <a:ext cx="689825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The platform will then run a topology optimization analysis.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A5326-1C9E-4AF1-9242-8B65D247AD72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20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8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0406E90-14A4-4DCA-8575-F5E2E553E2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29" t="34420" r="18058" b="14855"/>
          <a:stretch/>
        </p:blipFill>
        <p:spPr>
          <a:xfrm>
            <a:off x="856889" y="3517947"/>
            <a:ext cx="4286105" cy="2757738"/>
          </a:xfrm>
          <a:prstGeom prst="rect">
            <a:avLst/>
          </a:prstGeom>
        </p:spPr>
      </p:pic>
      <p:pic>
        <p:nvPicPr>
          <p:cNvPr id="13" name="Picture 1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47412C4-42C1-458B-9056-30807002D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67" t="36486" r="19687" b="13243"/>
          <a:stretch/>
        </p:blipFill>
        <p:spPr>
          <a:xfrm>
            <a:off x="5051417" y="3676097"/>
            <a:ext cx="3734890" cy="25996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BA5F53-3D0F-47DE-8711-FC655A0B6574}"/>
              </a:ext>
            </a:extLst>
          </p:cNvPr>
          <p:cNvSpPr txBox="1"/>
          <p:nvPr/>
        </p:nvSpPr>
        <p:spPr>
          <a:xfrm>
            <a:off x="4839418" y="2848153"/>
            <a:ext cx="308825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20mm Mesh Size, 50% volume retained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B4705-AE99-40E7-BED9-5F0509390EEF}"/>
              </a:ext>
            </a:extLst>
          </p:cNvPr>
          <p:cNvSpPr txBox="1"/>
          <p:nvPr/>
        </p:nvSpPr>
        <p:spPr>
          <a:xfrm>
            <a:off x="439946" y="2848153"/>
            <a:ext cx="308825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10mm Mesh Size, 50% volume retained</a:t>
            </a:r>
          </a:p>
        </p:txBody>
      </p:sp>
    </p:spTree>
    <p:extLst>
      <p:ext uri="{BB962C8B-B14F-4D97-AF65-F5344CB8AC3E}">
        <p14:creationId xmlns:p14="http://schemas.microsoft.com/office/powerpoint/2010/main" val="74036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Execution– MATLAB</a:t>
            </a:r>
            <a:endParaRPr lang="en-US" dirty="0">
              <a:latin typeface="Rockwel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0" u="none" strike="noStrike" kern="1200" cap="none" spc="0" baseline="0" noProof="0" dirty="0">
              <a:solidFill>
                <a:srgbClr val="4F81BD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FFEEBB-75A2-4689-9825-D13455DF22BB}"/>
              </a:ext>
            </a:extLst>
          </p:cNvPr>
          <p:cNvSpPr txBox="1"/>
          <p:nvPr/>
        </p:nvSpPr>
        <p:spPr>
          <a:xfrm>
            <a:off x="7736680" y="6462712"/>
            <a:ext cx="1814513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21</a:t>
            </a:r>
            <a:endParaRPr lang="en-US" dirty="0"/>
          </a:p>
          <a:p>
            <a:pPr algn="ctr"/>
            <a:endParaRPr lang="en-US" sz="1600" dirty="0">
              <a:latin typeface="Times New Roman"/>
              <a:cs typeface="Times New Roman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3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1BB535D9-762A-42C1-9044-7A22EA3EF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3" r="6632" b="83"/>
          <a:stretch/>
        </p:blipFill>
        <p:spPr>
          <a:xfrm>
            <a:off x="4531568" y="2604967"/>
            <a:ext cx="4234388" cy="3623427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1ADC4-C74E-4F93-85D6-67280991B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0" r="4577" b="-701"/>
          <a:stretch/>
        </p:blipFill>
        <p:spPr>
          <a:xfrm>
            <a:off x="122428" y="2734574"/>
            <a:ext cx="4072539" cy="3360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48CC0-A46A-4D96-A979-3C4B23D7B709}"/>
              </a:ext>
            </a:extLst>
          </p:cNvPr>
          <p:cNvSpPr txBox="1"/>
          <p:nvPr/>
        </p:nvSpPr>
        <p:spPr>
          <a:xfrm>
            <a:off x="526212" y="1079740"/>
            <a:ext cx="7430217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8845" indent="-342900" algn="just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Read and compare force location, mesh size, and beam displacement results.</a:t>
            </a:r>
            <a:endParaRPr lang="en-US" dirty="0">
              <a:cs typeface="Calibri"/>
            </a:endParaRPr>
          </a:p>
          <a:p>
            <a:pPr marL="918845" indent="-342900" algn="just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Large mesh sizes overestimate the beam's displacement, and converge to an equal value as it gets smaller</a:t>
            </a:r>
            <a:endParaRPr lang="en-US" dirty="0">
              <a:latin typeface="Times"/>
              <a:cs typeface="Times"/>
            </a:endParaRPr>
          </a:p>
          <a:p>
            <a:pPr marL="918845" indent="-342900" algn="just">
              <a:buFont typeface="Wingdings"/>
              <a:buChar char="Ø"/>
            </a:pPr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79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Platform Execution – MATLAB</a:t>
            </a:r>
            <a:endParaRPr lang="en-US" dirty="0">
              <a:latin typeface="Rockwel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0" u="none" strike="noStrike" kern="1200" cap="none" spc="0" baseline="0" noProof="0" dirty="0">
              <a:solidFill>
                <a:srgbClr val="4F81BD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28098-676B-4B89-8B3F-D11C78BC112C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22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9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E2E29F5-6EF2-45A8-83C8-E20E48FE6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7" b="-671"/>
          <a:stretch/>
        </p:blipFill>
        <p:spPr>
          <a:xfrm>
            <a:off x="-47614" y="2691442"/>
            <a:ext cx="4395387" cy="3368822"/>
          </a:xfrm>
          <a:prstGeom prst="rect">
            <a:avLst/>
          </a:prstGeom>
        </p:spPr>
      </p:pic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4252823-A6C3-40E4-B3DA-DDE368BB7B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7" r="6306" b="392"/>
          <a:stretch/>
        </p:blipFill>
        <p:spPr>
          <a:xfrm>
            <a:off x="4477715" y="2587205"/>
            <a:ext cx="4197906" cy="3595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BB51B-6AD1-4860-9F97-921BD0C27902}"/>
              </a:ext>
            </a:extLst>
          </p:cNvPr>
          <p:cNvSpPr txBox="1"/>
          <p:nvPr/>
        </p:nvSpPr>
        <p:spPr>
          <a:xfrm>
            <a:off x="281795" y="1281023"/>
            <a:ext cx="7890293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8845" indent="-342900" algn="just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Effect of mesh size on displacement not visually observable between small increments of size.</a:t>
            </a:r>
            <a:endParaRPr lang="en-US"/>
          </a:p>
          <a:p>
            <a:pPr marL="918845" indent="-342900" algn="just">
              <a:buFont typeface="Wingdings"/>
              <a:buChar char="Ø"/>
            </a:pPr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53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Point Load on Cantilever Beam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20341-7AD1-4079-97D5-E00CE0B75046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23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E0C33-5164-4CEB-8F7B-46D1F88DED70}"/>
              </a:ext>
            </a:extLst>
          </p:cNvPr>
          <p:cNvSpPr txBox="1"/>
          <p:nvPr/>
        </p:nvSpPr>
        <p:spPr>
          <a:xfrm>
            <a:off x="698741" y="1281023"/>
            <a:ext cx="7257690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90245" indent="-342900">
              <a:buFont typeface="Wingdings"/>
              <a:buChar char="§"/>
            </a:pPr>
            <a:r>
              <a:rPr lang="en-US" sz="2400" dirty="0">
                <a:solidFill>
                  <a:srgbClr val="000000"/>
                </a:solidFill>
                <a:latin typeface="Times"/>
                <a:cs typeface="Times"/>
              </a:rPr>
              <a:t>Displacement equation: compare experimental results vs. theoretical values.</a:t>
            </a:r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796D35F-391B-4F0E-BBCA-B386CEAC9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56" y="2350962"/>
            <a:ext cx="7027652" cy="30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Results Comparison to Theoretical Value</a:t>
            </a:r>
            <a:endParaRPr lang="en-US" dirty="0">
              <a:latin typeface="Rockwell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4442C-9630-4DC9-B816-DB3718AA111F}"/>
              </a:ext>
            </a:extLst>
          </p:cNvPr>
          <p:cNvSpPr txBox="1"/>
          <p:nvPr/>
        </p:nvSpPr>
        <p:spPr>
          <a:xfrm>
            <a:off x="943154" y="1166004"/>
            <a:ext cx="7200181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500" dirty="0">
                <a:solidFill>
                  <a:srgbClr val="000000"/>
                </a:solidFill>
                <a:latin typeface="Times"/>
                <a:cs typeface="Times"/>
              </a:rPr>
              <a:t>As illustrated, solution is more accurate with a smaller mesh size.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C1B72-364E-44B1-80F0-849B96A17F11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24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16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693550B8-EFD4-44C2-B5A9-191FED97B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29" y="2025312"/>
            <a:ext cx="6990230" cy="4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Future Plans</a:t>
            </a:r>
            <a:endParaRPr lang="en-US">
              <a:latin typeface="Rockwell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7C5C25CA-60EF-4475-A2FA-95C59C6E7E92}"/>
              </a:ext>
            </a:extLst>
          </p:cNvPr>
          <p:cNvSpPr txBox="1"/>
          <p:nvPr/>
        </p:nvSpPr>
        <p:spPr>
          <a:xfrm>
            <a:off x="957533" y="1281023"/>
            <a:ext cx="7300822" cy="301621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Current platform: Automated routine of performing analyses on a simple cantilever beam and outputting displacement results.</a:t>
            </a: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Prospective modifications with platform:</a:t>
            </a:r>
          </a:p>
          <a:p>
            <a:pPr lvl="2" indent="-342900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Shape optimization.</a:t>
            </a:r>
          </a:p>
          <a:p>
            <a:pPr lvl="2" indent="-342900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Analyze complex models.</a:t>
            </a:r>
          </a:p>
          <a:p>
            <a:pPr lvl="2" indent="-342900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Export different quantitative results.</a:t>
            </a:r>
          </a:p>
          <a:p>
            <a:pPr marL="114300" lvl="1"/>
            <a:endParaRPr lang="en-US" sz="22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B8D35-40E4-4EBC-9F90-2989518A660D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25</a:t>
            </a:r>
            <a:endParaRPr lang="en-US" dirty="0"/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23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Conclusion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CEC2C-4227-4520-A3AF-C86341FDED1F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26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New programming methods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Topology optimization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Teamwork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Time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7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Questions?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CEC2C-4227-4520-A3AF-C86341FDED1F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27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8B7FCB-4488-416D-B48B-A9D2ADA8A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02" y="1842196"/>
            <a:ext cx="6061175" cy="34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53965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Resources</a:t>
            </a:r>
            <a:endParaRPr lang="en-US">
              <a:latin typeface="Rockwell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7C5E-5202-414D-9439-4E0A1806BF81}"/>
              </a:ext>
            </a:extLst>
          </p:cNvPr>
          <p:cNvSpPr txBox="1"/>
          <p:nvPr/>
        </p:nvSpPr>
        <p:spPr>
          <a:xfrm>
            <a:off x="1015042" y="1554193"/>
            <a:ext cx="704203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Some of the figures were accessed from the internet. The copyrights of the figures belong to the original authors.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A5326-1C9E-4AF1-9242-8B65D247AD72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28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191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120D-7E7E-4067-BF6C-A55240DD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B472B0B-3A40-4D57-8568-62B04748D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42" y="42413"/>
            <a:ext cx="8652293" cy="64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  <a:latin typeface="Rockwell"/>
                <a:cs typeface="Times New Roman"/>
              </a:rPr>
              <a:t>Background – High-rise Structures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505" y="1295400"/>
            <a:ext cx="6834072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5" y="1295400"/>
            <a:ext cx="8213774" cy="4924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854CC-F95E-430E-9554-A835AD23C7FA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3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44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Background – High-rise Structures cont.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505" y="1295400"/>
            <a:ext cx="6834072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5071" y="1413816"/>
            <a:ext cx="4425130" cy="3016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Solution for overpopulation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Efficient static structures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 Iconic structures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 Economical Design</a:t>
            </a:r>
          </a:p>
          <a:p>
            <a:pPr marL="285750" indent="-285750">
              <a:buFont typeface="Wingdings" charset="2"/>
              <a:buChar char="§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2A523-EB0B-4591-924B-46D589BCA305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4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9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FCC1EBC6-A502-4A3B-BEE4-81249E93F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185" y="1135546"/>
            <a:ext cx="15406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Background – Topology Optimization 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4466" y="1385061"/>
            <a:ext cx="4417543" cy="3016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Optimize a given design with a set of constraints </a:t>
            </a:r>
            <a:endParaRPr lang="en-US">
              <a:latin typeface="Times"/>
              <a:cs typeface="Times"/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>
              <a:latin typeface="Times"/>
              <a:cs typeface="Time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dirty="0">
                <a:latin typeface="Times"/>
                <a:cs typeface="Times"/>
              </a:rPr>
              <a:t>Create a cost effective design with increased performance</a:t>
            </a:r>
            <a:endParaRPr lang="en-US" dirty="0">
              <a:latin typeface="Times"/>
              <a:cs typeface="Times"/>
            </a:endParaRPr>
          </a:p>
          <a:p>
            <a:pPr marL="514350" lvl="1" indent="-342900">
              <a:buFont typeface="Arial" charset="2"/>
              <a:buChar char="•"/>
            </a:pPr>
            <a:r>
              <a:rPr lang="en-US" sz="2400" dirty="0">
                <a:latin typeface="Times"/>
                <a:cs typeface="Times"/>
              </a:rPr>
              <a:t>Maintain highest stiffness with least amount of material</a:t>
            </a:r>
            <a:endParaRPr lang="en-US" dirty="0">
              <a:latin typeface="Times"/>
              <a:cs typeface="Times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6BDC5-B29A-4E59-82C1-1B6EC987306A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5</a:t>
            </a: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37A4BCA-69C5-4939-B79D-E502D1215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565" y="1518864"/>
            <a:ext cx="3068170" cy="35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4" y="493786"/>
            <a:ext cx="696250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Background –  Finite Element Method</a:t>
            </a:r>
          </a:p>
          <a:p>
            <a:endParaRPr lang="en-US" sz="2400" b="1" kern="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24443-3144-9E46-A8E4-FCD738F12490}"/>
              </a:ext>
            </a:extLst>
          </p:cNvPr>
          <p:cNvSpPr txBox="1"/>
          <p:nvPr/>
        </p:nvSpPr>
        <p:spPr>
          <a:xfrm>
            <a:off x="987552" y="1389890"/>
            <a:ext cx="373100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latin typeface="Times"/>
                <a:cs typeface="Times"/>
              </a:rPr>
              <a:t>Break down design into  finite number of smaller elements</a:t>
            </a:r>
            <a:endParaRPr lang="en-US" sz="240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latin typeface="Times"/>
                <a:cs typeface="Times"/>
              </a:rPr>
              <a:t>Each element connected by nodes</a:t>
            </a:r>
            <a:endParaRPr lang="en-US" sz="240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latin typeface="Times"/>
                <a:cs typeface="Times"/>
              </a:rPr>
              <a:t>Purpose of a mesh</a:t>
            </a:r>
            <a:endParaRPr lang="en-US" sz="240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kern="0" dirty="0">
              <a:latin typeface="Times"/>
              <a:cs typeface="Time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kern="0" dirty="0">
                <a:latin typeface="Times"/>
                <a:cs typeface="Times"/>
              </a:rPr>
              <a:t>Apply loads at certain nodes</a:t>
            </a:r>
            <a:r>
              <a:rPr lang="en-US" sz="2400" kern="0" dirty="0">
                <a:latin typeface="Times New Roman"/>
                <a:cs typeface="Times New Roman"/>
              </a:rPr>
              <a:t> 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A picture containing light, indoor&#10;&#10;Description generated with high confidence">
            <a:extLst>
              <a:ext uri="{FF2B5EF4-FFF2-40B4-BE49-F238E27FC236}">
                <a16:creationId xmlns:a16="http://schemas.microsoft.com/office/drawing/2014/main" id="{1E625B77-DEDE-465A-9901-186EF68FF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70" y="1840102"/>
            <a:ext cx="4008407" cy="28471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EF70E-1E3C-44DD-B446-E890B0835C48}"/>
              </a:ext>
            </a:extLst>
          </p:cNvPr>
          <p:cNvSpPr/>
          <p:nvPr/>
        </p:nvSpPr>
        <p:spPr>
          <a:xfrm>
            <a:off x="4833668" y="164189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D3C14-A2C7-4C96-BD40-CBE1183DDC18}"/>
              </a:ext>
            </a:extLst>
          </p:cNvPr>
          <p:cNvSpPr/>
          <p:nvPr/>
        </p:nvSpPr>
        <p:spPr>
          <a:xfrm>
            <a:off x="5365630" y="405729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D09924-8B54-4CAA-A464-20442ED93983}"/>
              </a:ext>
            </a:extLst>
          </p:cNvPr>
          <p:cNvCxnSpPr/>
          <p:nvPr/>
        </p:nvCxnSpPr>
        <p:spPr>
          <a:xfrm flipV="1">
            <a:off x="5761541" y="3591464"/>
            <a:ext cx="209910" cy="925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673EBA-9BF9-46D0-8C31-FCE4865DABE8}"/>
              </a:ext>
            </a:extLst>
          </p:cNvPr>
          <p:cNvCxnSpPr>
            <a:cxnSpLocks/>
          </p:cNvCxnSpPr>
          <p:nvPr/>
        </p:nvCxnSpPr>
        <p:spPr>
          <a:xfrm>
            <a:off x="5365627" y="1800045"/>
            <a:ext cx="324929" cy="1058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1BDD7D-CD21-4745-85DC-0A81D2816674}"/>
              </a:ext>
            </a:extLst>
          </p:cNvPr>
          <p:cNvSpPr txBox="1"/>
          <p:nvPr/>
        </p:nvSpPr>
        <p:spPr>
          <a:xfrm>
            <a:off x="4005531" y="440090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Node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0156E-59D4-4FFD-8F4E-EBEC25B86B5C}"/>
              </a:ext>
            </a:extLst>
          </p:cNvPr>
          <p:cNvSpPr txBox="1"/>
          <p:nvPr/>
        </p:nvSpPr>
        <p:spPr>
          <a:xfrm>
            <a:off x="4206813" y="14535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latin typeface="Times New Roman"/>
                <a:cs typeface="Times New Roman"/>
              </a:rPr>
              <a:t>Element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F2926-CC63-4AB3-8D6F-BC2FBF4B6F0A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6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4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Background – </a:t>
            </a:r>
            <a:r>
              <a:rPr lang="en-US" sz="2400" dirty="0">
                <a:solidFill>
                  <a:schemeClr val="accent1"/>
                </a:solidFill>
                <a:latin typeface="Rockwell"/>
                <a:cs typeface="Times New Roman"/>
              </a:rPr>
              <a:t> </a:t>
            </a:r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Challenges</a:t>
            </a: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599" y="1389888"/>
            <a:ext cx="695213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Load cases are run separately and engineers need to run each loading condition one by one</a:t>
            </a:r>
            <a:endParaRPr lang="en-US">
              <a:latin typeface="Times"/>
              <a:cs typeface="Times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dirty="0">
                <a:latin typeface="Times"/>
                <a:cs typeface="Times"/>
              </a:rPr>
              <a:t>Cases where various meshes are run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"/>
                <a:cs typeface="Times"/>
              </a:rPr>
              <a:t>An automatic platform is proposed as a solution to design efficient structures in a more effective method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965B3-1073-43EB-8255-78B085F8870D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7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98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4F81BD"/>
                </a:solidFill>
                <a:latin typeface="Rockwell"/>
                <a:cs typeface="Times New Roman"/>
              </a:rPr>
              <a:t>Why Automate?</a:t>
            </a:r>
            <a:endParaRPr lang="en-US">
              <a:latin typeface="Rockwell"/>
            </a:endParaRPr>
          </a:p>
        </p:txBody>
      </p: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39506D-D555-4862-86C6-33AEBDC375CC}"/>
              </a:ext>
            </a:extLst>
          </p:cNvPr>
          <p:cNvSpPr/>
          <p:nvPr/>
        </p:nvSpPr>
        <p:spPr>
          <a:xfrm>
            <a:off x="1285336" y="1219200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Geometry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95296C-8BC4-44F0-8B64-4339D0E30B13}"/>
              </a:ext>
            </a:extLst>
          </p:cNvPr>
          <p:cNvSpPr/>
          <p:nvPr/>
        </p:nvSpPr>
        <p:spPr>
          <a:xfrm>
            <a:off x="1285336" y="2679938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Optimization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385762-F692-496D-98AC-07D3E94D060F}"/>
              </a:ext>
            </a:extLst>
          </p:cNvPr>
          <p:cNvSpPr/>
          <p:nvPr/>
        </p:nvSpPr>
        <p:spPr>
          <a:xfrm>
            <a:off x="1285336" y="4129177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Structural Solver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3B9E61-33F7-40A7-9811-D40BFEC88FD7}"/>
              </a:ext>
            </a:extLst>
          </p:cNvPr>
          <p:cNvSpPr/>
          <p:nvPr/>
        </p:nvSpPr>
        <p:spPr>
          <a:xfrm>
            <a:off x="1285334" y="5589917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Results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0DBE1C2-C284-4CB9-A9F8-06ACCE1D9D6D}"/>
              </a:ext>
            </a:extLst>
          </p:cNvPr>
          <p:cNvSpPr/>
          <p:nvPr/>
        </p:nvSpPr>
        <p:spPr>
          <a:xfrm>
            <a:off x="2377240" y="2122099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23E7E42-8E39-4142-AE86-FAA00616AB9A}"/>
              </a:ext>
            </a:extLst>
          </p:cNvPr>
          <p:cNvSpPr/>
          <p:nvPr/>
        </p:nvSpPr>
        <p:spPr>
          <a:xfrm>
            <a:off x="2377239" y="3595029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520D141-4313-47E7-9024-9C982EED3222}"/>
              </a:ext>
            </a:extLst>
          </p:cNvPr>
          <p:cNvSpPr/>
          <p:nvPr/>
        </p:nvSpPr>
        <p:spPr>
          <a:xfrm>
            <a:off x="2377240" y="5063707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495200-5484-4FCC-BCEA-8EF224841D6A}"/>
              </a:ext>
            </a:extLst>
          </p:cNvPr>
          <p:cNvSpPr/>
          <p:nvPr/>
        </p:nvSpPr>
        <p:spPr>
          <a:xfrm>
            <a:off x="5621514" y="3298579"/>
            <a:ext cx="2524664" cy="799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Graphical User Interface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DEB05-1286-49B7-8DD2-CA05F1CBE4F7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3810000" y="1618891"/>
            <a:ext cx="1811514" cy="207937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78C5AE-B104-46E8-B012-89CEDADE8A21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3810000" y="3079629"/>
            <a:ext cx="1811514" cy="61864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C4B17D-A842-48C2-BE82-2F5C9E820C3B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>
            <a:off x="3810000" y="3698270"/>
            <a:ext cx="1811514" cy="83059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4FDE08-4342-42D7-A051-AA3B3B47B2C0}"/>
              </a:ext>
            </a:extLst>
          </p:cNvPr>
          <p:cNvCxnSpPr>
            <a:cxnSpLocks/>
            <a:stCxn id="7" idx="1"/>
            <a:endCxn id="13" idx="3"/>
          </p:cNvCxnSpPr>
          <p:nvPr/>
        </p:nvCxnSpPr>
        <p:spPr>
          <a:xfrm flipH="1">
            <a:off x="3809998" y="3698270"/>
            <a:ext cx="1811516" cy="229133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B6972C-F1FB-488C-88B2-2FC5164C476C}"/>
              </a:ext>
            </a:extLst>
          </p:cNvPr>
          <p:cNvSpPr txBox="1"/>
          <p:nvPr/>
        </p:nvSpPr>
        <p:spPr>
          <a:xfrm>
            <a:off x="5287993" y="4251485"/>
            <a:ext cx="2908116" cy="13378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000" dirty="0">
                <a:solidFill>
                  <a:srgbClr val="FF0000"/>
                </a:solidFill>
                <a:latin typeface="Times"/>
                <a:cs typeface="Times"/>
              </a:rPr>
              <a:t>Analyses performed through GUI is extremely tedious and labor-intensive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3659F-530E-47C9-846E-FBA124343099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8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53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13505" y="1014139"/>
            <a:ext cx="6834072" cy="91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fsu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9715"/>
            <a:ext cx="795484" cy="79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7" y="380157"/>
            <a:ext cx="785042" cy="7850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4F6DD6-C06E-489A-8CD8-39DD41F2BC86}"/>
              </a:ext>
            </a:extLst>
          </p:cNvPr>
          <p:cNvSpPr/>
          <p:nvPr/>
        </p:nvSpPr>
        <p:spPr>
          <a:xfrm>
            <a:off x="3276600" y="1410418"/>
            <a:ext cx="2524664" cy="79938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 Script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AEB8F7-18CA-4B7D-B2C0-4DFB9F4390FA}"/>
              </a:ext>
            </a:extLst>
          </p:cNvPr>
          <p:cNvSpPr/>
          <p:nvPr/>
        </p:nvSpPr>
        <p:spPr>
          <a:xfrm>
            <a:off x="6324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MATLAB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3276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ANSYS APDL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8F0A6E0-67E5-4C60-9E09-26054B2919E9}"/>
              </a:ext>
            </a:extLst>
          </p:cNvPr>
          <p:cNvSpPr/>
          <p:nvPr/>
        </p:nvSpPr>
        <p:spPr>
          <a:xfrm rot="5400000">
            <a:off x="4155013" y="2690899"/>
            <a:ext cx="731520" cy="482610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D6A6FB2-D88B-44FD-A7A9-DE11B593C662}"/>
              </a:ext>
            </a:extLst>
          </p:cNvPr>
          <p:cNvSpPr/>
          <p:nvPr/>
        </p:nvSpPr>
        <p:spPr>
          <a:xfrm>
            <a:off x="228600" y="2895312"/>
            <a:ext cx="2524664" cy="799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1F497D"/>
                </a:solidFill>
                <a:latin typeface="Times New Roman"/>
                <a:cs typeface="Times New Roman"/>
              </a:rPr>
              <a:t>AutoCAD/AutoLISP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AEC3725-0F5D-4A41-8543-F393B031ACB2}"/>
              </a:ext>
            </a:extLst>
          </p:cNvPr>
          <p:cNvSpPr/>
          <p:nvPr/>
        </p:nvSpPr>
        <p:spPr>
          <a:xfrm rot="16200000">
            <a:off x="2837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21">
            <a:extLst>
              <a:ext uri="{FF2B5EF4-FFF2-40B4-BE49-F238E27FC236}">
                <a16:creationId xmlns:a16="http://schemas.microsoft.com/office/drawing/2014/main" id="{A16011FC-AB13-5844-B7C7-C6F62A66E1BE}"/>
              </a:ext>
            </a:extLst>
          </p:cNvPr>
          <p:cNvSpPr/>
          <p:nvPr/>
        </p:nvSpPr>
        <p:spPr>
          <a:xfrm rot="16200000">
            <a:off x="5885314" y="3078968"/>
            <a:ext cx="355236" cy="43207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8B52B-6CC6-FF42-8DD7-12B9695ADAFF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1490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18236-5661-AF49-ADFD-D71BB0DC084A}"/>
              </a:ext>
            </a:extLst>
          </p:cNvPr>
          <p:cNvCxnSpPr>
            <a:cxnSpLocks/>
            <a:stCxn id="19" idx="0"/>
            <a:endCxn id="14" idx="2"/>
          </p:cNvCxnSpPr>
          <p:nvPr/>
        </p:nvCxnSpPr>
        <p:spPr>
          <a:xfrm flipV="1">
            <a:off x="4538932" y="2209800"/>
            <a:ext cx="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B14450-6204-5449-8FCA-A1AB69FEA19E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H="1" flipV="1">
            <a:off x="4538932" y="2209800"/>
            <a:ext cx="3048000" cy="6855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A96EB4-B4B7-1540-B6B8-ED5A11526202}"/>
              </a:ext>
            </a:extLst>
          </p:cNvPr>
          <p:cNvSpPr/>
          <p:nvPr/>
        </p:nvSpPr>
        <p:spPr>
          <a:xfrm>
            <a:off x="75325" y="3800945"/>
            <a:ext cx="2831223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Geometry &amp; Loading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Creation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1E9A1-325E-1942-B853-A25415C0ADB3}"/>
              </a:ext>
            </a:extLst>
          </p:cNvPr>
          <p:cNvSpPr/>
          <p:nvPr/>
        </p:nvSpPr>
        <p:spPr>
          <a:xfrm>
            <a:off x="2939253" y="3801962"/>
            <a:ext cx="3163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Optimization &amp;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Performance Evaluation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1BACA-940D-F94C-A4D3-2414B72B97AC}"/>
              </a:ext>
            </a:extLst>
          </p:cNvPr>
          <p:cNvSpPr/>
          <p:nvPr/>
        </p:nvSpPr>
        <p:spPr>
          <a:xfrm>
            <a:off x="6363683" y="3800945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Results Extraction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Times New Roman"/>
                <a:cs typeface="Times New Roman"/>
              </a:rPr>
              <a:t>Next Candidate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D338A-8234-4C86-BB3A-A2440907B139}"/>
              </a:ext>
            </a:extLst>
          </p:cNvPr>
          <p:cNvSpPr txBox="1"/>
          <p:nvPr/>
        </p:nvSpPr>
        <p:spPr>
          <a:xfrm>
            <a:off x="1187568" y="5881776"/>
            <a:ext cx="671566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MATLAB will be used to guide the automation</a:t>
            </a:r>
            <a:endParaRPr lang="en-US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984A1F-880A-9F41-946E-83F31DB33A52}"/>
              </a:ext>
            </a:extLst>
          </p:cNvPr>
          <p:cNvSpPr txBox="1"/>
          <p:nvPr/>
        </p:nvSpPr>
        <p:spPr>
          <a:xfrm>
            <a:off x="1231492" y="493784"/>
            <a:ext cx="69625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Rockwell"/>
                <a:cs typeface="Times New Roman"/>
              </a:rPr>
              <a:t>Sequence Flowchart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17339-5E82-4319-8600-C61ACC9CA821}"/>
              </a:ext>
            </a:extLst>
          </p:cNvPr>
          <p:cNvSpPr txBox="1"/>
          <p:nvPr/>
        </p:nvSpPr>
        <p:spPr>
          <a:xfrm>
            <a:off x="7736680" y="6462712"/>
            <a:ext cx="1814513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9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56E8B-476A-4A9E-9BFB-9B453DAC4776}"/>
              </a:ext>
            </a:extLst>
          </p:cNvPr>
          <p:cNvSpPr txBox="1"/>
          <p:nvPr/>
        </p:nvSpPr>
        <p:spPr>
          <a:xfrm>
            <a:off x="-1141562" y="2388078"/>
            <a:ext cx="274320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_MSFontService"/>
                <a:cs typeface="TH SarabunPSK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ABBC13-66C3-4F86-AF32-0EE93F322B51}"/>
              </a:ext>
            </a:extLst>
          </p:cNvPr>
          <p:cNvSpPr txBox="1"/>
          <p:nvPr/>
        </p:nvSpPr>
        <p:spPr>
          <a:xfrm>
            <a:off x="2265872" y="2388078"/>
            <a:ext cx="274320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_MSFontService"/>
                <a:cs typeface="Times New Roman"/>
              </a:rPr>
              <a:t>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A2D31E-57FD-4D51-8582-A594FBBAC512}"/>
              </a:ext>
            </a:extLst>
          </p:cNvPr>
          <p:cNvSpPr txBox="1"/>
          <p:nvPr/>
        </p:nvSpPr>
        <p:spPr>
          <a:xfrm>
            <a:off x="6406552" y="2388078"/>
            <a:ext cx="274320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_MSFontService"/>
                <a:cs typeface="Times New Roman"/>
              </a:rPr>
              <a:t>3.</a:t>
            </a:r>
            <a:endParaRPr lang="en-US" dirty="0">
              <a:latin typeface="Calibri_MSFontServic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B1882-F009-4BEE-92BB-0E1472DD2979}"/>
              </a:ext>
            </a:extLst>
          </p:cNvPr>
          <p:cNvSpPr txBox="1"/>
          <p:nvPr/>
        </p:nvSpPr>
        <p:spPr>
          <a:xfrm>
            <a:off x="3272287" y="4904116"/>
            <a:ext cx="274320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_MSFontService"/>
                <a:cs typeface="Times New Roman"/>
              </a:rPr>
              <a:t>4.</a:t>
            </a:r>
            <a:endParaRPr lang="en-US" dirty="0">
              <a:latin typeface="Calibri_MSFontService"/>
            </a:endParaRPr>
          </a:p>
        </p:txBody>
      </p:sp>
    </p:spTree>
    <p:extLst>
      <p:ext uri="{BB962C8B-B14F-4D97-AF65-F5344CB8AC3E}">
        <p14:creationId xmlns:p14="http://schemas.microsoft.com/office/powerpoint/2010/main" val="215465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On-screen Show (4:3)</PresentationFormat>
  <Paragraphs>261</Paragraphs>
  <Slides>29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Calibri_MSFontService</vt:lpstr>
      <vt:lpstr>Courier New</vt:lpstr>
      <vt:lpstr>Rockwell</vt:lpstr>
      <vt:lpstr>TH SarabunPSK</vt:lpstr>
      <vt:lpstr>Times</vt:lpstr>
      <vt:lpstr>Times New Roman</vt:lpstr>
      <vt:lpstr>Wingdings</vt:lpstr>
      <vt:lpstr>Office Theme</vt:lpstr>
      <vt:lpstr>Topology Optimization through Computer Aided Software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1520</cp:revision>
  <dcterms:created xsi:type="dcterms:W3CDTF">2012-08-24T00:53:15Z</dcterms:created>
  <dcterms:modified xsi:type="dcterms:W3CDTF">2018-08-08T21:46:20Z</dcterms:modified>
</cp:coreProperties>
</file>