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266" r:id="rId3"/>
    <p:sldId id="273" r:id="rId4"/>
    <p:sldId id="279" r:id="rId5"/>
    <p:sldId id="280" r:id="rId6"/>
    <p:sldId id="272" r:id="rId7"/>
    <p:sldId id="262" r:id="rId8"/>
    <p:sldId id="264" r:id="rId9"/>
    <p:sldId id="269" r:id="rId10"/>
    <p:sldId id="277" r:id="rId11"/>
    <p:sldId id="275" r:id="rId12"/>
    <p:sldId id="281" r:id="rId13"/>
    <p:sldId id="270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197"/>
      </p:cViewPr>
      <p:guideLst>
        <p:guide pos="7512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80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88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07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0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  <p:transition spd="slow" advClick="0" advTm="2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  <p:transition spd="slow" advClick="0" advTm="2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  <p:transition spd="slow" advClick="0" advTm="2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  <p:transition spd="slow" advClick="0" advTm="2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  <p:transition spd="slow" advClick="0" advTm="2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  <p:transition spd="slow" advClick="0" advTm="2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  <p:transition spd="slow" advClick="0" advTm="2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  <p:transition spd="slow" advClick="0" advTm="2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  <p:transition spd="slow" advClick="0" advTm="2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  <p:transition spd="slow" advClick="0" advTm="2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  <p:transition spd="slow" advClick="0" advTm="2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603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24000" y="4178968"/>
            <a:ext cx="9144000" cy="107883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Garamond" panose="02020404030301010803" pitchFamily="18" charset="0"/>
              </a:rPr>
              <a:t>Cañada  College Sustainability Plan</a:t>
            </a:r>
          </a:p>
          <a:p>
            <a:r>
              <a:rPr lang="en-US" sz="3200" b="1" dirty="0" smtClean="0">
                <a:latin typeface="Garamond" panose="02020404030301010803" pitchFamily="18" charset="0"/>
              </a:rPr>
              <a:t> </a:t>
            </a:r>
            <a:r>
              <a:rPr lang="en-US" sz="2800" b="1" i="1" dirty="0" smtClean="0">
                <a:latin typeface="Garamond" panose="02020404030301010803" pitchFamily="18" charset="0"/>
              </a:rPr>
              <a:t>Past… Process/Structure…Goals..</a:t>
            </a:r>
          </a:p>
          <a:p>
            <a:r>
              <a:rPr lang="en-US" sz="3200" b="1" dirty="0" smtClean="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47" y="1122363"/>
            <a:ext cx="6399276" cy="28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44" y="365125"/>
            <a:ext cx="11627556" cy="1325563"/>
          </a:xfrm>
        </p:spPr>
        <p:txBody>
          <a:bodyPr/>
          <a:lstStyle/>
          <a:p>
            <a:r>
              <a:rPr lang="en-US" b="1" dirty="0" smtClean="0"/>
              <a:t>Working to further “institutionalize” sustainability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756" y="1825625"/>
            <a:ext cx="11537244" cy="4351338"/>
          </a:xfrm>
        </p:spPr>
        <p:txBody>
          <a:bodyPr/>
          <a:lstStyle/>
          <a:p>
            <a:r>
              <a:rPr lang="en-US" dirty="0" smtClean="0"/>
              <a:t>Beyond compliance and efficiency…</a:t>
            </a:r>
          </a:p>
          <a:p>
            <a:endParaRPr lang="en-US" dirty="0"/>
          </a:p>
          <a:p>
            <a:r>
              <a:rPr lang="en-US" dirty="0" smtClean="0"/>
              <a:t>Toward more </a:t>
            </a:r>
            <a:r>
              <a:rPr lang="en-US" dirty="0"/>
              <a:t>synergistic benefits to academic and operational outcomes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/>
              <a:t>Plan is structured to optimize learning opportunities (for students, staff, faculty, and the community) in every goal.</a:t>
            </a:r>
          </a:p>
          <a:p>
            <a:endParaRPr lang="en-US" dirty="0"/>
          </a:p>
          <a:p>
            <a:r>
              <a:rPr lang="en-US" dirty="0" smtClean="0"/>
              <a:t>e.g. Campus as a Living Laboratory +++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9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Three pillars of sustainability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1651"/>
            <a:ext cx="5276125" cy="412596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8783" y="1634862"/>
            <a:ext cx="5517357" cy="376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 smtClean="0"/>
              <a:t>For sustainability to be achieved all three pillars of sustainability must be sustainable. 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 smtClean="0"/>
              <a:t>Environmental sustainability is most important because societies and their tools (economics) are dependent on the environment.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732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44" y="365125"/>
            <a:ext cx="11627556" cy="1325563"/>
          </a:xfrm>
        </p:spPr>
        <p:txBody>
          <a:bodyPr/>
          <a:lstStyle/>
          <a:p>
            <a:r>
              <a:rPr lang="en-US" b="1" dirty="0" smtClean="0"/>
              <a:t>Not just “environmental action”… we strive to address critical objectives of the college and district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756" y="1825625"/>
            <a:ext cx="11074400" cy="3751086"/>
          </a:xfrm>
        </p:spPr>
        <p:txBody>
          <a:bodyPr/>
          <a:lstStyle/>
          <a:p>
            <a:r>
              <a:rPr lang="en-US" dirty="0" smtClean="0"/>
              <a:t>E.g. Transportation</a:t>
            </a:r>
          </a:p>
          <a:p>
            <a:endParaRPr lang="en-US" dirty="0"/>
          </a:p>
        </p:txBody>
      </p:sp>
      <p:pic>
        <p:nvPicPr>
          <p:cNvPr id="5122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21" y="2046124"/>
            <a:ext cx="5891742" cy="33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510" t="27015" r="88237" b="48834"/>
          <a:stretch/>
        </p:blipFill>
        <p:spPr bwMode="auto">
          <a:xfrm>
            <a:off x="839716" y="3229102"/>
            <a:ext cx="1982505" cy="2347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08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Process…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4" y="500591"/>
            <a:ext cx="9096022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do you need from us?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8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023" y="2126191"/>
            <a:ext cx="3169356" cy="1325563"/>
          </a:xfrm>
        </p:spPr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2" y="1475580"/>
            <a:ext cx="5915024" cy="282098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Garamond" panose="02020404030301010803" pitchFamily="18" charset="0"/>
              </a:rPr>
              <a:t>Cañada College Sustainability Plan first developed in 2013. 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1498" t="19519" r="62680" b="12880"/>
          <a:stretch/>
        </p:blipFill>
        <p:spPr bwMode="auto">
          <a:xfrm>
            <a:off x="200024" y="0"/>
            <a:ext cx="4529139" cy="6131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4973039"/>
            <a:ext cx="12192000" cy="180593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21957" y="0"/>
            <a:ext cx="56443" cy="6299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6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Conversation, Collaboration and Feedback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1"/>
          <a:stretch/>
        </p:blipFill>
        <p:spPr>
          <a:xfrm>
            <a:off x="2822271" y="2091226"/>
            <a:ext cx="5806341" cy="3440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7821" y="2264343"/>
            <a:ext cx="4585252" cy="3438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3590" y="2185104"/>
            <a:ext cx="4585749" cy="34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Conversation, Collaboration and Feedback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822222" y="1726203"/>
            <a:ext cx="5900721" cy="4700905"/>
            <a:chOff x="2928223" y="2030006"/>
            <a:chExt cx="5900721" cy="4700905"/>
          </a:xfrm>
        </p:grpSpPr>
        <p:pic>
          <p:nvPicPr>
            <p:cNvPr id="2052" name="Picture 4" descr="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435" y="5206910"/>
              <a:ext cx="1714500" cy="152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6618586" y="2758109"/>
              <a:ext cx="1179585" cy="53824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965420" y="5103202"/>
              <a:ext cx="1093572" cy="49608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7208378" y="4970245"/>
              <a:ext cx="886946" cy="76200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/>
            <p:nvPr/>
          </p:nvPicPr>
          <p:blipFill rotWithShape="1">
            <a:blip r:embed="rId3"/>
            <a:srcRect l="17713" t="26574" r="73980" b="61367"/>
            <a:stretch/>
          </p:blipFill>
          <p:spPr bwMode="auto">
            <a:xfrm>
              <a:off x="5244923" y="2030006"/>
              <a:ext cx="1210310" cy="1057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/>
            <p:cNvPicPr/>
            <p:nvPr/>
          </p:nvPicPr>
          <p:blipFill rotWithShape="1">
            <a:blip r:embed="rId3"/>
            <a:srcRect l="9066" t="25580" r="81929" b="62996"/>
            <a:stretch/>
          </p:blipFill>
          <p:spPr bwMode="auto">
            <a:xfrm>
              <a:off x="2928223" y="3864044"/>
              <a:ext cx="1375833" cy="9482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/>
            <p:cNvPicPr/>
            <p:nvPr/>
          </p:nvPicPr>
          <p:blipFill rotWithShape="1">
            <a:blip r:embed="rId3"/>
            <a:srcRect l="67354" t="23328" r="24025" b="55268"/>
            <a:stretch/>
          </p:blipFill>
          <p:spPr bwMode="auto">
            <a:xfrm>
              <a:off x="7910522" y="3520952"/>
              <a:ext cx="918422" cy="11697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5" name="Straight Arrow Connector 34"/>
            <p:cNvCxnSpPr/>
            <p:nvPr/>
          </p:nvCxnSpPr>
          <p:spPr>
            <a:xfrm flipV="1">
              <a:off x="3976709" y="2757525"/>
              <a:ext cx="1093572" cy="76342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5994400" y="3265525"/>
              <a:ext cx="60261" cy="170472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454707" y="4594988"/>
              <a:ext cx="3139645" cy="1234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67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320"/>
            <a:ext cx="12192000" cy="73679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Sustainability Goals in 9 Areas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4744" y="1156155"/>
            <a:ext cx="9522511" cy="49494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Garamond" panose="02020404030301010803" pitchFamily="18" charset="0"/>
              </a:rPr>
              <a:t>Campus and Community Awareness &amp; Involvement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Garamond" panose="02020404030301010803" pitchFamily="18" charset="0"/>
              </a:rPr>
              <a:t>Curriculum Development</a:t>
            </a:r>
          </a:p>
          <a:p>
            <a:pPr marL="514350" indent="-514350">
              <a:buAutoNum type="arabicPeriod" startAt="3"/>
            </a:pPr>
            <a:r>
              <a:rPr lang="en-US" b="1" dirty="0" smtClean="0">
                <a:latin typeface="Garamond" panose="02020404030301010803" pitchFamily="18" charset="0"/>
              </a:rPr>
              <a:t>Energy Conservation and Efficiency </a:t>
            </a:r>
          </a:p>
          <a:p>
            <a:pPr marL="514350" indent="-514350">
              <a:buAutoNum type="arabicPeriod" startAt="3"/>
            </a:pPr>
            <a:r>
              <a:rPr lang="en-US" b="1" dirty="0" smtClean="0">
                <a:latin typeface="Garamond" panose="02020404030301010803" pitchFamily="18" charset="0"/>
              </a:rPr>
              <a:t>Built </a:t>
            </a:r>
            <a:r>
              <a:rPr lang="en-US" b="1" dirty="0">
                <a:latin typeface="Garamond" panose="02020404030301010803" pitchFamily="18" charset="0"/>
              </a:rPr>
              <a:t>Environment</a:t>
            </a:r>
          </a:p>
          <a:p>
            <a:pPr marL="0" indent="0">
              <a:buNone/>
            </a:pPr>
            <a:r>
              <a:rPr lang="en-US" b="1" dirty="0" smtClean="0">
                <a:latin typeface="Garamond" panose="02020404030301010803" pitchFamily="18" charset="0"/>
              </a:rPr>
              <a:t>5</a:t>
            </a:r>
            <a:r>
              <a:rPr lang="en-US" b="1" dirty="0">
                <a:latin typeface="Garamond" panose="02020404030301010803" pitchFamily="18" charset="0"/>
              </a:rPr>
              <a:t>.   Water </a:t>
            </a:r>
            <a:r>
              <a:rPr lang="en-US" b="1" dirty="0" smtClean="0">
                <a:latin typeface="Garamond" panose="02020404030301010803" pitchFamily="18" charset="0"/>
              </a:rPr>
              <a:t>Management</a:t>
            </a:r>
            <a:endParaRPr lang="en-US" dirty="0">
              <a:latin typeface="Garamond" panose="02020404030301010803" pitchFamily="18" charset="0"/>
            </a:endParaRPr>
          </a:p>
          <a:p>
            <a:pPr marL="514350" indent="-514350">
              <a:buAutoNum type="arabicPeriod" startAt="6"/>
            </a:pPr>
            <a:r>
              <a:rPr lang="en-US" b="1" dirty="0">
                <a:latin typeface="Garamond" panose="02020404030301010803" pitchFamily="18" charset="0"/>
              </a:rPr>
              <a:t>Zero </a:t>
            </a:r>
            <a:r>
              <a:rPr lang="en-US" b="1" dirty="0" smtClean="0">
                <a:latin typeface="Garamond" panose="02020404030301010803" pitchFamily="18" charset="0"/>
              </a:rPr>
              <a:t>Waste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7.   Transportation Demand Management</a:t>
            </a:r>
          </a:p>
          <a:p>
            <a:pPr marL="0" indent="0">
              <a:buNone/>
            </a:pPr>
            <a:r>
              <a:rPr lang="en-US" b="1" dirty="0" smtClean="0">
                <a:latin typeface="Garamond" panose="02020404030301010803" pitchFamily="18" charset="0"/>
              </a:rPr>
              <a:t>8</a:t>
            </a:r>
            <a:r>
              <a:rPr lang="en-US" b="1" dirty="0">
                <a:latin typeface="Garamond" panose="02020404030301010803" pitchFamily="18" charset="0"/>
              </a:rPr>
              <a:t>.   Sustainable Supply Chain</a:t>
            </a:r>
          </a:p>
          <a:p>
            <a:pPr marL="0" indent="0">
              <a:buNone/>
            </a:pPr>
            <a:r>
              <a:rPr lang="en-US" b="1" dirty="0" smtClean="0">
                <a:latin typeface="Garamond" panose="02020404030301010803" pitchFamily="18" charset="0"/>
              </a:rPr>
              <a:t>9</a:t>
            </a:r>
            <a:r>
              <a:rPr lang="en-US" b="1" dirty="0">
                <a:latin typeface="Garamond" panose="02020404030301010803" pitchFamily="18" charset="0"/>
              </a:rPr>
              <a:t>.   Climate Action</a:t>
            </a:r>
          </a:p>
          <a:p>
            <a:pPr marL="514350" indent="-514350">
              <a:buAutoNum type="arabicPeriod" startAt="6"/>
            </a:pP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320"/>
            <a:ext cx="12192000" cy="73679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Sustainability Goals 1 - 3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05" y="1005415"/>
            <a:ext cx="11389895" cy="494946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latin typeface="Garamond" panose="02020404030301010803" pitchFamily="18" charset="0"/>
              </a:rPr>
              <a:t>Campus and Community Awareness &amp; Involvement</a:t>
            </a:r>
          </a:p>
          <a:p>
            <a:pPr marL="0" indent="0">
              <a:buNone/>
            </a:pPr>
            <a:r>
              <a:rPr lang="en-US" b="1" dirty="0" smtClean="0">
                <a:latin typeface="Garamond" panose="02020404030301010803" pitchFamily="18" charset="0"/>
              </a:rPr>
              <a:t>	</a:t>
            </a:r>
            <a:r>
              <a:rPr lang="en-US" dirty="0" smtClean="0">
                <a:latin typeface="Garamond" panose="02020404030301010803" pitchFamily="18" charset="0"/>
              </a:rPr>
              <a:t>Encourage awareness of and participation in sustainability efforts and 	positively influence the campus community to champion sustainability at 	Cañada College, in the community, and in their personal lives.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514350" indent="-514350">
              <a:buAutoNum type="arabicPeriod" startAt="2"/>
            </a:pPr>
            <a:r>
              <a:rPr lang="en-US" sz="3000" b="1" dirty="0" smtClean="0">
                <a:latin typeface="Garamond" panose="02020404030301010803" pitchFamily="18" charset="0"/>
              </a:rPr>
              <a:t>Curriculum Development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	</a:t>
            </a:r>
            <a:r>
              <a:rPr lang="en-US" dirty="0">
                <a:latin typeface="Garamond" panose="02020404030301010803" pitchFamily="18" charset="0"/>
              </a:rPr>
              <a:t>Creatively integrate </a:t>
            </a:r>
            <a:r>
              <a:rPr lang="en-US" dirty="0" smtClean="0">
                <a:latin typeface="Garamond" panose="02020404030301010803" pitchFamily="18" charset="0"/>
              </a:rPr>
              <a:t>sustainability (including </a:t>
            </a:r>
            <a:r>
              <a:rPr lang="en-US" dirty="0">
                <a:latin typeface="Garamond" panose="02020404030301010803" pitchFamily="18" charset="0"/>
              </a:rPr>
              <a:t>social </a:t>
            </a:r>
            <a:r>
              <a:rPr lang="en-US" dirty="0" smtClean="0">
                <a:latin typeface="Garamond" panose="02020404030301010803" pitchFamily="18" charset="0"/>
              </a:rPr>
              <a:t>equity) </a:t>
            </a:r>
            <a:r>
              <a:rPr lang="en-US" dirty="0">
                <a:latin typeface="Garamond" panose="02020404030301010803" pitchFamily="18" charset="0"/>
              </a:rPr>
              <a:t>into existing courses </a:t>
            </a:r>
            <a:r>
              <a:rPr lang="en-US" dirty="0" smtClean="0">
                <a:latin typeface="Garamond" panose="02020404030301010803" pitchFamily="18" charset="0"/>
              </a:rPr>
              <a:t>	and </a:t>
            </a:r>
            <a:r>
              <a:rPr lang="en-US" dirty="0">
                <a:latin typeface="Garamond" panose="02020404030301010803" pitchFamily="18" charset="0"/>
              </a:rPr>
              <a:t>develop new curriculum and programs with a focus on sustainability.</a:t>
            </a:r>
          </a:p>
          <a:p>
            <a:pPr marL="0" indent="0">
              <a:buNone/>
            </a:pPr>
            <a:endParaRPr lang="en-US" sz="600" b="1" dirty="0" smtClean="0">
              <a:latin typeface="Garamond" panose="02020404030301010803" pitchFamily="18" charset="0"/>
            </a:endParaRPr>
          </a:p>
          <a:p>
            <a:pPr marL="514350" indent="-514350">
              <a:buAutoNum type="arabicPeriod" startAt="3"/>
            </a:pPr>
            <a:r>
              <a:rPr lang="en-US" sz="3000" b="1" dirty="0" smtClean="0">
                <a:latin typeface="Garamond" panose="02020404030301010803" pitchFamily="18" charset="0"/>
              </a:rPr>
              <a:t>Energy Conservation and Efficiency </a:t>
            </a:r>
          </a:p>
          <a:p>
            <a:pPr marL="0" indent="0">
              <a:buNone/>
            </a:pPr>
            <a:r>
              <a:rPr lang="en-US" dirty="0" smtClean="0">
                <a:latin typeface="Garamond" panose="02020404030301010803" pitchFamily="18" charset="0"/>
              </a:rPr>
              <a:t>	Accomplish Net Zero Energy by 2030 by reducing energy consumption while 	prioritizing safety, security, comfort, and functionality.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358"/>
            <a:ext cx="12192000" cy="73679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Sustainability Goals 4-6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" y="1088731"/>
            <a:ext cx="11389895" cy="4758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Garamond" panose="02020404030301010803" pitchFamily="18" charset="0"/>
              </a:rPr>
              <a:t>4. Built Environment</a:t>
            </a:r>
          </a:p>
          <a:p>
            <a:pPr marL="0" indent="0">
              <a:buNone/>
            </a:pPr>
            <a:r>
              <a:rPr lang="en-US" sz="2600" dirty="0" smtClean="0">
                <a:latin typeface="Garamond" panose="02020404030301010803" pitchFamily="18" charset="0"/>
              </a:rPr>
              <a:t>	Modify </a:t>
            </a:r>
            <a:r>
              <a:rPr lang="en-US" sz="2600" dirty="0">
                <a:latin typeface="Garamond" panose="02020404030301010803" pitchFamily="18" charset="0"/>
              </a:rPr>
              <a:t>and construct facilities using/exceeding the highest sustainability </a:t>
            </a:r>
            <a:r>
              <a:rPr lang="en-US" sz="2600" dirty="0" smtClean="0">
                <a:latin typeface="Garamond" panose="02020404030301010803" pitchFamily="18" charset="0"/>
              </a:rPr>
              <a:t>	standards </a:t>
            </a:r>
            <a:r>
              <a:rPr lang="en-US" sz="2600" dirty="0">
                <a:latin typeface="Garamond" panose="02020404030301010803" pitchFamily="18" charset="0"/>
              </a:rPr>
              <a:t>in the industry while ensuring that the college community is engaged </a:t>
            </a:r>
            <a:r>
              <a:rPr lang="en-US" sz="2600" dirty="0" smtClean="0">
                <a:latin typeface="Garamond" panose="02020404030301010803" pitchFamily="18" charset="0"/>
              </a:rPr>
              <a:t>	in </a:t>
            </a:r>
            <a:r>
              <a:rPr lang="en-US" sz="2600" dirty="0">
                <a:latin typeface="Garamond" panose="02020404030301010803" pitchFamily="18" charset="0"/>
              </a:rPr>
              <a:t>the planning process and that all facilities focus on college community needs, </a:t>
            </a:r>
            <a:r>
              <a:rPr lang="en-US" sz="2600" dirty="0" smtClean="0">
                <a:latin typeface="Garamond" panose="02020404030301010803" pitchFamily="18" charset="0"/>
              </a:rPr>
              <a:t>	including </a:t>
            </a:r>
            <a:r>
              <a:rPr lang="en-US" sz="2600" dirty="0">
                <a:latin typeface="Garamond" panose="02020404030301010803" pitchFamily="18" charset="0"/>
              </a:rPr>
              <a:t>the use as a living lab</a:t>
            </a:r>
            <a:r>
              <a:rPr lang="en-US" sz="2600" dirty="0" smtClean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endParaRPr lang="en-US" sz="10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5.   Water Conservation and </a:t>
            </a:r>
            <a:r>
              <a:rPr lang="en-US" b="1" dirty="0" smtClean="0">
                <a:latin typeface="Garamond" panose="02020404030301010803" pitchFamily="18" charset="0"/>
              </a:rPr>
              <a:t>Efficiency</a:t>
            </a:r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	Reduce fresh water consumption per square foot of building space by 	50% by 2025 compared to 2013 baseline.</a:t>
            </a:r>
          </a:p>
          <a:p>
            <a:pPr marL="0" indent="0">
              <a:buNone/>
            </a:pPr>
            <a:endParaRPr lang="en-US" sz="1000" dirty="0">
              <a:latin typeface="Garamond" panose="02020404030301010803" pitchFamily="18" charset="0"/>
            </a:endParaRPr>
          </a:p>
          <a:p>
            <a:pPr marL="514350" indent="-514350">
              <a:buAutoNum type="arabicPeriod" startAt="6"/>
            </a:pPr>
            <a:r>
              <a:rPr lang="en-US" b="1" dirty="0">
                <a:latin typeface="Garamond" panose="02020404030301010803" pitchFamily="18" charset="0"/>
              </a:rPr>
              <a:t>Zero Waste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	</a:t>
            </a:r>
            <a:r>
              <a:rPr lang="en-US" dirty="0">
                <a:latin typeface="Garamond" panose="02020404030301010803" pitchFamily="18" charset="0"/>
              </a:rPr>
              <a:t>Accomplish Net Zero Waste by 2025</a:t>
            </a:r>
            <a:r>
              <a:rPr lang="en-US" dirty="0" smtClean="0">
                <a:latin typeface="Garamond" panose="02020404030301010803" pitchFamily="18" charset="0"/>
              </a:rPr>
              <a:t>.</a:t>
            </a:r>
            <a:endParaRPr lang="en-US" sz="2600" dirty="0" smtClean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358"/>
            <a:ext cx="12192000" cy="73679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Sustainability Goals 7-9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" y="1088731"/>
            <a:ext cx="11389895" cy="4758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Garamond" panose="02020404030301010803" pitchFamily="18" charset="0"/>
              </a:rPr>
              <a:t>7.   Transportation Demand Management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	</a:t>
            </a:r>
            <a:r>
              <a:rPr lang="en-US" dirty="0" smtClean="0">
                <a:latin typeface="Garamond" panose="02020404030301010803" pitchFamily="18" charset="0"/>
              </a:rPr>
              <a:t>Reduce </a:t>
            </a:r>
            <a:r>
              <a:rPr lang="en-US" dirty="0">
                <a:latin typeface="Garamond" panose="02020404030301010803" pitchFamily="18" charset="0"/>
              </a:rPr>
              <a:t>the reliance of students, faculty, staff, administration, </a:t>
            </a:r>
            <a:r>
              <a:rPr lang="en-US" dirty="0" smtClean="0">
                <a:latin typeface="Garamond" panose="02020404030301010803" pitchFamily="18" charset="0"/>
              </a:rPr>
              <a:t>on </a:t>
            </a:r>
            <a:r>
              <a:rPr lang="en-US" dirty="0">
                <a:latin typeface="Garamond" panose="02020404030301010803" pitchFamily="18" charset="0"/>
              </a:rPr>
              <a:t>single </a:t>
            </a:r>
            <a:r>
              <a:rPr lang="en-US" dirty="0" smtClean="0">
                <a:latin typeface="Garamond" panose="02020404030301010803" pitchFamily="18" charset="0"/>
              </a:rPr>
              <a:t>	occupancy </a:t>
            </a:r>
            <a:r>
              <a:rPr lang="en-US" dirty="0">
                <a:latin typeface="Garamond" panose="02020404030301010803" pitchFamily="18" charset="0"/>
              </a:rPr>
              <a:t>vehicle gasoline vehicles by 20</a:t>
            </a:r>
            <a:r>
              <a:rPr lang="en-US" dirty="0" smtClean="0">
                <a:latin typeface="Garamond" panose="02020404030301010803" pitchFamily="18" charset="0"/>
              </a:rPr>
              <a:t>% </a:t>
            </a:r>
            <a:r>
              <a:rPr lang="en-US" dirty="0">
                <a:latin typeface="Garamond" panose="02020404030301010803" pitchFamily="18" charset="0"/>
              </a:rPr>
              <a:t>over the next 5 years.</a:t>
            </a:r>
            <a:endParaRPr lang="en-US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0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8.   Sustainable Supply Chain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	Work collaboratively with General Services, Auxiliary Services, and others  	to establish a green purchasing policy </a:t>
            </a:r>
            <a:r>
              <a:rPr lang="en-US" dirty="0" smtClean="0">
                <a:latin typeface="Garamond" panose="02020404030301010803" pitchFamily="18" charset="0"/>
              </a:rPr>
              <a:t>and meet incremental goals. 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9.   Climate Action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	</a:t>
            </a:r>
            <a:r>
              <a:rPr lang="en-US" dirty="0">
                <a:latin typeface="Garamond" panose="02020404030301010803" pitchFamily="18" charset="0"/>
              </a:rPr>
              <a:t>Establish a GHG emissions baseline and set targets for reduction based 	on stationary and mobile emission </a:t>
            </a:r>
            <a:r>
              <a:rPr lang="en-US" dirty="0" smtClean="0">
                <a:latin typeface="Garamond" panose="02020404030301010803" pitchFamily="18" charset="0"/>
              </a:rPr>
              <a:t>categories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266" y="526873"/>
            <a:ext cx="4621565" cy="5971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54" y="526873"/>
            <a:ext cx="4586041" cy="59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4868</TotalTime>
  <Words>221</Words>
  <Application>Microsoft Office PowerPoint</Application>
  <PresentationFormat>Widescreen</PresentationFormat>
  <Paragraphs>67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Office Theme</vt:lpstr>
      <vt:lpstr>PowerPoint Presentation</vt:lpstr>
      <vt:lpstr>Cañada College Sustainability Plan first developed in 2013. </vt:lpstr>
      <vt:lpstr>Conversation, Collaboration and Feedback</vt:lpstr>
      <vt:lpstr>Conversation, Collaboration and Feedback</vt:lpstr>
      <vt:lpstr>Sustainability Goals in 9 Areas</vt:lpstr>
      <vt:lpstr>Sustainability Goals 1 - 3</vt:lpstr>
      <vt:lpstr>Sustainability Goals 4-6</vt:lpstr>
      <vt:lpstr>Sustainability Goals 7-9</vt:lpstr>
      <vt:lpstr>PowerPoint Presentation</vt:lpstr>
      <vt:lpstr>Working to further “institutionalize” sustainability</vt:lpstr>
      <vt:lpstr>Three pillars of sustainability</vt:lpstr>
      <vt:lpstr>Not just “environmental action”… we strive to address critical objectives of the college and district</vt:lpstr>
      <vt:lpstr>Process… </vt:lpstr>
      <vt:lpstr>What do you need from us?</vt:lpstr>
      <vt:lpstr>Thank you!</vt:lpstr>
    </vt:vector>
  </TitlesOfParts>
  <Company>SMCCD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Joy, Deborah</cp:lastModifiedBy>
  <cp:revision>144</cp:revision>
  <dcterms:created xsi:type="dcterms:W3CDTF">2015-08-26T22:52:00Z</dcterms:created>
  <dcterms:modified xsi:type="dcterms:W3CDTF">2018-04-19T21:20:32Z</dcterms:modified>
</cp:coreProperties>
</file>