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533" r:id="rId2"/>
    <p:sldId id="458" r:id="rId3"/>
    <p:sldId id="500" r:id="rId4"/>
    <p:sldId id="523" r:id="rId5"/>
    <p:sldId id="485" r:id="rId6"/>
    <p:sldId id="486" r:id="rId7"/>
    <p:sldId id="542" r:id="rId8"/>
    <p:sldId id="539" r:id="rId9"/>
    <p:sldId id="504" r:id="rId10"/>
    <p:sldId id="488" r:id="rId11"/>
    <p:sldId id="534" r:id="rId12"/>
    <p:sldId id="525" r:id="rId13"/>
    <p:sldId id="507" r:id="rId14"/>
    <p:sldId id="482" r:id="rId15"/>
    <p:sldId id="427" r:id="rId16"/>
    <p:sldId id="506" r:id="rId17"/>
    <p:sldId id="540" r:id="rId18"/>
    <p:sldId id="509" r:id="rId19"/>
    <p:sldId id="430" r:id="rId20"/>
    <p:sldId id="508" r:id="rId21"/>
    <p:sldId id="535" r:id="rId22"/>
    <p:sldId id="446" r:id="rId23"/>
    <p:sldId id="447" r:id="rId24"/>
    <p:sldId id="519" r:id="rId25"/>
    <p:sldId id="469" r:id="rId26"/>
    <p:sldId id="511" r:id="rId27"/>
    <p:sldId id="520" r:id="rId28"/>
    <p:sldId id="538" r:id="rId29"/>
    <p:sldId id="537" r:id="rId30"/>
    <p:sldId id="512" r:id="rId31"/>
    <p:sldId id="471" r:id="rId32"/>
    <p:sldId id="514" r:id="rId33"/>
    <p:sldId id="528" r:id="rId34"/>
    <p:sldId id="530" r:id="rId35"/>
    <p:sldId id="529" r:id="rId36"/>
    <p:sldId id="532" r:id="rId37"/>
    <p:sldId id="541" r:id="rId38"/>
    <p:sldId id="477" r:id="rId39"/>
    <p:sldId id="517" r:id="rId40"/>
  </p:sldIdLst>
  <p:sldSz cx="9144000" cy="6858000" type="letter"/>
  <p:notesSz cx="6985000" cy="9271000"/>
  <p:defaultTextStyle>
    <a:defPPr>
      <a:defRPr lang="en-US"/>
    </a:defPPr>
    <a:lvl1pPr algn="l" rtl="0" fontAlgn="base">
      <a:spcBef>
        <a:spcPct val="0"/>
      </a:spcBef>
      <a:spcAft>
        <a:spcPct val="0"/>
      </a:spcAft>
      <a:defRPr sz="2400" i="1" kern="1200">
        <a:solidFill>
          <a:schemeClr val="tx1"/>
        </a:solidFill>
        <a:latin typeface="Times" pitchFamily="18" charset="0"/>
        <a:ea typeface="ＭＳ Ｐゴシック"/>
        <a:cs typeface="ＭＳ Ｐゴシック"/>
      </a:defRPr>
    </a:lvl1pPr>
    <a:lvl2pPr marL="457200" algn="l" rtl="0" fontAlgn="base">
      <a:spcBef>
        <a:spcPct val="0"/>
      </a:spcBef>
      <a:spcAft>
        <a:spcPct val="0"/>
      </a:spcAft>
      <a:defRPr sz="2400" i="1" kern="1200">
        <a:solidFill>
          <a:schemeClr val="tx1"/>
        </a:solidFill>
        <a:latin typeface="Times" pitchFamily="18" charset="0"/>
        <a:ea typeface="ＭＳ Ｐゴシック"/>
        <a:cs typeface="ＭＳ Ｐゴシック"/>
      </a:defRPr>
    </a:lvl2pPr>
    <a:lvl3pPr marL="914400" algn="l" rtl="0" fontAlgn="base">
      <a:spcBef>
        <a:spcPct val="0"/>
      </a:spcBef>
      <a:spcAft>
        <a:spcPct val="0"/>
      </a:spcAft>
      <a:defRPr sz="2400" i="1" kern="1200">
        <a:solidFill>
          <a:schemeClr val="tx1"/>
        </a:solidFill>
        <a:latin typeface="Times" pitchFamily="18" charset="0"/>
        <a:ea typeface="ＭＳ Ｐゴシック"/>
        <a:cs typeface="ＭＳ Ｐゴシック"/>
      </a:defRPr>
    </a:lvl3pPr>
    <a:lvl4pPr marL="1371600" algn="l" rtl="0" fontAlgn="base">
      <a:spcBef>
        <a:spcPct val="0"/>
      </a:spcBef>
      <a:spcAft>
        <a:spcPct val="0"/>
      </a:spcAft>
      <a:defRPr sz="2400" i="1" kern="1200">
        <a:solidFill>
          <a:schemeClr val="tx1"/>
        </a:solidFill>
        <a:latin typeface="Times" pitchFamily="18" charset="0"/>
        <a:ea typeface="ＭＳ Ｐゴシック"/>
        <a:cs typeface="ＭＳ Ｐゴシック"/>
      </a:defRPr>
    </a:lvl4pPr>
    <a:lvl5pPr marL="1828800" algn="l" rtl="0" fontAlgn="base">
      <a:spcBef>
        <a:spcPct val="0"/>
      </a:spcBef>
      <a:spcAft>
        <a:spcPct val="0"/>
      </a:spcAft>
      <a:defRPr sz="2400" i="1" kern="1200">
        <a:solidFill>
          <a:schemeClr val="tx1"/>
        </a:solidFill>
        <a:latin typeface="Times" pitchFamily="18" charset="0"/>
        <a:ea typeface="ＭＳ Ｐゴシック"/>
        <a:cs typeface="ＭＳ Ｐゴシック"/>
      </a:defRPr>
    </a:lvl5pPr>
    <a:lvl6pPr marL="2286000" algn="l" defTabSz="914400" rtl="0" eaLnBrk="1" latinLnBrk="0" hangingPunct="1">
      <a:defRPr sz="2400" i="1" kern="1200">
        <a:solidFill>
          <a:schemeClr val="tx1"/>
        </a:solidFill>
        <a:latin typeface="Times" pitchFamily="18" charset="0"/>
        <a:ea typeface="ＭＳ Ｐゴシック"/>
        <a:cs typeface="ＭＳ Ｐゴシック"/>
      </a:defRPr>
    </a:lvl6pPr>
    <a:lvl7pPr marL="2743200" algn="l" defTabSz="914400" rtl="0" eaLnBrk="1" latinLnBrk="0" hangingPunct="1">
      <a:defRPr sz="2400" i="1" kern="1200">
        <a:solidFill>
          <a:schemeClr val="tx1"/>
        </a:solidFill>
        <a:latin typeface="Times" pitchFamily="18" charset="0"/>
        <a:ea typeface="ＭＳ Ｐゴシック"/>
        <a:cs typeface="ＭＳ Ｐゴシック"/>
      </a:defRPr>
    </a:lvl7pPr>
    <a:lvl8pPr marL="3200400" algn="l" defTabSz="914400" rtl="0" eaLnBrk="1" latinLnBrk="0" hangingPunct="1">
      <a:defRPr sz="2400" i="1" kern="1200">
        <a:solidFill>
          <a:schemeClr val="tx1"/>
        </a:solidFill>
        <a:latin typeface="Times" pitchFamily="18" charset="0"/>
        <a:ea typeface="ＭＳ Ｐゴシック"/>
        <a:cs typeface="ＭＳ Ｐゴシック"/>
      </a:defRPr>
    </a:lvl8pPr>
    <a:lvl9pPr marL="3657600" algn="l" defTabSz="914400" rtl="0" eaLnBrk="1" latinLnBrk="0" hangingPunct="1">
      <a:defRPr sz="2400" i="1" kern="1200">
        <a:solidFill>
          <a:schemeClr val="tx1"/>
        </a:solidFill>
        <a:latin typeface="Times" pitchFamily="18"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993300"/>
    <a:srgbClr val="009900"/>
    <a:srgbClr val="33CC33"/>
    <a:srgbClr val="102966"/>
    <a:srgbClr val="AD2F0D"/>
    <a:srgbClr val="AD0000"/>
    <a:srgbClr val="B3C5F3"/>
    <a:srgbClr val="EEDED6"/>
    <a:srgbClr val="E1C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73" autoAdjust="0"/>
  </p:normalViewPr>
  <p:slideViewPr>
    <p:cSldViewPr snapToGrid="0">
      <p:cViewPr varScale="1">
        <p:scale>
          <a:sx n="69" d="100"/>
          <a:sy n="69" d="100"/>
        </p:scale>
        <p:origin x="-134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150" d="100"/>
          <a:sy n="150" d="100"/>
        </p:scale>
        <p:origin x="-3312" y="1088"/>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8"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l" eaLnBrk="0" hangingPunct="0">
              <a:defRPr sz="1200">
                <a:latin typeface="Times" pitchFamily="-106" charset="0"/>
                <a:ea typeface="ＭＳ Ｐゴシック" pitchFamily="-106" charset="-128"/>
                <a:cs typeface="+mn-cs"/>
              </a:defRPr>
            </a:lvl1pPr>
          </a:lstStyle>
          <a:p>
            <a:pPr>
              <a:defRPr/>
            </a:pPr>
            <a:endParaRPr lang="en-US"/>
          </a:p>
        </p:txBody>
      </p:sp>
      <p:sp>
        <p:nvSpPr>
          <p:cNvPr id="480259" name="Rectangle 3"/>
          <p:cNvSpPr>
            <a:spLocks noGrp="1" noChangeArrowheads="1"/>
          </p:cNvSpPr>
          <p:nvPr>
            <p:ph type="dt" sz="quarter" idx="1"/>
          </p:nvPr>
        </p:nvSpPr>
        <p:spPr bwMode="auto">
          <a:xfrm>
            <a:off x="3958167"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eaLnBrk="0" hangingPunct="0">
              <a:defRPr sz="1200">
                <a:latin typeface="Times" pitchFamily="-106" charset="0"/>
                <a:ea typeface="ＭＳ Ｐゴシック" pitchFamily="-106" charset="-128"/>
                <a:cs typeface="+mn-cs"/>
              </a:defRPr>
            </a:lvl1pPr>
          </a:lstStyle>
          <a:p>
            <a:pPr>
              <a:defRPr/>
            </a:pPr>
            <a:endParaRPr lang="en-US"/>
          </a:p>
        </p:txBody>
      </p:sp>
      <p:sp>
        <p:nvSpPr>
          <p:cNvPr id="480260" name="Rectangle 4"/>
          <p:cNvSpPr>
            <a:spLocks noGrp="1" noChangeArrowheads="1"/>
          </p:cNvSpPr>
          <p:nvPr>
            <p:ph type="ftr" sz="quarter" idx="2"/>
          </p:nvPr>
        </p:nvSpPr>
        <p:spPr bwMode="auto">
          <a:xfrm>
            <a:off x="0"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l" eaLnBrk="0" hangingPunct="0">
              <a:defRPr sz="1200">
                <a:latin typeface="Times" pitchFamily="-106" charset="0"/>
                <a:ea typeface="ＭＳ Ｐゴシック" pitchFamily="-106" charset="-128"/>
                <a:cs typeface="+mn-cs"/>
              </a:defRPr>
            </a:lvl1pPr>
          </a:lstStyle>
          <a:p>
            <a:pPr>
              <a:defRPr/>
            </a:pPr>
            <a:endParaRPr lang="en-US"/>
          </a:p>
        </p:txBody>
      </p:sp>
      <p:sp>
        <p:nvSpPr>
          <p:cNvPr id="480261" name="Rectangle 5"/>
          <p:cNvSpPr>
            <a:spLocks noGrp="1" noChangeArrowheads="1"/>
          </p:cNvSpPr>
          <p:nvPr>
            <p:ph type="sldNum" sz="quarter" idx="3"/>
          </p:nvPr>
        </p:nvSpPr>
        <p:spPr bwMode="auto">
          <a:xfrm>
            <a:off x="3958167"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eaLnBrk="0" hangingPunct="0">
              <a:defRPr sz="1200">
                <a:latin typeface="Times" pitchFamily="-106" charset="0"/>
                <a:ea typeface="ＭＳ Ｐゴシック" pitchFamily="-106" charset="-128"/>
                <a:cs typeface="+mn-cs"/>
              </a:defRPr>
            </a:lvl1pPr>
          </a:lstStyle>
          <a:p>
            <a:pPr>
              <a:defRPr/>
            </a:pPr>
            <a:fld id="{7A4F16AE-057C-4795-9505-756CCAA465D6}" type="slidenum">
              <a:rPr lang="en-US"/>
              <a:pPr>
                <a:defRPr/>
              </a:pPr>
              <a:t>‹#›</a:t>
            </a:fld>
            <a:endParaRPr lang="en-US" dirty="0"/>
          </a:p>
        </p:txBody>
      </p:sp>
    </p:spTree>
    <p:extLst>
      <p:ext uri="{BB962C8B-B14F-4D97-AF65-F5344CB8AC3E}">
        <p14:creationId xmlns:p14="http://schemas.microsoft.com/office/powerpoint/2010/main" val="536174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2306"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l" eaLnBrk="0" hangingPunct="0">
              <a:defRPr sz="1200">
                <a:latin typeface="Times" pitchFamily="-106" charset="0"/>
                <a:ea typeface="ＭＳ Ｐゴシック" pitchFamily="-106" charset="-128"/>
                <a:cs typeface="+mn-cs"/>
              </a:defRPr>
            </a:lvl1pPr>
          </a:lstStyle>
          <a:p>
            <a:pPr>
              <a:defRPr/>
            </a:pPr>
            <a:endParaRPr lang="en-US"/>
          </a:p>
        </p:txBody>
      </p:sp>
      <p:sp>
        <p:nvSpPr>
          <p:cNvPr id="482307" name="Rectangle 3"/>
          <p:cNvSpPr>
            <a:spLocks noGrp="1" noChangeArrowheads="1"/>
          </p:cNvSpPr>
          <p:nvPr>
            <p:ph type="dt" idx="1"/>
          </p:nvPr>
        </p:nvSpPr>
        <p:spPr bwMode="auto">
          <a:xfrm>
            <a:off x="3958167"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eaLnBrk="0" hangingPunct="0">
              <a:defRPr sz="1200">
                <a:latin typeface="Times" pitchFamily="-106" charset="0"/>
                <a:ea typeface="ＭＳ Ｐゴシック" pitchFamily="-106" charset="-128"/>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482309" name="Rectangle 5"/>
          <p:cNvSpPr>
            <a:spLocks noGrp="1" noChangeArrowheads="1"/>
          </p:cNvSpPr>
          <p:nvPr>
            <p:ph type="body" sz="quarter" idx="3"/>
          </p:nvPr>
        </p:nvSpPr>
        <p:spPr bwMode="auto">
          <a:xfrm>
            <a:off x="931334" y="4403725"/>
            <a:ext cx="5122333" cy="41719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2310" name="Rectangle 6"/>
          <p:cNvSpPr>
            <a:spLocks noGrp="1" noChangeArrowheads="1"/>
          </p:cNvSpPr>
          <p:nvPr>
            <p:ph type="ftr" sz="quarter" idx="4"/>
          </p:nvPr>
        </p:nvSpPr>
        <p:spPr bwMode="auto">
          <a:xfrm>
            <a:off x="0"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l" eaLnBrk="0" hangingPunct="0">
              <a:defRPr sz="1200">
                <a:latin typeface="Times" pitchFamily="-106" charset="0"/>
                <a:ea typeface="ＭＳ Ｐゴシック" pitchFamily="-106" charset="-128"/>
                <a:cs typeface="+mn-cs"/>
              </a:defRPr>
            </a:lvl1pPr>
          </a:lstStyle>
          <a:p>
            <a:pPr>
              <a:defRPr/>
            </a:pPr>
            <a:endParaRPr lang="en-US"/>
          </a:p>
        </p:txBody>
      </p:sp>
      <p:sp>
        <p:nvSpPr>
          <p:cNvPr id="482311" name="Rectangle 7"/>
          <p:cNvSpPr>
            <a:spLocks noGrp="1" noChangeArrowheads="1"/>
          </p:cNvSpPr>
          <p:nvPr>
            <p:ph type="sldNum" sz="quarter" idx="5"/>
          </p:nvPr>
        </p:nvSpPr>
        <p:spPr bwMode="auto">
          <a:xfrm>
            <a:off x="3958167"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eaLnBrk="0" hangingPunct="0">
              <a:defRPr sz="1200">
                <a:latin typeface="Times" pitchFamily="-106" charset="0"/>
                <a:ea typeface="ＭＳ Ｐゴシック" pitchFamily="-106" charset="-128"/>
                <a:cs typeface="+mn-cs"/>
              </a:defRPr>
            </a:lvl1pPr>
          </a:lstStyle>
          <a:p>
            <a:pPr>
              <a:defRPr/>
            </a:pPr>
            <a:fld id="{2832AE76-F2CF-40D8-B2E4-759BA93100E4}" type="slidenum">
              <a:rPr lang="en-US"/>
              <a:pPr>
                <a:defRPr/>
              </a:pPr>
              <a:t>‹#›</a:t>
            </a:fld>
            <a:endParaRPr lang="en-US" dirty="0"/>
          </a:p>
        </p:txBody>
      </p:sp>
    </p:spTree>
    <p:extLst>
      <p:ext uri="{BB962C8B-B14F-4D97-AF65-F5344CB8AC3E}">
        <p14:creationId xmlns:p14="http://schemas.microsoft.com/office/powerpoint/2010/main" val="1846256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7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78" charset="0"/>
        <a:ea typeface="ＭＳ Ｐゴシック" pitchFamily="78"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78" charset="0"/>
        <a:ea typeface="ＭＳ Ｐゴシック" pitchFamily="78"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78" charset="0"/>
        <a:ea typeface="ＭＳ Ｐゴシック" pitchFamily="78"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78" charset="0"/>
        <a:ea typeface="ＭＳ Ｐゴシック" pitchFamily="7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C17EC5B-7610-49A7-86E3-2FD6E16F001E}" type="slidenum">
              <a:rPr lang="en-US" smtClean="0">
                <a:latin typeface="Times" pitchFamily="18" charset="0"/>
                <a:ea typeface="ＭＳ Ｐゴシック"/>
                <a:cs typeface="ＭＳ Ｐゴシック"/>
              </a:rPr>
              <a:pPr/>
              <a:t>1</a:t>
            </a:fld>
            <a:endParaRPr lang="en-US" smtClean="0">
              <a:latin typeface="Times" pitchFamily="18" charset="0"/>
              <a:ea typeface="ＭＳ Ｐゴシック"/>
              <a:cs typeface="ＭＳ Ｐゴシック"/>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3E04353-0619-41D7-A133-FB1208505E4D}" type="slidenum">
              <a:rPr lang="en-US" smtClean="0">
                <a:latin typeface="Times" pitchFamily="18" charset="0"/>
                <a:ea typeface="ＭＳ Ｐゴシック"/>
                <a:cs typeface="ＭＳ Ｐゴシック"/>
              </a:rPr>
              <a:pPr/>
              <a:t>10</a:t>
            </a:fld>
            <a:endParaRPr lang="en-US" smtClean="0">
              <a:latin typeface="Times" pitchFamily="18" charset="0"/>
              <a:ea typeface="ＭＳ Ｐゴシック"/>
              <a:cs typeface="ＭＳ Ｐゴシック"/>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latin typeface="Times" pitchFamily="18" charset="0"/>
                <a:ea typeface="ＭＳ Ｐゴシック"/>
                <a:cs typeface="ＭＳ Ｐゴシック"/>
              </a:rPr>
              <a:t>CCSSE—Community College Survey</a:t>
            </a:r>
            <a:r>
              <a:rPr lang="en-US" baseline="0" dirty="0" smtClean="0">
                <a:latin typeface="Times" pitchFamily="18" charset="0"/>
                <a:ea typeface="ＭＳ Ｐゴシック"/>
                <a:cs typeface="ＭＳ Ｐゴシック"/>
              </a:rPr>
              <a:t> of Student Engagement—administered in the spring term to primarily returning students</a:t>
            </a:r>
          </a:p>
          <a:p>
            <a:r>
              <a:rPr lang="en-US" baseline="0" dirty="0" smtClean="0">
                <a:latin typeface="Times" pitchFamily="18" charset="0"/>
                <a:ea typeface="ＭＳ Ｐゴシック"/>
                <a:cs typeface="ＭＳ Ｐゴシック"/>
              </a:rPr>
              <a:t>CCFSSE—Community College Faculty Survey of Student Engagement—is a companion to CCSSE and is administered online to faculty at the college</a:t>
            </a:r>
          </a:p>
          <a:p>
            <a:r>
              <a:rPr lang="en-US" baseline="0" dirty="0" smtClean="0">
                <a:latin typeface="Times" pitchFamily="18" charset="0"/>
                <a:ea typeface="ＭＳ Ｐゴシック"/>
                <a:cs typeface="ＭＳ Ｐゴシック"/>
              </a:rPr>
              <a:t>SENSE—Survey of Entering Student Engagement—administered in the fall and is designed to capture the experiences of entering, or first-time-in-college students.</a:t>
            </a:r>
            <a:endParaRPr lang="en-US" dirty="0" smtClean="0">
              <a:latin typeface="Times" pitchFamily="18"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C17EC5B-7610-49A7-86E3-2FD6E16F001E}" type="slidenum">
              <a:rPr lang="en-US" smtClean="0">
                <a:latin typeface="Times" pitchFamily="18" charset="0"/>
                <a:ea typeface="ＭＳ Ｐゴシック"/>
                <a:cs typeface="ＭＳ Ｐゴシック"/>
              </a:rPr>
              <a:pPr/>
              <a:t>11</a:t>
            </a:fld>
            <a:endParaRPr lang="en-US" smtClean="0">
              <a:latin typeface="Times" pitchFamily="18" charset="0"/>
              <a:ea typeface="ＭＳ Ｐゴシック"/>
              <a:cs typeface="ＭＳ Ｐゴシック"/>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latin typeface="Times" pitchFamily="18"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B73BF9E9-AB1F-428A-B80B-FED886E48BD1}" type="slidenum">
              <a:rPr lang="en-US"/>
              <a:pPr>
                <a:defRPr/>
              </a:pPr>
              <a:t>12</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latin typeface="Times" pitchFamily="18" charset="0"/>
                <a:ea typeface="ＭＳ Ｐゴシック"/>
                <a:cs typeface="ＭＳ Ｐゴシック"/>
              </a:rPr>
              <a:t>Helps institutions and programs improve – draw parallel to CCSSE’s mission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Becoming increasingly more important is thoroughly measuring student learning, and demonstrating that processes are in place to assess and enhance learning outcomes and institutional effectiveness on an ongoing basis.</a:t>
            </a:r>
          </a:p>
          <a:p>
            <a:endParaRPr lang="en-US" baseline="0" dirty="0" smtClean="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Times" pitchFamily="18" charset="0"/>
                <a:ea typeface="ＭＳ Ｐゴシック"/>
                <a:cs typeface="ＭＳ Ｐゴシック"/>
              </a:rPr>
              <a:t>So, how can we prepare for an accreditation review</a:t>
            </a:r>
            <a:r>
              <a:rPr lang="en-US" baseline="0" dirty="0" smtClean="0">
                <a:latin typeface="Times" pitchFamily="18" charset="0"/>
                <a:ea typeface="ＭＳ Ｐゴシック"/>
                <a:cs typeface="ＭＳ Ｐゴシック"/>
              </a:rPr>
              <a:t>?</a:t>
            </a:r>
          </a:p>
          <a:p>
            <a:endParaRPr lang="en-US" baseline="0" dirty="0" smtClean="0">
              <a:latin typeface="Times" pitchFamily="18" charset="0"/>
              <a:ea typeface="ＭＳ Ｐゴシック"/>
              <a:cs typeface="ＭＳ Ｐゴシック"/>
            </a:endParaRPr>
          </a:p>
          <a:p>
            <a:endParaRPr lang="en-US" dirty="0" smtClean="0">
              <a:latin typeface="Times" pitchFamily="18"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1D576E1B-7818-4C80-97D6-4C7F3CA882C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latin typeface="Times" pitchFamily="18" charset="0"/>
                <a:ea typeface="ＭＳ Ｐゴシック"/>
                <a:cs typeface="ＭＳ Ｐゴシック"/>
              </a:rPr>
              <a:t>When</a:t>
            </a:r>
            <a:r>
              <a:rPr lang="en-US" baseline="0" dirty="0" smtClean="0">
                <a:latin typeface="Times" pitchFamily="18" charset="0"/>
                <a:ea typeface="ＭＳ Ｐゴシック"/>
                <a:cs typeface="ＭＳ Ｐゴシック"/>
              </a:rPr>
              <a:t> it comes to using CCSSE and SENSE data in the process, we can help! The Center developed the Accreditation Toolkits to:</a:t>
            </a:r>
            <a:endParaRPr lang="en-US" dirty="0" smtClean="0">
              <a:latin typeface="Times" pitchFamily="18"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FD5DEBF-7EEC-4D7A-B26B-13EEB551199E}"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BAC233A-BDB7-48BC-B427-01935CC4C0FE}" type="slidenum">
              <a:rPr lang="en-US" smtClean="0">
                <a:latin typeface="Times" pitchFamily="18" charset="0"/>
                <a:ea typeface="ＭＳ Ｐゴシック"/>
                <a:cs typeface="ＭＳ Ｐゴシック"/>
              </a:rPr>
              <a:pPr/>
              <a:t>2</a:t>
            </a:fld>
            <a:endParaRPr lang="en-US" smtClean="0">
              <a:latin typeface="Times" pitchFamily="18" charset="0"/>
              <a:ea typeface="ＭＳ Ｐゴシック"/>
              <a:cs typeface="ＭＳ Ｐゴシック"/>
            </a:endParaRPr>
          </a:p>
        </p:txBody>
      </p:sp>
      <p:sp>
        <p:nvSpPr>
          <p:cNvPr id="54275" name="Rectangle 7"/>
          <p:cNvSpPr txBox="1">
            <a:spLocks noGrp="1" noChangeArrowheads="1"/>
          </p:cNvSpPr>
          <p:nvPr/>
        </p:nvSpPr>
        <p:spPr bwMode="auto">
          <a:xfrm>
            <a:off x="3958167" y="8807450"/>
            <a:ext cx="3026833" cy="463550"/>
          </a:xfrm>
          <a:prstGeom prst="rect">
            <a:avLst/>
          </a:prstGeom>
          <a:noFill/>
          <a:ln w="9525">
            <a:noFill/>
            <a:miter lim="800000"/>
            <a:headEnd/>
            <a:tailEnd/>
          </a:ln>
        </p:spPr>
        <p:txBody>
          <a:bodyPr lIns="92879" tIns="46440" rIns="92879" bIns="46440" anchor="b"/>
          <a:lstStyle/>
          <a:p>
            <a:pPr algn="r" eaLnBrk="0" hangingPunct="0"/>
            <a:fld id="{C88A282D-25B4-495D-8E22-854C87B5F2B1}" type="slidenum">
              <a:rPr lang="en-US" sz="1200"/>
              <a:pPr algn="r" eaLnBrk="0" hangingPunct="0"/>
              <a:t>2</a:t>
            </a:fld>
            <a:endParaRPr lang="en-US" sz="1200" dirty="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dirty="0" smtClean="0">
              <a:latin typeface="Times" pitchFamily="18"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Times" pitchFamily="18" charset="0"/>
                <a:ea typeface="ＭＳ Ｐゴシック"/>
                <a:cs typeface="ＭＳ Ｐゴシック"/>
              </a:rPr>
              <a:t>Second presenter stops</a:t>
            </a:r>
          </a:p>
        </p:txBody>
      </p:sp>
      <p:sp>
        <p:nvSpPr>
          <p:cNvPr id="4" name="Slide Number Placeholder 3"/>
          <p:cNvSpPr>
            <a:spLocks noGrp="1"/>
          </p:cNvSpPr>
          <p:nvPr>
            <p:ph type="sldNum" sz="quarter" idx="5"/>
          </p:nvPr>
        </p:nvSpPr>
        <p:spPr/>
        <p:txBody>
          <a:bodyPr/>
          <a:lstStyle/>
          <a:p>
            <a:pPr>
              <a:defRPr/>
            </a:pPr>
            <a:fld id="{F5E7A517-F436-48D0-A60F-885B3861E30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latin typeface="Times" pitchFamily="18" charset="0"/>
                <a:ea typeface="ＭＳ Ｐゴシック"/>
                <a:cs typeface="ＭＳ Ｐゴシック"/>
              </a:rPr>
              <a:t>Simply the practice of administering CCSSE and/or SENSE and analyzing data can answer to Section 2. However, it’s in Section 3 that individual CCSSE and SENSE items can be mapped to standards.</a:t>
            </a:r>
          </a:p>
          <a:p>
            <a:endParaRPr lang="en-US" dirty="0" smtClean="0">
              <a:latin typeface="Times" pitchFamily="18" charset="0"/>
              <a:ea typeface="ＭＳ Ｐゴシック"/>
              <a:cs typeface="ＭＳ Ｐゴシック"/>
            </a:endParaRPr>
          </a:p>
          <a:p>
            <a:r>
              <a:rPr lang="en-US" dirty="0" smtClean="0">
                <a:latin typeface="Times" pitchFamily="18" charset="0"/>
                <a:ea typeface="ＭＳ Ｐゴシック"/>
                <a:cs typeface="ＭＳ Ｐゴシック"/>
              </a:rPr>
              <a:t>These summaries are paraphrased.</a:t>
            </a:r>
          </a:p>
        </p:txBody>
      </p:sp>
      <p:sp>
        <p:nvSpPr>
          <p:cNvPr id="4" name="Slide Number Placeholder 3"/>
          <p:cNvSpPr>
            <a:spLocks noGrp="1"/>
          </p:cNvSpPr>
          <p:nvPr>
            <p:ph type="sldNum" sz="quarter" idx="5"/>
          </p:nvPr>
        </p:nvSpPr>
        <p:spPr/>
        <p:txBody>
          <a:bodyPr/>
          <a:lstStyle/>
          <a:p>
            <a:pPr>
              <a:defRPr/>
            </a:pPr>
            <a:fld id="{C9E5D12A-7C4C-4FA2-B220-3566AFCA29B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one example of how a SACS standard has been aligned with CCSSE data points.</a:t>
            </a:r>
          </a:p>
          <a:p>
            <a:endParaRPr lang="en-US" baseline="0" dirty="0" smtClean="0"/>
          </a:p>
          <a:p>
            <a:r>
              <a:rPr lang="en-US" baseline="0" dirty="0" smtClean="0"/>
              <a:t>Using the Accreditation May Key for SACS, this is how we identified these alignments.</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can do the same</a:t>
            </a:r>
            <a:r>
              <a:rPr lang="en-US" baseline="0" dirty="0" smtClean="0"/>
              <a:t> mapping process with the Accreditation Item Key as our starting point…</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pitchFamily="18"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86CFF9D-A2B2-4477-A02E-D724F27A79E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example using</a:t>
            </a:r>
            <a:r>
              <a:rPr lang="en-US" baseline="0" dirty="0" smtClean="0"/>
              <a:t> </a:t>
            </a:r>
            <a:r>
              <a:rPr lang="en-US" dirty="0" smtClean="0"/>
              <a:t>SENSE data</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we identified the alignment</a:t>
            </a:r>
            <a:r>
              <a:rPr lang="en-US" baseline="0" dirty="0" smtClean="0"/>
              <a:t> on the Map.</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on the Key.</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Lamar Institute of Technology is small college located</a:t>
            </a:r>
            <a:r>
              <a:rPr lang="en-US" baseline="0" dirty="0" smtClean="0"/>
              <a:t> in Beaumont, TX. </a:t>
            </a:r>
            <a:r>
              <a:rPr lang="en-US" dirty="0" smtClean="0"/>
              <a:t>LIT provides a curriculum consisting of more than 50 degree and certificate programs covering a wide range of career and technical educational opportunities. The college</a:t>
            </a:r>
            <a:r>
              <a:rPr lang="en-US" baseline="0" dirty="0" smtClean="0"/>
              <a:t> has been a member of the </a:t>
            </a:r>
            <a:r>
              <a:rPr lang="en-US" baseline="0" smtClean="0"/>
              <a:t>Center since 2004.</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 participated</a:t>
            </a:r>
            <a:r>
              <a:rPr lang="en-US" baseline="0" dirty="0" smtClean="0"/>
              <a:t> in its initial CCSSE administration in 2004, just prior to the implementation of the PASS Program. This administration served as a baseline for where the college was at in terms of student engagement benchmarks.</a:t>
            </a:r>
          </a:p>
          <a:p>
            <a:endParaRPr lang="en-US" baseline="0" dirty="0" smtClean="0"/>
          </a:p>
          <a:p>
            <a:r>
              <a:rPr lang="en-US" baseline="0" dirty="0" smtClean="0"/>
              <a:t>The college then participated in CCSSE in 2006 and in 2008—seeing a significant increase in item scores in three of the five CCSSE student engagement benchmark areas, including Active and Collaborative Learning, Student-Faculty Interaction, and Support for Learners.</a:t>
            </a:r>
          </a:p>
          <a:p>
            <a:endParaRPr lang="en-US" baseline="0" dirty="0" smtClean="0"/>
          </a:p>
          <a:p>
            <a:r>
              <a:rPr lang="en-US" baseline="0" dirty="0" smtClean="0"/>
              <a:t>In analyzing other institutional data, the college also saw improvements in fall to spring student retention (see slide).</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AF3B8B-5232-4A0E-9606-17AC76457CAD}" type="slidenum">
              <a:rPr lang="en-US" smtClean="0">
                <a:latin typeface="Times" pitchFamily="18" charset="0"/>
                <a:ea typeface="ＭＳ Ｐゴシック"/>
                <a:cs typeface="ＭＳ Ｐゴシック"/>
              </a:rPr>
              <a:pPr/>
              <a:t>5</a:t>
            </a:fld>
            <a:endParaRPr lang="en-US" smtClean="0">
              <a:latin typeface="Times" pitchFamily="18" charset="0"/>
              <a:ea typeface="ＭＳ Ｐゴシック"/>
              <a:cs typeface="ＭＳ Ｐゴシック"/>
            </a:endParaRPr>
          </a:p>
        </p:txBody>
      </p:sp>
      <p:sp>
        <p:nvSpPr>
          <p:cNvPr id="56323" name="Rectangle 7"/>
          <p:cNvSpPr txBox="1">
            <a:spLocks noGrp="1" noChangeArrowheads="1"/>
          </p:cNvSpPr>
          <p:nvPr/>
        </p:nvSpPr>
        <p:spPr bwMode="auto">
          <a:xfrm>
            <a:off x="3958167" y="8807450"/>
            <a:ext cx="3026833" cy="463550"/>
          </a:xfrm>
          <a:prstGeom prst="rect">
            <a:avLst/>
          </a:prstGeom>
          <a:noFill/>
          <a:ln w="9525">
            <a:noFill/>
            <a:miter lim="800000"/>
            <a:headEnd/>
            <a:tailEnd/>
          </a:ln>
        </p:spPr>
        <p:txBody>
          <a:bodyPr lIns="92879" tIns="46440" rIns="92879" bIns="46440" anchor="b"/>
          <a:lstStyle/>
          <a:p>
            <a:pPr algn="r" eaLnBrk="0" hangingPunct="0"/>
            <a:fld id="{39D619C5-15F1-410B-ABAE-70F7F3206D4C}" type="slidenum">
              <a:rPr lang="en-US" sz="1200"/>
              <a:pPr algn="r" eaLnBrk="0" hangingPunct="0"/>
              <a:t>5</a:t>
            </a:fld>
            <a:endParaRPr lang="en-US" sz="1200" dirty="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r>
              <a:rPr lang="en-US" dirty="0" smtClean="0">
                <a:latin typeface="Times" pitchFamily="18" charset="0"/>
                <a:ea typeface="ＭＳ Ｐゴシック"/>
                <a:cs typeface="ＭＳ Ｐゴシック"/>
              </a:rPr>
              <a:t>Question for</a:t>
            </a:r>
            <a:r>
              <a:rPr lang="en-US" baseline="0" dirty="0" smtClean="0">
                <a:latin typeface="Times" pitchFamily="18" charset="0"/>
                <a:ea typeface="ＭＳ Ｐゴシック"/>
                <a:cs typeface="ＭＳ Ｐゴシック"/>
              </a:rPr>
              <a:t> group: What is student engagement? How would you define it?</a:t>
            </a:r>
            <a:endParaRPr lang="en-US" dirty="0" smtClean="0">
              <a:latin typeface="Times" pitchFamily="18" charset="0"/>
              <a:ea typeface="ＭＳ Ｐゴシック"/>
              <a:cs typeface="ＭＳ Ｐゴシック"/>
            </a:endParaRPr>
          </a:p>
          <a:p>
            <a:endParaRPr lang="en-US" dirty="0" smtClean="0">
              <a:latin typeface="Times" pitchFamily="18" charset="0"/>
              <a:ea typeface="ＭＳ Ｐゴシック"/>
              <a:cs typeface="ＭＳ Ｐゴシック"/>
            </a:endParaRPr>
          </a:p>
          <a:p>
            <a:r>
              <a:rPr lang="en-US" dirty="0" smtClean="0">
                <a:latin typeface="Times" pitchFamily="18" charset="0"/>
                <a:ea typeface="ＭＳ Ｐゴシック"/>
                <a:cs typeface="ＭＳ Ｐゴシック"/>
              </a:rPr>
              <a:t>We</a:t>
            </a:r>
            <a:r>
              <a:rPr lang="en-US" baseline="0" dirty="0" smtClean="0">
                <a:latin typeface="Times" pitchFamily="18" charset="0"/>
                <a:ea typeface="ＭＳ Ｐゴシック"/>
                <a:cs typeface="ＭＳ Ｐゴシック"/>
              </a:rPr>
              <a:t> define student engagement as the time and energy students invest in meaningful educational practices AND the institutional practices and student behaviors that are highly correlated with student learning and retention.</a:t>
            </a:r>
            <a:endParaRPr lang="en-US" dirty="0" smtClean="0">
              <a:latin typeface="Times"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baseline="0" dirty="0" smtClean="0">
              <a:latin typeface="Times" pitchFamily="18" charset="0"/>
              <a:ea typeface="ＭＳ Ｐゴシック"/>
              <a:cs typeface="ＭＳ Ｐゴシック"/>
            </a:endParaRPr>
          </a:p>
          <a:p>
            <a:endParaRPr lang="en-US" dirty="0" smtClean="0">
              <a:latin typeface="Times" pitchFamily="18" charset="0"/>
              <a:ea typeface="ＭＳ Ｐゴシック"/>
              <a:cs typeface="ＭＳ Ｐゴシック"/>
            </a:endParaRPr>
          </a:p>
        </p:txBody>
      </p:sp>
      <p:sp>
        <p:nvSpPr>
          <p:cNvPr id="57348" name="Slide Number Placeholder 3"/>
          <p:cNvSpPr>
            <a:spLocks noGrp="1"/>
          </p:cNvSpPr>
          <p:nvPr>
            <p:ph type="sldNum" sz="quarter" idx="5"/>
          </p:nvPr>
        </p:nvSpPr>
        <p:spPr>
          <a:noFill/>
        </p:spPr>
        <p:txBody>
          <a:bodyPr/>
          <a:lstStyle/>
          <a:p>
            <a:fld id="{896964E1-3BE3-4ACA-94D5-24F2D743433E}" type="slidenum">
              <a:rPr lang="en-US" smtClean="0">
                <a:latin typeface="Times" pitchFamily="18" charset="0"/>
                <a:ea typeface="ＭＳ Ｐゴシック"/>
                <a:cs typeface="ＭＳ Ｐゴシック"/>
              </a:rPr>
              <a:pPr/>
              <a:t>6</a:t>
            </a:fld>
            <a:endParaRPr lang="en-US" smtClean="0">
              <a:latin typeface="Times"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we know that the more engaged students are in their educational experience, the more likely they are to be successful in college, </a:t>
            </a:r>
            <a:r>
              <a:rPr lang="en-US" dirty="0" smtClean="0"/>
              <a:t>what does this mean for institutions?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2832AE76-F2CF-40D8-B2E4-759BA93100E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solidFill>
            <a:srgbClr val="FFFFEF"/>
          </a:solidFill>
          <a:ln w="9525">
            <a:solidFill>
              <a:schemeClr val="tx1"/>
            </a:solid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sp>
        <p:nvSpPr>
          <p:cNvPr id="3" name="Rectangle 2"/>
          <p:cNvSpPr>
            <a:spLocks noChangeArrowheads="1"/>
          </p:cNvSpPr>
          <p:nvPr/>
        </p:nvSpPr>
        <p:spPr bwMode="auto">
          <a:xfrm>
            <a:off x="-3175" y="-3175"/>
            <a:ext cx="3175" cy="3175"/>
          </a:xfrm>
          <a:prstGeom prst="rect">
            <a:avLst/>
          </a:prstGeom>
          <a:solidFill>
            <a:srgbClr val="FFFFFF"/>
          </a:solidFill>
          <a:ln w="9525">
            <a:noFill/>
            <a:miter lim="800000"/>
            <a:headEnd/>
            <a:tailEnd/>
          </a:ln>
        </p:spPr>
        <p:txBody>
          <a:bodyPr/>
          <a:lstStyle/>
          <a:p>
            <a:pPr algn="r" eaLnBrk="0" hangingPunct="0">
              <a:defRPr/>
            </a:pPr>
            <a:endParaRPr lang="en-US" dirty="0">
              <a:latin typeface="Times" pitchFamily="-106" charset="0"/>
              <a:ea typeface="ＭＳ Ｐゴシック" pitchFamily="-106" charset="-128"/>
              <a:cs typeface="+mn-cs"/>
            </a:endParaRPr>
          </a:p>
        </p:txBody>
      </p:sp>
      <p:pic>
        <p:nvPicPr>
          <p:cNvPr id="4" name="Picture 67" descr="coverimagecrop3"/>
          <p:cNvPicPr>
            <a:picLocks noChangeAspect="1" noChangeArrowheads="1"/>
          </p:cNvPicPr>
          <p:nvPr/>
        </p:nvPicPr>
        <p:blipFill>
          <a:blip r:embed="rId2"/>
          <a:srcRect/>
          <a:stretch>
            <a:fillRect/>
          </a:stretch>
        </p:blipFill>
        <p:spPr bwMode="auto">
          <a:xfrm>
            <a:off x="3425825" y="2435225"/>
            <a:ext cx="5718175" cy="3816350"/>
          </a:xfrm>
          <a:prstGeom prst="rect">
            <a:avLst/>
          </a:prstGeom>
          <a:noFill/>
          <a:ln w="9525">
            <a:noFill/>
            <a:miter lim="800000"/>
            <a:headEnd/>
            <a:tailEnd/>
          </a:ln>
        </p:spPr>
      </p:pic>
      <p:sp>
        <p:nvSpPr>
          <p:cNvPr id="5" name="Freeform 53"/>
          <p:cNvSpPr>
            <a:spLocks/>
          </p:cNvSpPr>
          <p:nvPr/>
        </p:nvSpPr>
        <p:spPr bwMode="auto">
          <a:xfrm>
            <a:off x="0" y="2387600"/>
            <a:ext cx="4318000" cy="3873500"/>
          </a:xfrm>
          <a:custGeom>
            <a:avLst/>
            <a:gdLst/>
            <a:ahLst/>
            <a:cxnLst>
              <a:cxn ang="0">
                <a:pos x="2632" y="112"/>
              </a:cxn>
              <a:cxn ang="0">
                <a:pos x="2104" y="2440"/>
              </a:cxn>
              <a:cxn ang="0">
                <a:pos x="0" y="2440"/>
              </a:cxn>
              <a:cxn ang="0">
                <a:pos x="0" y="0"/>
              </a:cxn>
              <a:cxn ang="0">
                <a:pos x="2720" y="8"/>
              </a:cxn>
              <a:cxn ang="0">
                <a:pos x="2632" y="112"/>
              </a:cxn>
            </a:cxnLst>
            <a:rect l="0" t="0" r="r" b="b"/>
            <a:pathLst>
              <a:path w="2720" h="2440">
                <a:moveTo>
                  <a:pt x="2632" y="112"/>
                </a:moveTo>
                <a:lnTo>
                  <a:pt x="2104" y="2440"/>
                </a:lnTo>
                <a:lnTo>
                  <a:pt x="0" y="2440"/>
                </a:lnTo>
                <a:lnTo>
                  <a:pt x="0" y="0"/>
                </a:lnTo>
                <a:lnTo>
                  <a:pt x="2720" y="8"/>
                </a:lnTo>
                <a:lnTo>
                  <a:pt x="2632" y="112"/>
                </a:lnTo>
                <a:close/>
              </a:path>
            </a:pathLst>
          </a:custGeom>
          <a:solidFill>
            <a:srgbClr val="FEECAB"/>
          </a:solidFill>
          <a:ln w="9525">
            <a:noFill/>
            <a:round/>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pic>
        <p:nvPicPr>
          <p:cNvPr id="6" name="Picture 54"/>
          <p:cNvPicPr>
            <a:picLocks noChangeAspect="1" noChangeArrowheads="1"/>
          </p:cNvPicPr>
          <p:nvPr/>
        </p:nvPicPr>
        <p:blipFill>
          <a:blip r:embed="rId3"/>
          <a:srcRect/>
          <a:stretch>
            <a:fillRect/>
          </a:stretch>
        </p:blipFill>
        <p:spPr bwMode="auto">
          <a:xfrm rot="10800000" flipH="1">
            <a:off x="-12700" y="-9525"/>
            <a:ext cx="3433763" cy="5788025"/>
          </a:xfrm>
          <a:prstGeom prst="rect">
            <a:avLst/>
          </a:prstGeom>
          <a:noFill/>
          <a:ln w="9525">
            <a:noFill/>
            <a:miter lim="800000"/>
            <a:headEnd/>
            <a:tailEnd/>
          </a:ln>
        </p:spPr>
      </p:pic>
      <p:sp>
        <p:nvSpPr>
          <p:cNvPr id="7" name="Rectangle 55"/>
          <p:cNvSpPr>
            <a:spLocks noChangeArrowheads="1"/>
          </p:cNvSpPr>
          <p:nvPr userDrawn="1"/>
        </p:nvSpPr>
        <p:spPr bwMode="auto">
          <a:xfrm>
            <a:off x="0" y="0"/>
            <a:ext cx="9144000" cy="2628900"/>
          </a:xfrm>
          <a:prstGeom prst="rect">
            <a:avLst/>
          </a:prstGeom>
          <a:solidFill>
            <a:schemeClr val="bg1"/>
          </a:solidFill>
          <a:ln w="9525">
            <a:no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sp>
        <p:nvSpPr>
          <p:cNvPr id="8" name="Rectangle 34"/>
          <p:cNvSpPr>
            <a:spLocks noChangeArrowheads="1"/>
          </p:cNvSpPr>
          <p:nvPr/>
        </p:nvSpPr>
        <p:spPr bwMode="auto">
          <a:xfrm>
            <a:off x="0" y="2514600"/>
            <a:ext cx="9144000" cy="76200"/>
          </a:xfrm>
          <a:prstGeom prst="rect">
            <a:avLst/>
          </a:prstGeom>
          <a:solidFill>
            <a:srgbClr val="AD2F0D"/>
          </a:solidFill>
          <a:ln w="9525">
            <a:no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sp>
        <p:nvSpPr>
          <p:cNvPr id="9" name="Rectangle 61"/>
          <p:cNvSpPr>
            <a:spLocks noChangeArrowheads="1"/>
          </p:cNvSpPr>
          <p:nvPr/>
        </p:nvSpPr>
        <p:spPr bwMode="auto">
          <a:xfrm>
            <a:off x="0" y="5778500"/>
            <a:ext cx="9144000" cy="1079500"/>
          </a:xfrm>
          <a:prstGeom prst="rect">
            <a:avLst/>
          </a:prstGeom>
          <a:solidFill>
            <a:srgbClr val="FFFFEF"/>
          </a:solidFill>
          <a:ln w="9525">
            <a:no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sp>
        <p:nvSpPr>
          <p:cNvPr id="10" name="Rectangle 66"/>
          <p:cNvSpPr>
            <a:spLocks noChangeArrowheads="1"/>
          </p:cNvSpPr>
          <p:nvPr/>
        </p:nvSpPr>
        <p:spPr bwMode="auto">
          <a:xfrm>
            <a:off x="0" y="5816600"/>
            <a:ext cx="9144000" cy="76200"/>
          </a:xfrm>
          <a:prstGeom prst="rect">
            <a:avLst/>
          </a:prstGeom>
          <a:solidFill>
            <a:srgbClr val="AD2F0D"/>
          </a:solidFill>
          <a:ln w="9525">
            <a:no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8238" y="800100"/>
            <a:ext cx="1909762"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950" y="800100"/>
            <a:ext cx="5576888"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8950" y="2133600"/>
            <a:ext cx="3730625" cy="427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371975" y="2133600"/>
            <a:ext cx="3730625" cy="4279900"/>
          </a:xfrm>
        </p:spPr>
        <p:txBody>
          <a:bodyPr/>
          <a:lstStyle/>
          <a:p>
            <a:pPr lvl="0"/>
            <a:endParaRPr lang="en-US" noProof="0" dirty="0" smtClean="0"/>
          </a:p>
        </p:txBody>
      </p:sp>
      <p:sp>
        <p:nvSpPr>
          <p:cNvPr id="5"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r" eaLnBrk="0" hangingPunct="0">
              <a:defRPr>
                <a:latin typeface="Times" pitchFamily="-106" charset="0"/>
                <a:ea typeface="ＭＳ Ｐゴシック" pitchFamily="-106"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Center for Community College Student Engagement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eaLnBrk="0" hangingPunct="0">
              <a:defRPr>
                <a:latin typeface="Times" pitchFamily="-106" charset="0"/>
                <a:ea typeface="ＭＳ Ｐゴシック" pitchFamily="-106" charset="-128"/>
                <a:cs typeface="+mn-cs"/>
              </a:defRPr>
            </a:lvl1pPr>
          </a:lstStyle>
          <a:p>
            <a:pPr>
              <a:defRPr/>
            </a:pPr>
            <a:fld id="{3DD04E4E-671D-458B-9D0C-997707209D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950" y="2133600"/>
            <a:ext cx="373062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2133600"/>
            <a:ext cx="373062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Center for Community College Student Engagement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800100"/>
            <a:ext cx="7632700" cy="1079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88950" y="2133600"/>
            <a:ext cx="7613650" cy="427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52400" y="6489700"/>
            <a:ext cx="83947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300" i="0">
                <a:solidFill>
                  <a:srgbClr val="AD2F0D"/>
                </a:solidFill>
                <a:latin typeface="Times" pitchFamily="-106" charset="0"/>
                <a:ea typeface="ＭＳ Ｐゴシック" pitchFamily="-106" charset="-128"/>
                <a:cs typeface="+mn-cs"/>
              </a:defRPr>
            </a:lvl1pPr>
          </a:lstStyle>
          <a:p>
            <a:pPr>
              <a:defRPr/>
            </a:pPr>
            <a:r>
              <a:rPr lang="en-US"/>
              <a:t>Center for Community College Student Engagement</a:t>
            </a:r>
          </a:p>
        </p:txBody>
      </p:sp>
      <p:sp>
        <p:nvSpPr>
          <p:cNvPr id="1035" name="Rectangle 11"/>
          <p:cNvSpPr>
            <a:spLocks noChangeArrowheads="1"/>
          </p:cNvSpPr>
          <p:nvPr/>
        </p:nvSpPr>
        <p:spPr bwMode="auto">
          <a:xfrm>
            <a:off x="-3175" y="-3175"/>
            <a:ext cx="3175" cy="3175"/>
          </a:xfrm>
          <a:prstGeom prst="rect">
            <a:avLst/>
          </a:prstGeom>
          <a:solidFill>
            <a:srgbClr val="FFFFFF"/>
          </a:solidFill>
          <a:ln w="9525">
            <a:noFill/>
            <a:miter lim="800000"/>
            <a:headEnd/>
            <a:tailEnd/>
          </a:ln>
        </p:spPr>
        <p:txBody>
          <a:bodyPr/>
          <a:lstStyle/>
          <a:p>
            <a:pPr algn="r" eaLnBrk="0" hangingPunct="0">
              <a:defRPr/>
            </a:pPr>
            <a:endParaRPr lang="en-US" dirty="0">
              <a:latin typeface="Times" pitchFamily="-106" charset="0"/>
              <a:ea typeface="ＭＳ Ｐゴシック" pitchFamily="-106" charset="-128"/>
              <a:cs typeface="+mn-cs"/>
            </a:endParaRPr>
          </a:p>
        </p:txBody>
      </p:sp>
      <p:sp>
        <p:nvSpPr>
          <p:cNvPr id="1047" name="Rectangle 23"/>
          <p:cNvSpPr>
            <a:spLocks noChangeArrowheads="1"/>
          </p:cNvSpPr>
          <p:nvPr/>
        </p:nvSpPr>
        <p:spPr bwMode="auto">
          <a:xfrm>
            <a:off x="0" y="0"/>
            <a:ext cx="9144000" cy="584200"/>
          </a:xfrm>
          <a:prstGeom prst="rect">
            <a:avLst/>
          </a:prstGeom>
          <a:solidFill>
            <a:srgbClr val="FEECAB"/>
          </a:solidFill>
          <a:ln w="9525">
            <a:noFill/>
            <a:miter lim="800000"/>
            <a:headEnd/>
            <a:tailEnd/>
          </a:ln>
          <a:effectLst/>
        </p:spPr>
        <p:txBody>
          <a:bodyPr wrap="none" anchor="ctr"/>
          <a:lstStyle/>
          <a:p>
            <a:pPr algn="r" eaLnBrk="0" hangingPunct="0">
              <a:defRPr/>
            </a:pPr>
            <a:endParaRPr lang="en-US" dirty="0">
              <a:latin typeface="Times" pitchFamily="-106" charset="0"/>
              <a:ea typeface="ＭＳ Ｐゴシック" pitchFamily="-106" charset="-128"/>
              <a:cs typeface="+mn-cs"/>
            </a:endParaRPr>
          </a:p>
        </p:txBody>
      </p:sp>
      <p:pic>
        <p:nvPicPr>
          <p:cNvPr id="1031" name="Picture 33"/>
          <p:cNvPicPr>
            <a:picLocks noChangeAspect="1" noChangeArrowheads="1"/>
          </p:cNvPicPr>
          <p:nvPr/>
        </p:nvPicPr>
        <p:blipFill>
          <a:blip r:embed="rId15"/>
          <a:srcRect/>
          <a:stretch>
            <a:fillRect/>
          </a:stretch>
        </p:blipFill>
        <p:spPr bwMode="auto">
          <a:xfrm rot="5400000" flipH="1">
            <a:off x="7110412" y="-1450975"/>
            <a:ext cx="1514476" cy="2552700"/>
          </a:xfrm>
          <a:prstGeom prst="rect">
            <a:avLst/>
          </a:prstGeom>
          <a:noFill/>
          <a:ln w="9525">
            <a:noFill/>
            <a:miter lim="800000"/>
            <a:headEnd/>
            <a:tailEnd/>
          </a:ln>
        </p:spPr>
      </p:pic>
      <p:sp>
        <p:nvSpPr>
          <p:cNvPr id="1058" name="Line 34"/>
          <p:cNvSpPr>
            <a:spLocks noChangeShapeType="1"/>
          </p:cNvSpPr>
          <p:nvPr/>
        </p:nvSpPr>
        <p:spPr bwMode="auto">
          <a:xfrm>
            <a:off x="0" y="592138"/>
            <a:ext cx="9144000" cy="0"/>
          </a:xfrm>
          <a:prstGeom prst="line">
            <a:avLst/>
          </a:prstGeom>
          <a:noFill/>
          <a:ln w="28575">
            <a:solidFill>
              <a:srgbClr val="AD2F0D"/>
            </a:solidFill>
            <a:round/>
            <a:headEnd/>
            <a:tailEnd/>
          </a:ln>
          <a:effectLst/>
        </p:spPr>
        <p:txBody>
          <a:bodyPr wrap="none" anchor="ctr"/>
          <a:lstStyle/>
          <a:p>
            <a:pPr algn="r" eaLnBrk="0" hangingPunct="0">
              <a:defRPr/>
            </a:pPr>
            <a:endParaRPr lang="en-US" dirty="0">
              <a:latin typeface="Times" pitchFamily="78" charset="0"/>
              <a:ea typeface="+mn-ea"/>
              <a:cs typeface="+mn-cs"/>
            </a:endParaRPr>
          </a:p>
        </p:txBody>
      </p:sp>
      <p:sp>
        <p:nvSpPr>
          <p:cNvPr id="1059" name="Line 35"/>
          <p:cNvSpPr>
            <a:spLocks noChangeShapeType="1"/>
          </p:cNvSpPr>
          <p:nvPr/>
        </p:nvSpPr>
        <p:spPr bwMode="auto">
          <a:xfrm>
            <a:off x="0" y="6440488"/>
            <a:ext cx="9144000" cy="0"/>
          </a:xfrm>
          <a:prstGeom prst="line">
            <a:avLst/>
          </a:prstGeom>
          <a:noFill/>
          <a:ln w="19050">
            <a:solidFill>
              <a:srgbClr val="AD2F0D"/>
            </a:solidFill>
            <a:round/>
            <a:headEnd/>
            <a:tailEnd/>
          </a:ln>
          <a:effectLst/>
        </p:spPr>
        <p:txBody>
          <a:bodyPr wrap="none" anchor="ctr"/>
          <a:lstStyle/>
          <a:p>
            <a:pPr algn="r" eaLnBrk="0" hangingPunct="0">
              <a:defRPr/>
            </a:pPr>
            <a:endParaRPr lang="en-US" dirty="0">
              <a:latin typeface="Times" pitchFamily="78" charset="0"/>
              <a:ea typeface="+mn-ea"/>
              <a:cs typeface="+mn-cs"/>
            </a:endParaRPr>
          </a:p>
        </p:txBody>
      </p:sp>
    </p:spTree>
  </p:cSld>
  <p:clrMap bg1="lt1" tx1="dk1" bg2="lt2" tx2="dk2" accent1="accent1" accent2="accent2" accent3="accent3" accent4="accent4" accent5="accent5" accent6="accent6" hlink="hlink" folHlink="folHlink"/>
  <p:sldLayoutIdLst>
    <p:sldLayoutId id="2147484305"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6" r:id="rId13"/>
  </p:sldLayoutIdLst>
  <p:timing>
    <p:tnLst>
      <p:par>
        <p:cTn id="1" dur="indefinite" restart="never" nodeType="tmRoot"/>
      </p:par>
    </p:tnLst>
  </p:timing>
  <p:hf sldNum="0" hdr="0" ftr="0" dt="0"/>
  <p:txStyles>
    <p:titleStyle>
      <a:lvl1pPr algn="l" rtl="0" eaLnBrk="0" fontAlgn="base" hangingPunct="0">
        <a:lnSpc>
          <a:spcPts val="4000"/>
        </a:lnSpc>
        <a:spcBef>
          <a:spcPct val="0"/>
        </a:spcBef>
        <a:spcAft>
          <a:spcPct val="0"/>
        </a:spcAft>
        <a:defRPr sz="3200" b="1">
          <a:solidFill>
            <a:srgbClr val="102966"/>
          </a:solidFill>
          <a:latin typeface="+mj-lt"/>
          <a:ea typeface="ＭＳ Ｐゴシック" charset="-128"/>
          <a:cs typeface="ＭＳ Ｐゴシック" charset="-128"/>
        </a:defRPr>
      </a:lvl1pPr>
      <a:lvl2pPr algn="l" rtl="0" eaLnBrk="0" fontAlgn="base" hangingPunct="0">
        <a:lnSpc>
          <a:spcPts val="4000"/>
        </a:lnSpc>
        <a:spcBef>
          <a:spcPct val="0"/>
        </a:spcBef>
        <a:spcAft>
          <a:spcPct val="0"/>
        </a:spcAft>
        <a:defRPr sz="3200" b="1">
          <a:solidFill>
            <a:srgbClr val="102966"/>
          </a:solidFill>
          <a:latin typeface="Arial" pitchFamily="78" charset="0"/>
          <a:ea typeface="ＭＳ Ｐゴシック" charset="-128"/>
          <a:cs typeface="ＭＳ Ｐゴシック" charset="-128"/>
        </a:defRPr>
      </a:lvl2pPr>
      <a:lvl3pPr algn="l" rtl="0" eaLnBrk="0" fontAlgn="base" hangingPunct="0">
        <a:lnSpc>
          <a:spcPts val="4000"/>
        </a:lnSpc>
        <a:spcBef>
          <a:spcPct val="0"/>
        </a:spcBef>
        <a:spcAft>
          <a:spcPct val="0"/>
        </a:spcAft>
        <a:defRPr sz="3200" b="1">
          <a:solidFill>
            <a:srgbClr val="102966"/>
          </a:solidFill>
          <a:latin typeface="Arial" pitchFamily="78" charset="0"/>
          <a:ea typeface="ＭＳ Ｐゴシック" charset="-128"/>
          <a:cs typeface="ＭＳ Ｐゴシック" charset="-128"/>
        </a:defRPr>
      </a:lvl3pPr>
      <a:lvl4pPr algn="l" rtl="0" eaLnBrk="0" fontAlgn="base" hangingPunct="0">
        <a:lnSpc>
          <a:spcPts val="4000"/>
        </a:lnSpc>
        <a:spcBef>
          <a:spcPct val="0"/>
        </a:spcBef>
        <a:spcAft>
          <a:spcPct val="0"/>
        </a:spcAft>
        <a:defRPr sz="3200" b="1">
          <a:solidFill>
            <a:srgbClr val="102966"/>
          </a:solidFill>
          <a:latin typeface="Arial" pitchFamily="78" charset="0"/>
          <a:ea typeface="ＭＳ Ｐゴシック" charset="-128"/>
          <a:cs typeface="ＭＳ Ｐゴシック" charset="-128"/>
        </a:defRPr>
      </a:lvl4pPr>
      <a:lvl5pPr algn="l" rtl="0" eaLnBrk="0" fontAlgn="base" hangingPunct="0">
        <a:lnSpc>
          <a:spcPts val="4000"/>
        </a:lnSpc>
        <a:spcBef>
          <a:spcPct val="0"/>
        </a:spcBef>
        <a:spcAft>
          <a:spcPct val="0"/>
        </a:spcAft>
        <a:defRPr sz="3200" b="1">
          <a:solidFill>
            <a:srgbClr val="102966"/>
          </a:solidFill>
          <a:latin typeface="Arial" pitchFamily="78" charset="0"/>
          <a:ea typeface="ＭＳ Ｐゴシック" charset="-128"/>
          <a:cs typeface="ＭＳ Ｐゴシック" charset="-128"/>
        </a:defRPr>
      </a:lvl5pPr>
      <a:lvl6pPr marL="457200" algn="l" rtl="0" eaLnBrk="0" fontAlgn="base" hangingPunct="0">
        <a:lnSpc>
          <a:spcPts val="4000"/>
        </a:lnSpc>
        <a:spcBef>
          <a:spcPct val="0"/>
        </a:spcBef>
        <a:spcAft>
          <a:spcPct val="0"/>
        </a:spcAft>
        <a:defRPr sz="3200" b="1">
          <a:solidFill>
            <a:srgbClr val="102966"/>
          </a:solidFill>
          <a:latin typeface="Arial" pitchFamily="78" charset="0"/>
        </a:defRPr>
      </a:lvl6pPr>
      <a:lvl7pPr marL="914400" algn="l" rtl="0" eaLnBrk="0" fontAlgn="base" hangingPunct="0">
        <a:lnSpc>
          <a:spcPts val="4000"/>
        </a:lnSpc>
        <a:spcBef>
          <a:spcPct val="0"/>
        </a:spcBef>
        <a:spcAft>
          <a:spcPct val="0"/>
        </a:spcAft>
        <a:defRPr sz="3200" b="1">
          <a:solidFill>
            <a:srgbClr val="102966"/>
          </a:solidFill>
          <a:latin typeface="Arial" pitchFamily="78" charset="0"/>
        </a:defRPr>
      </a:lvl7pPr>
      <a:lvl8pPr marL="1371600" algn="l" rtl="0" eaLnBrk="0" fontAlgn="base" hangingPunct="0">
        <a:lnSpc>
          <a:spcPts val="4000"/>
        </a:lnSpc>
        <a:spcBef>
          <a:spcPct val="0"/>
        </a:spcBef>
        <a:spcAft>
          <a:spcPct val="0"/>
        </a:spcAft>
        <a:defRPr sz="3200" b="1">
          <a:solidFill>
            <a:srgbClr val="102966"/>
          </a:solidFill>
          <a:latin typeface="Arial" pitchFamily="78" charset="0"/>
        </a:defRPr>
      </a:lvl8pPr>
      <a:lvl9pPr marL="1828800" algn="l" rtl="0" eaLnBrk="0" fontAlgn="base" hangingPunct="0">
        <a:lnSpc>
          <a:spcPts val="4000"/>
        </a:lnSpc>
        <a:spcBef>
          <a:spcPct val="0"/>
        </a:spcBef>
        <a:spcAft>
          <a:spcPct val="0"/>
        </a:spcAft>
        <a:defRPr sz="3200" b="1">
          <a:solidFill>
            <a:srgbClr val="102966"/>
          </a:solidFill>
          <a:latin typeface="Arial" pitchFamily="78" charset="0"/>
        </a:defRPr>
      </a:lvl9pPr>
    </p:titleStyle>
    <p:bodyStyle>
      <a:lvl1pPr marL="342900" indent="-342900" algn="l" rtl="0" eaLnBrk="0" fontAlgn="base" hangingPunct="0">
        <a:spcBef>
          <a:spcPct val="20000"/>
        </a:spcBef>
        <a:spcAft>
          <a:spcPct val="50000"/>
        </a:spcAft>
        <a:defRPr sz="2400" b="1">
          <a:solidFill>
            <a:srgbClr val="102966"/>
          </a:solidFill>
          <a:latin typeface="+mn-lt"/>
          <a:ea typeface="ＭＳ Ｐゴシック" charset="-128"/>
          <a:cs typeface="ＭＳ Ｐゴシック" charset="-128"/>
        </a:defRPr>
      </a:lvl1pPr>
      <a:lvl2pPr marL="742950" indent="-285750" algn="l" rtl="0" eaLnBrk="0" fontAlgn="base" hangingPunct="0">
        <a:spcBef>
          <a:spcPct val="50000"/>
        </a:spcBef>
        <a:spcAft>
          <a:spcPct val="50000"/>
        </a:spcAft>
        <a:buClr>
          <a:schemeClr val="accent1"/>
        </a:buClr>
        <a:buSzPct val="125000"/>
        <a:buFont typeface="Wingdings" pitchFamily="2" charset="2"/>
        <a:buChar char="§"/>
        <a:defRPr sz="2200" b="1">
          <a:solidFill>
            <a:srgbClr val="AD2F0D"/>
          </a:solidFill>
          <a:latin typeface="+mn-lt"/>
          <a:ea typeface="ＭＳ Ｐゴシック" pitchFamily="78"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Times" pitchFamily="78" charset="0"/>
          <a:ea typeface="ＭＳ Ｐゴシック" pitchFamily="78"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defRPr>
      </a:lvl6pPr>
      <a:lvl7pPr marL="29718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defRPr>
      </a:lvl7pPr>
      <a:lvl8pPr marL="34290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defRPr>
      </a:lvl8pPr>
      <a:lvl9pPr marL="3886200" indent="-228600" algn="l" rtl="0" eaLnBrk="0" fontAlgn="base" hangingPunct="0">
        <a:spcBef>
          <a:spcPct val="20000"/>
        </a:spcBef>
        <a:spcAft>
          <a:spcPct val="0"/>
        </a:spcAft>
        <a:buChar char="»"/>
        <a:defRPr sz="2000">
          <a:solidFill>
            <a:schemeClr val="tx1"/>
          </a:solidFill>
          <a:latin typeface="Times" pitchFamily="78" charset="0"/>
          <a:ea typeface="ＭＳ Ｐゴシック" pitchFamily="7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nteringstudent.org/"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latin typeface="Times" pitchFamily="18" charset="0"/>
                <a:ea typeface="ＭＳ Ｐゴシック"/>
                <a:cs typeface="ＭＳ Ｐゴシック"/>
              </a:rPr>
              <a:t>Community College Survey of Student Engagement</a:t>
            </a:r>
          </a:p>
        </p:txBody>
      </p:sp>
      <p:pic>
        <p:nvPicPr>
          <p:cNvPr id="3075" name="Picture 2" descr="sectionimage1"/>
          <p:cNvPicPr>
            <a:picLocks noChangeAspect="1" noChangeArrowheads="1"/>
          </p:cNvPicPr>
          <p:nvPr/>
        </p:nvPicPr>
        <p:blipFill>
          <a:blip r:embed="rId3"/>
          <a:srcRect/>
          <a:stretch>
            <a:fillRect/>
          </a:stretch>
        </p:blipFill>
        <p:spPr bwMode="auto">
          <a:xfrm>
            <a:off x="1854200" y="2854325"/>
            <a:ext cx="5718175" cy="3816350"/>
          </a:xfrm>
          <a:prstGeom prst="rect">
            <a:avLst/>
          </a:prstGeom>
          <a:noFill/>
          <a:ln w="9525">
            <a:noFill/>
            <a:miter lim="800000"/>
            <a:headEnd/>
            <a:tailEnd/>
          </a:ln>
        </p:spPr>
      </p:pic>
      <p:sp>
        <p:nvSpPr>
          <p:cNvPr id="3076"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pPr algn="ctr" eaLnBrk="0" hangingPunct="0"/>
            <a:endParaRPr lang="en-US"/>
          </a:p>
        </p:txBody>
      </p:sp>
      <p:sp>
        <p:nvSpPr>
          <p:cNvPr id="3077" name="Rectangle 6"/>
          <p:cNvSpPr>
            <a:spLocks noChangeArrowheads="1"/>
          </p:cNvSpPr>
          <p:nvPr/>
        </p:nvSpPr>
        <p:spPr bwMode="auto">
          <a:xfrm>
            <a:off x="0" y="593725"/>
            <a:ext cx="9144000" cy="2628900"/>
          </a:xfrm>
          <a:prstGeom prst="rect">
            <a:avLst/>
          </a:prstGeom>
          <a:solidFill>
            <a:srgbClr val="FFFFEF"/>
          </a:solidFill>
          <a:ln w="9525">
            <a:noFill/>
            <a:miter lim="800000"/>
            <a:headEnd/>
            <a:tailEnd/>
          </a:ln>
        </p:spPr>
        <p:txBody>
          <a:bodyPr wrap="none" anchor="ctr"/>
          <a:lstStyle/>
          <a:p>
            <a:pPr algn="ctr" eaLnBrk="0" hangingPunct="0"/>
            <a:endParaRPr lang="en-US"/>
          </a:p>
        </p:txBody>
      </p:sp>
      <p:sp>
        <p:nvSpPr>
          <p:cNvPr id="11272" name="Rectangle 7"/>
          <p:cNvSpPr>
            <a:spLocks noChangeArrowheads="1"/>
          </p:cNvSpPr>
          <p:nvPr/>
        </p:nvSpPr>
        <p:spPr bwMode="auto">
          <a:xfrm>
            <a:off x="0" y="0"/>
            <a:ext cx="9144000" cy="3184525"/>
          </a:xfrm>
          <a:prstGeom prst="rect">
            <a:avLst/>
          </a:prstGeom>
          <a:solidFill>
            <a:schemeClr val="tx1">
              <a:lumMod val="75000"/>
            </a:schemeClr>
          </a:solidFill>
          <a:ln w="9525">
            <a:noFill/>
            <a:miter lim="800000"/>
            <a:headEnd/>
            <a:tailEnd/>
          </a:ln>
        </p:spPr>
        <p:txBody>
          <a:bodyPr wrap="none" anchor="ctr"/>
          <a:lstStyle/>
          <a:p>
            <a:pPr algn="ctr" eaLnBrk="0" hangingPunct="0">
              <a:defRPr/>
            </a:pPr>
            <a:endParaRPr lang="en-US" dirty="0">
              <a:solidFill>
                <a:schemeClr val="tx1">
                  <a:lumMod val="75000"/>
                </a:schemeClr>
              </a:solidFill>
              <a:ea typeface="ＭＳ Ｐゴシック" pitchFamily="34" charset="-128"/>
              <a:cs typeface="+mn-cs"/>
            </a:endParaRPr>
          </a:p>
        </p:txBody>
      </p:sp>
      <p:sp>
        <p:nvSpPr>
          <p:cNvPr id="3079"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pPr algn="ctr" eaLnBrk="0" hangingPunct="0"/>
            <a:endParaRPr lang="en-US"/>
          </a:p>
        </p:txBody>
      </p:sp>
      <p:sp>
        <p:nvSpPr>
          <p:cNvPr id="11275" name="Rectangle 10"/>
          <p:cNvSpPr>
            <a:spLocks noChangeArrowheads="1"/>
          </p:cNvSpPr>
          <p:nvPr/>
        </p:nvSpPr>
        <p:spPr bwMode="auto">
          <a:xfrm>
            <a:off x="0" y="6410325"/>
            <a:ext cx="9144000" cy="447675"/>
          </a:xfrm>
          <a:prstGeom prst="rect">
            <a:avLst/>
          </a:prstGeom>
          <a:solidFill>
            <a:schemeClr val="accent1">
              <a:lumMod val="50000"/>
            </a:schemeClr>
          </a:solidFill>
          <a:ln w="9525">
            <a:noFill/>
            <a:miter lim="800000"/>
            <a:headEnd/>
            <a:tailEnd/>
          </a:ln>
        </p:spPr>
        <p:txBody>
          <a:bodyPr wrap="none" anchor="ctr"/>
          <a:lstStyle/>
          <a:p>
            <a:pPr algn="ctr" eaLnBrk="0" hangingPunct="0">
              <a:defRPr/>
            </a:pPr>
            <a:endParaRPr lang="en-US">
              <a:ea typeface="ＭＳ Ｐゴシック" pitchFamily="34" charset="-128"/>
              <a:cs typeface="+mn-cs"/>
            </a:endParaRPr>
          </a:p>
        </p:txBody>
      </p:sp>
      <p:pic>
        <p:nvPicPr>
          <p:cNvPr id="3082" name="Picture 12" descr="cccse_cream_rgb.wmf"/>
          <p:cNvPicPr>
            <a:picLocks noChangeAspect="1"/>
          </p:cNvPicPr>
          <p:nvPr/>
        </p:nvPicPr>
        <p:blipFill>
          <a:blip r:embed="rId4"/>
          <a:srcRect/>
          <a:stretch>
            <a:fillRect/>
          </a:stretch>
        </p:blipFill>
        <p:spPr bwMode="auto">
          <a:xfrm>
            <a:off x="203514" y="166688"/>
            <a:ext cx="3209298" cy="1585912"/>
          </a:xfrm>
          <a:prstGeom prst="rect">
            <a:avLst/>
          </a:prstGeom>
          <a:noFill/>
          <a:ln w="9525">
            <a:noFill/>
            <a:miter lim="800000"/>
            <a:headEnd/>
            <a:tailEnd/>
          </a:ln>
        </p:spPr>
      </p:pic>
      <p:sp>
        <p:nvSpPr>
          <p:cNvPr id="11" name="Text Box 2"/>
          <p:cNvSpPr txBox="1">
            <a:spLocks noChangeArrowheads="1"/>
          </p:cNvSpPr>
          <p:nvPr/>
        </p:nvSpPr>
        <p:spPr bwMode="auto">
          <a:xfrm>
            <a:off x="369888" y="2095500"/>
            <a:ext cx="8621712" cy="891013"/>
          </a:xfrm>
          <a:prstGeom prst="rect">
            <a:avLst/>
          </a:prstGeom>
          <a:noFill/>
          <a:ln w="9525">
            <a:noFill/>
            <a:miter lim="800000"/>
            <a:headEnd/>
            <a:tailEnd/>
          </a:ln>
        </p:spPr>
        <p:txBody>
          <a:bodyPr>
            <a:spAutoFit/>
          </a:bodyPr>
          <a:lstStyle/>
          <a:p>
            <a:pPr algn="r" eaLnBrk="0" hangingPunct="0">
              <a:lnSpc>
                <a:spcPct val="80000"/>
              </a:lnSpc>
              <a:spcBef>
                <a:spcPts val="300"/>
              </a:spcBef>
              <a:spcAft>
                <a:spcPts val="600"/>
              </a:spcAft>
            </a:pPr>
            <a:r>
              <a:rPr lang="en-US" dirty="0" smtClean="0">
                <a:solidFill>
                  <a:schemeClr val="accent6">
                    <a:lumMod val="40000"/>
                    <a:lumOff val="60000"/>
                  </a:schemeClr>
                </a:solidFill>
                <a:latin typeface="Arial" pitchFamily="34" charset="0"/>
              </a:rPr>
              <a:t>TAIR 2011</a:t>
            </a:r>
            <a:endParaRPr lang="en-US" dirty="0">
              <a:solidFill>
                <a:schemeClr val="accent6">
                  <a:lumMod val="40000"/>
                  <a:lumOff val="60000"/>
                </a:schemeClr>
              </a:solidFill>
              <a:latin typeface="Arial" pitchFamily="34" charset="0"/>
            </a:endParaRPr>
          </a:p>
          <a:p>
            <a:pPr algn="r" eaLnBrk="0" hangingPunct="0">
              <a:lnSpc>
                <a:spcPct val="70000"/>
              </a:lnSpc>
              <a:spcBef>
                <a:spcPts val="300"/>
              </a:spcBef>
              <a:spcAft>
                <a:spcPts val="300"/>
              </a:spcAft>
            </a:pPr>
            <a:r>
              <a:rPr lang="en-US" sz="3600" b="1" dirty="0" smtClean="0">
                <a:solidFill>
                  <a:schemeClr val="accent6">
                    <a:lumMod val="40000"/>
                    <a:lumOff val="60000"/>
                  </a:schemeClr>
                </a:solidFill>
                <a:latin typeface="Arial" pitchFamily="34" charset="0"/>
              </a:rPr>
              <a:t>CCSSE and SENSE </a:t>
            </a:r>
            <a:r>
              <a:rPr lang="en-US" sz="3600" b="1" dirty="0">
                <a:solidFill>
                  <a:schemeClr val="accent6">
                    <a:lumMod val="40000"/>
                    <a:lumOff val="60000"/>
                  </a:schemeClr>
                </a:solidFill>
                <a:latin typeface="Arial" pitchFamily="34" charset="0"/>
              </a:rPr>
              <a:t>for Accreditation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52450" y="628650"/>
            <a:ext cx="7632700" cy="1079500"/>
          </a:xfrm>
        </p:spPr>
        <p:txBody>
          <a:bodyPr/>
          <a:lstStyle/>
          <a:p>
            <a:r>
              <a:rPr lang="en-US" sz="3600" dirty="0" smtClean="0">
                <a:solidFill>
                  <a:srgbClr val="993300"/>
                </a:solidFill>
                <a:ea typeface="ＭＳ Ｐゴシック"/>
                <a:cs typeface="ＭＳ Ｐゴシック"/>
              </a:rPr>
              <a:t>Tools that help:</a:t>
            </a:r>
            <a:endParaRPr lang="en-US" sz="3600" i="1" dirty="0" smtClean="0">
              <a:solidFill>
                <a:srgbClr val="993300"/>
              </a:solidFill>
              <a:latin typeface="Times New Roman" pitchFamily="18" charset="0"/>
              <a:ea typeface="ＭＳ Ｐゴシック"/>
              <a:cs typeface="ＭＳ Ｐゴシック"/>
            </a:endParaRPr>
          </a:p>
        </p:txBody>
      </p:sp>
      <p:sp>
        <p:nvSpPr>
          <p:cNvPr id="15363" name="Rectangle 3"/>
          <p:cNvSpPr>
            <a:spLocks noGrp="1" noChangeArrowheads="1"/>
          </p:cNvSpPr>
          <p:nvPr>
            <p:ph type="body" idx="1"/>
          </p:nvPr>
        </p:nvSpPr>
        <p:spPr>
          <a:xfrm>
            <a:off x="266701" y="1936750"/>
            <a:ext cx="5362574" cy="4254500"/>
          </a:xfrm>
        </p:spPr>
        <p:txBody>
          <a:bodyPr/>
          <a:lstStyle/>
          <a:p>
            <a:pPr lvl="1">
              <a:lnSpc>
                <a:spcPct val="90000"/>
              </a:lnSpc>
              <a:buClr>
                <a:schemeClr val="tx1"/>
              </a:buClr>
            </a:pPr>
            <a:r>
              <a:rPr lang="en-US" sz="2400" dirty="0" smtClean="0">
                <a:solidFill>
                  <a:schemeClr val="tx1"/>
                </a:solidFill>
                <a:ea typeface="ＭＳ Ｐゴシック"/>
              </a:rPr>
              <a:t>Assess the quality of your work </a:t>
            </a:r>
          </a:p>
          <a:p>
            <a:pPr lvl="1">
              <a:lnSpc>
                <a:spcPct val="90000"/>
              </a:lnSpc>
              <a:buClr>
                <a:schemeClr val="tx1"/>
              </a:buClr>
            </a:pPr>
            <a:r>
              <a:rPr lang="en-US" sz="2400" dirty="0" smtClean="0">
                <a:solidFill>
                  <a:schemeClr val="tx1"/>
                </a:solidFill>
                <a:ea typeface="ＭＳ Ｐゴシック"/>
              </a:rPr>
              <a:t>Identify and grow successful educational practices</a:t>
            </a:r>
          </a:p>
          <a:p>
            <a:pPr lvl="1">
              <a:lnSpc>
                <a:spcPct val="90000"/>
              </a:lnSpc>
              <a:buClr>
                <a:schemeClr val="tx1"/>
              </a:buClr>
            </a:pPr>
            <a:r>
              <a:rPr lang="en-US" sz="2400" noProof="1" smtClean="0">
                <a:solidFill>
                  <a:schemeClr val="tx1"/>
                </a:solidFill>
                <a:ea typeface="ＭＳ Ｐゴシック"/>
              </a:rPr>
              <a:t>Identify areas in which to improve</a:t>
            </a:r>
          </a:p>
          <a:p>
            <a:pPr lvl="1">
              <a:lnSpc>
                <a:spcPct val="90000"/>
              </a:lnSpc>
              <a:buClr>
                <a:schemeClr val="tx1"/>
              </a:buClr>
            </a:pPr>
            <a:r>
              <a:rPr lang="en-US" sz="2400" noProof="1" smtClean="0">
                <a:solidFill>
                  <a:schemeClr val="tx1"/>
                </a:solidFill>
                <a:ea typeface="ＭＳ Ｐゴシック"/>
              </a:rPr>
              <a:t>Shift the focus to institutional locus of control</a:t>
            </a:r>
          </a:p>
        </p:txBody>
      </p:sp>
      <p:pic>
        <p:nvPicPr>
          <p:cNvPr id="5" name="Picture 57"/>
          <p:cNvPicPr>
            <a:picLocks noChangeAspect="1" noChangeArrowheads="1"/>
          </p:cNvPicPr>
          <p:nvPr/>
        </p:nvPicPr>
        <p:blipFill>
          <a:blip r:embed="rId3"/>
          <a:srcRect/>
          <a:stretch>
            <a:fillRect/>
          </a:stretch>
        </p:blipFill>
        <p:spPr bwMode="auto">
          <a:xfrm>
            <a:off x="5752564" y="1416050"/>
            <a:ext cx="2566776" cy="1371600"/>
          </a:xfrm>
          <a:prstGeom prst="rect">
            <a:avLst/>
          </a:prstGeom>
          <a:noFill/>
          <a:ln w="9525">
            <a:noFill/>
            <a:miter lim="800000"/>
            <a:headEnd/>
            <a:tailEnd/>
          </a:ln>
        </p:spPr>
      </p:pic>
      <p:pic>
        <p:nvPicPr>
          <p:cNvPr id="7" name="Picture 6" descr="sense_rust_rgb.png"/>
          <p:cNvPicPr>
            <a:picLocks noChangeAspect="1"/>
          </p:cNvPicPr>
          <p:nvPr/>
        </p:nvPicPr>
        <p:blipFill>
          <a:blip r:embed="rId4"/>
          <a:stretch>
            <a:fillRect/>
          </a:stretch>
        </p:blipFill>
        <p:spPr>
          <a:xfrm>
            <a:off x="5752564" y="4403892"/>
            <a:ext cx="2425703" cy="1371600"/>
          </a:xfrm>
          <a:prstGeom prst="rect">
            <a:avLst/>
          </a:prstGeom>
        </p:spPr>
      </p:pic>
      <p:pic>
        <p:nvPicPr>
          <p:cNvPr id="8" name="Picture 7" descr="ccfsse_black_rgb.png"/>
          <p:cNvPicPr>
            <a:picLocks noChangeAspect="1"/>
          </p:cNvPicPr>
          <p:nvPr/>
        </p:nvPicPr>
        <p:blipFill>
          <a:blip r:embed="rId5"/>
          <a:stretch>
            <a:fillRect/>
          </a:stretch>
        </p:blipFill>
        <p:spPr>
          <a:xfrm>
            <a:off x="5752564" y="2902948"/>
            <a:ext cx="2838451"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500"/>
                                        <p:tgtEl>
                                          <p:spTgt spid="1536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latin typeface="Times" pitchFamily="18" charset="0"/>
                <a:ea typeface="ＭＳ Ｐゴシック"/>
                <a:cs typeface="ＭＳ Ｐゴシック"/>
              </a:rPr>
              <a:t>Community College Survey of Student Engagement</a:t>
            </a:r>
          </a:p>
        </p:txBody>
      </p:sp>
      <p:pic>
        <p:nvPicPr>
          <p:cNvPr id="3075" name="Picture 2" descr="sectionimage1"/>
          <p:cNvPicPr>
            <a:picLocks noChangeAspect="1" noChangeArrowheads="1"/>
          </p:cNvPicPr>
          <p:nvPr/>
        </p:nvPicPr>
        <p:blipFill>
          <a:blip r:embed="rId3"/>
          <a:srcRect/>
          <a:stretch>
            <a:fillRect/>
          </a:stretch>
        </p:blipFill>
        <p:spPr bwMode="auto">
          <a:xfrm>
            <a:off x="1854200" y="2854325"/>
            <a:ext cx="5718175" cy="3816350"/>
          </a:xfrm>
          <a:prstGeom prst="rect">
            <a:avLst/>
          </a:prstGeom>
          <a:noFill/>
          <a:ln w="9525">
            <a:noFill/>
            <a:miter lim="800000"/>
            <a:headEnd/>
            <a:tailEnd/>
          </a:ln>
        </p:spPr>
      </p:pic>
      <p:sp>
        <p:nvSpPr>
          <p:cNvPr id="3076"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pPr algn="ctr" eaLnBrk="0" hangingPunct="0"/>
            <a:endParaRPr lang="en-US"/>
          </a:p>
        </p:txBody>
      </p:sp>
      <p:sp>
        <p:nvSpPr>
          <p:cNvPr id="3077" name="Rectangle 6"/>
          <p:cNvSpPr>
            <a:spLocks noChangeArrowheads="1"/>
          </p:cNvSpPr>
          <p:nvPr/>
        </p:nvSpPr>
        <p:spPr bwMode="auto">
          <a:xfrm>
            <a:off x="0" y="593725"/>
            <a:ext cx="9144000" cy="2628900"/>
          </a:xfrm>
          <a:prstGeom prst="rect">
            <a:avLst/>
          </a:prstGeom>
          <a:solidFill>
            <a:srgbClr val="FFFFEF"/>
          </a:solidFill>
          <a:ln w="9525">
            <a:noFill/>
            <a:miter lim="800000"/>
            <a:headEnd/>
            <a:tailEnd/>
          </a:ln>
        </p:spPr>
        <p:txBody>
          <a:bodyPr wrap="none" anchor="ctr"/>
          <a:lstStyle/>
          <a:p>
            <a:pPr algn="ctr" eaLnBrk="0" hangingPunct="0"/>
            <a:endParaRPr lang="en-US"/>
          </a:p>
        </p:txBody>
      </p:sp>
      <p:sp>
        <p:nvSpPr>
          <p:cNvPr id="11272" name="Rectangle 7"/>
          <p:cNvSpPr>
            <a:spLocks noChangeArrowheads="1"/>
          </p:cNvSpPr>
          <p:nvPr/>
        </p:nvSpPr>
        <p:spPr bwMode="auto">
          <a:xfrm>
            <a:off x="0" y="0"/>
            <a:ext cx="9144000" cy="3184525"/>
          </a:xfrm>
          <a:prstGeom prst="rect">
            <a:avLst/>
          </a:prstGeom>
          <a:solidFill>
            <a:schemeClr val="tx1">
              <a:lumMod val="75000"/>
            </a:schemeClr>
          </a:solidFill>
          <a:ln w="9525">
            <a:noFill/>
            <a:miter lim="800000"/>
            <a:headEnd/>
            <a:tailEnd/>
          </a:ln>
        </p:spPr>
        <p:txBody>
          <a:bodyPr wrap="none" anchor="ctr"/>
          <a:lstStyle/>
          <a:p>
            <a:pPr algn="ctr" eaLnBrk="0" hangingPunct="0">
              <a:defRPr/>
            </a:pPr>
            <a:endParaRPr lang="en-US" dirty="0">
              <a:solidFill>
                <a:schemeClr val="tx1">
                  <a:lumMod val="75000"/>
                </a:schemeClr>
              </a:solidFill>
              <a:ea typeface="ＭＳ Ｐゴシック" pitchFamily="34" charset="-128"/>
              <a:cs typeface="+mn-cs"/>
            </a:endParaRPr>
          </a:p>
        </p:txBody>
      </p:sp>
      <p:sp>
        <p:nvSpPr>
          <p:cNvPr id="3079"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pPr algn="ctr" eaLnBrk="0" hangingPunct="0"/>
            <a:endParaRPr lang="en-US"/>
          </a:p>
        </p:txBody>
      </p:sp>
      <p:sp>
        <p:nvSpPr>
          <p:cNvPr id="11275" name="Rectangle 10"/>
          <p:cNvSpPr>
            <a:spLocks noChangeArrowheads="1"/>
          </p:cNvSpPr>
          <p:nvPr/>
        </p:nvSpPr>
        <p:spPr bwMode="auto">
          <a:xfrm>
            <a:off x="0" y="6410325"/>
            <a:ext cx="9144000" cy="447675"/>
          </a:xfrm>
          <a:prstGeom prst="rect">
            <a:avLst/>
          </a:prstGeom>
          <a:solidFill>
            <a:schemeClr val="accent1">
              <a:lumMod val="50000"/>
            </a:schemeClr>
          </a:solidFill>
          <a:ln w="9525">
            <a:noFill/>
            <a:miter lim="800000"/>
            <a:headEnd/>
            <a:tailEnd/>
          </a:ln>
        </p:spPr>
        <p:txBody>
          <a:bodyPr wrap="none" anchor="ctr"/>
          <a:lstStyle/>
          <a:p>
            <a:pPr algn="ctr" eaLnBrk="0" hangingPunct="0">
              <a:defRPr/>
            </a:pPr>
            <a:endParaRPr lang="en-US">
              <a:ea typeface="ＭＳ Ｐゴシック" pitchFamily="34" charset="-128"/>
              <a:cs typeface="+mn-cs"/>
            </a:endParaRPr>
          </a:p>
        </p:txBody>
      </p:sp>
      <p:sp>
        <p:nvSpPr>
          <p:cNvPr id="12" name="Text Box 9"/>
          <p:cNvSpPr txBox="1">
            <a:spLocks noChangeArrowheads="1"/>
          </p:cNvSpPr>
          <p:nvPr/>
        </p:nvSpPr>
        <p:spPr bwMode="auto">
          <a:xfrm>
            <a:off x="0" y="1790700"/>
            <a:ext cx="8851900" cy="1277273"/>
          </a:xfrm>
          <a:prstGeom prst="rect">
            <a:avLst/>
          </a:prstGeom>
          <a:noFill/>
          <a:ln w="9525">
            <a:noFill/>
            <a:miter lim="800000"/>
            <a:headEnd/>
            <a:tailEnd/>
          </a:ln>
        </p:spPr>
        <p:txBody>
          <a:bodyPr wrap="square">
            <a:spAutoFit/>
          </a:bodyPr>
          <a:lstStyle/>
          <a:p>
            <a:pPr algn="r" eaLnBrk="0" hangingPunct="0">
              <a:spcBef>
                <a:spcPts val="300"/>
              </a:spcBef>
              <a:spcAft>
                <a:spcPts val="300"/>
              </a:spcAft>
            </a:pPr>
            <a:r>
              <a:rPr lang="en-US" sz="3600" b="1" dirty="0" smtClean="0">
                <a:solidFill>
                  <a:srgbClr val="FFFFDD"/>
                </a:solidFill>
                <a:latin typeface="Arial" pitchFamily="34" charset="0"/>
              </a:rPr>
              <a:t>Using Student Engagement </a:t>
            </a:r>
          </a:p>
          <a:p>
            <a:pPr algn="r" eaLnBrk="0" hangingPunct="0">
              <a:spcBef>
                <a:spcPts val="300"/>
              </a:spcBef>
              <a:spcAft>
                <a:spcPts val="300"/>
              </a:spcAft>
            </a:pPr>
            <a:r>
              <a:rPr lang="en-US" sz="3600" b="1" dirty="0" smtClean="0">
                <a:solidFill>
                  <a:srgbClr val="FFFFDD"/>
                </a:solidFill>
                <a:latin typeface="Arial" pitchFamily="34" charset="0"/>
              </a:rPr>
              <a:t>Data for Accreditation</a:t>
            </a:r>
            <a:endParaRPr lang="en-US" sz="3600" b="1" i="0" dirty="0">
              <a:solidFill>
                <a:srgbClr val="FFFFDD"/>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1047750"/>
            <a:ext cx="8382000" cy="895350"/>
          </a:xfrm>
        </p:spPr>
        <p:txBody>
          <a:bodyPr/>
          <a:lstStyle/>
          <a:p>
            <a:pPr>
              <a:lnSpc>
                <a:spcPct val="100000"/>
              </a:lnSpc>
            </a:pPr>
            <a:r>
              <a:rPr lang="en-US" sz="3600" dirty="0" smtClean="0">
                <a:solidFill>
                  <a:srgbClr val="993300"/>
                </a:solidFill>
                <a:ea typeface="ＭＳ Ｐゴシック"/>
                <a:cs typeface="Arial" pitchFamily="34" charset="0"/>
              </a:rPr>
              <a:t>What’s the point of accreditation?</a:t>
            </a:r>
          </a:p>
        </p:txBody>
      </p:sp>
      <p:sp>
        <p:nvSpPr>
          <p:cNvPr id="8195" name="Rectangle 3"/>
          <p:cNvSpPr>
            <a:spLocks noGrp="1" noChangeArrowheads="1"/>
          </p:cNvSpPr>
          <p:nvPr>
            <p:ph type="body" idx="1"/>
          </p:nvPr>
        </p:nvSpPr>
        <p:spPr>
          <a:xfrm>
            <a:off x="536575" y="2343150"/>
            <a:ext cx="8207375" cy="2800350"/>
          </a:xfrm>
        </p:spPr>
        <p:txBody>
          <a:bodyPr/>
          <a:lstStyle/>
          <a:p>
            <a:pPr>
              <a:spcBef>
                <a:spcPts val="1200"/>
              </a:spcBef>
              <a:spcAft>
                <a:spcPts val="1200"/>
              </a:spcAft>
              <a:buFont typeface="Wingdings" pitchFamily="2" charset="2"/>
              <a:buChar char="§"/>
              <a:tabLst>
                <a:tab pos="342900" algn="l"/>
              </a:tabLst>
            </a:pPr>
            <a:r>
              <a:rPr lang="en-US" sz="3200" baseline="30000" dirty="0" smtClean="0">
                <a:solidFill>
                  <a:schemeClr val="tx1"/>
                </a:solidFill>
                <a:ea typeface="ＭＳ Ｐゴシック"/>
                <a:cs typeface="ＭＳ Ｐゴシック"/>
              </a:rPr>
              <a:t>Assures constituents of the quality and integrity of higher education institutions and programs</a:t>
            </a:r>
          </a:p>
          <a:p>
            <a:pPr>
              <a:spcBef>
                <a:spcPts val="1200"/>
              </a:spcBef>
              <a:spcAft>
                <a:spcPts val="1200"/>
              </a:spcAft>
              <a:buFont typeface="Wingdings" pitchFamily="2" charset="2"/>
              <a:buChar char="§"/>
              <a:tabLst>
                <a:tab pos="342900" algn="l"/>
              </a:tabLst>
            </a:pPr>
            <a:r>
              <a:rPr lang="en-US" sz="3200" baseline="30000" dirty="0" smtClean="0">
                <a:solidFill>
                  <a:schemeClr val="tx1"/>
                </a:solidFill>
                <a:ea typeface="ＭＳ Ｐゴシック"/>
                <a:cs typeface="ＭＳ Ｐゴシック"/>
              </a:rPr>
              <a:t>Eligibility for Title IV funds (federal financial aid)</a:t>
            </a:r>
          </a:p>
          <a:p>
            <a:pPr>
              <a:spcBef>
                <a:spcPts val="1200"/>
              </a:spcBef>
              <a:spcAft>
                <a:spcPts val="1200"/>
              </a:spcAft>
              <a:buFont typeface="Wingdings" pitchFamily="2" charset="2"/>
              <a:buChar char="§"/>
              <a:tabLst>
                <a:tab pos="342900" algn="l"/>
              </a:tabLst>
            </a:pPr>
            <a:r>
              <a:rPr lang="en-US" sz="3200" baseline="30000" dirty="0" smtClean="0">
                <a:solidFill>
                  <a:schemeClr val="tx1"/>
                </a:solidFill>
                <a:ea typeface="ＭＳ Ｐゴシック"/>
                <a:cs typeface="ＭＳ Ｐゴシック"/>
              </a:rPr>
              <a:t>Important for transferability of courses/credits</a:t>
            </a:r>
          </a:p>
          <a:p>
            <a:pPr>
              <a:spcBef>
                <a:spcPts val="1200"/>
              </a:spcBef>
              <a:spcAft>
                <a:spcPts val="1200"/>
              </a:spcAft>
              <a:buFont typeface="Wingdings" pitchFamily="2" charset="2"/>
              <a:buChar char="§"/>
              <a:tabLst>
                <a:tab pos="342900" algn="l"/>
              </a:tabLst>
            </a:pPr>
            <a:r>
              <a:rPr lang="en-US" sz="3200" u="sng" baseline="30000" dirty="0" smtClean="0">
                <a:solidFill>
                  <a:schemeClr val="tx1"/>
                </a:solidFill>
                <a:ea typeface="ＭＳ Ｐゴシック"/>
                <a:cs typeface="ＭＳ Ｐゴシック"/>
              </a:rPr>
              <a:t>Helps institutions and programs improve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4825" y="933450"/>
            <a:ext cx="7632700" cy="590550"/>
          </a:xfrm>
        </p:spPr>
        <p:txBody>
          <a:bodyPr/>
          <a:lstStyle/>
          <a:p>
            <a:r>
              <a:rPr lang="en-US" dirty="0" smtClean="0">
                <a:solidFill>
                  <a:srgbClr val="993300"/>
                </a:solidFill>
                <a:ea typeface="ＭＳ Ｐゴシック"/>
                <a:cs typeface="ＭＳ Ｐゴシック"/>
              </a:rPr>
              <a:t>What do accrediting agencies expect?</a:t>
            </a:r>
          </a:p>
        </p:txBody>
      </p:sp>
      <p:sp>
        <p:nvSpPr>
          <p:cNvPr id="15363" name="Content Placeholder 2"/>
          <p:cNvSpPr>
            <a:spLocks noGrp="1"/>
          </p:cNvSpPr>
          <p:nvPr>
            <p:ph idx="1"/>
          </p:nvPr>
        </p:nvSpPr>
        <p:spPr>
          <a:xfrm>
            <a:off x="1095375" y="1727200"/>
            <a:ext cx="7000875" cy="4279900"/>
          </a:xfrm>
        </p:spPr>
        <p:txBody>
          <a:bodyPr/>
          <a:lstStyle/>
          <a:p>
            <a:pPr>
              <a:buFont typeface="Wingdings" pitchFamily="2" charset="2"/>
              <a:buChar char="§"/>
            </a:pPr>
            <a:r>
              <a:rPr lang="en-US" dirty="0" smtClean="0">
                <a:solidFill>
                  <a:schemeClr val="tx1"/>
                </a:solidFill>
                <a:ea typeface="ＭＳ Ｐゴシック"/>
                <a:cs typeface="ＭＳ Ｐゴシック"/>
              </a:rPr>
              <a:t>Familiarity with criteria/standards</a:t>
            </a:r>
          </a:p>
          <a:p>
            <a:pPr>
              <a:buFont typeface="Wingdings" pitchFamily="2" charset="2"/>
              <a:buChar char="§"/>
            </a:pPr>
            <a:r>
              <a:rPr lang="en-US" dirty="0" smtClean="0">
                <a:solidFill>
                  <a:schemeClr val="tx1"/>
                </a:solidFill>
                <a:ea typeface="ＭＳ Ｐゴシック"/>
                <a:cs typeface="ＭＳ Ｐゴシック"/>
              </a:rPr>
              <a:t>Use of information and data to support the self-study</a:t>
            </a:r>
          </a:p>
          <a:p>
            <a:pPr>
              <a:buFont typeface="Wingdings" pitchFamily="2" charset="2"/>
              <a:buChar char="§"/>
            </a:pPr>
            <a:r>
              <a:rPr lang="en-US" dirty="0" smtClean="0">
                <a:solidFill>
                  <a:schemeClr val="tx1"/>
                </a:solidFill>
                <a:ea typeface="ＭＳ Ｐゴシック"/>
                <a:cs typeface="ＭＳ Ｐゴシック"/>
              </a:rPr>
              <a:t>Thoughtful analysis of evidence</a:t>
            </a:r>
          </a:p>
          <a:p>
            <a:pPr>
              <a:buFont typeface="Wingdings" pitchFamily="2" charset="2"/>
              <a:buChar char="§"/>
            </a:pPr>
            <a:r>
              <a:rPr lang="en-US" dirty="0" smtClean="0">
                <a:solidFill>
                  <a:schemeClr val="tx1"/>
                </a:solidFill>
                <a:ea typeface="ＭＳ Ｐゴシック"/>
                <a:cs typeface="ＭＳ Ｐゴシック"/>
              </a:rPr>
              <a:t>Easily identified and clearly stated priorities for improvement</a:t>
            </a:r>
          </a:p>
          <a:p>
            <a:pPr>
              <a:buFont typeface="Wingdings" pitchFamily="2" charset="2"/>
              <a:buChar char="§"/>
            </a:pPr>
            <a:r>
              <a:rPr lang="en-US" dirty="0" smtClean="0">
                <a:solidFill>
                  <a:schemeClr val="tx1"/>
                </a:solidFill>
                <a:ea typeface="ＭＳ Ｐゴシック"/>
                <a:cs typeface="ＭＳ Ｐゴシック"/>
              </a:rPr>
              <a:t>An honest evaluation</a:t>
            </a:r>
          </a:p>
          <a:p>
            <a:pPr>
              <a:buFont typeface="Wingdings" pitchFamily="2" charset="2"/>
              <a:buChar char="§"/>
            </a:pPr>
            <a:r>
              <a:rPr lang="en-US" i="1" u="sng" dirty="0" smtClean="0">
                <a:solidFill>
                  <a:schemeClr val="tx1"/>
                </a:solidFill>
                <a:ea typeface="ＭＳ Ｐゴシック"/>
                <a:cs typeface="ＭＳ Ｐゴシック"/>
              </a:rPr>
              <a:t>Institutional commitment to student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53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 calcmode="lin" valueType="num">
                                      <p:cBhvr additive="base">
                                        <p:cTn id="27"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850" y="904875"/>
            <a:ext cx="7362825" cy="1095375"/>
          </a:xfrm>
        </p:spPr>
        <p:txBody>
          <a:bodyPr/>
          <a:lstStyle/>
          <a:p>
            <a:r>
              <a:rPr lang="en-US" sz="3600" dirty="0" smtClean="0">
                <a:solidFill>
                  <a:srgbClr val="993300"/>
                </a:solidFill>
                <a:ea typeface="ＭＳ Ｐゴシック"/>
                <a:cs typeface="ＭＳ Ｐゴシック"/>
              </a:rPr>
              <a:t>Building a Culture of Evidence: </a:t>
            </a:r>
            <a:r>
              <a:rPr lang="en-US" sz="3600" dirty="0" smtClean="0">
                <a:ea typeface="ＭＳ Ｐゴシック"/>
                <a:cs typeface="ＭＳ Ｐゴシック"/>
              </a:rPr>
              <a:t/>
            </a:r>
            <a:br>
              <a:rPr lang="en-US" sz="3600" dirty="0" smtClean="0">
                <a:ea typeface="ＭＳ Ｐゴシック"/>
                <a:cs typeface="ＭＳ Ｐゴシック"/>
              </a:rPr>
            </a:br>
            <a:endParaRPr lang="en-US" sz="2800" dirty="0" smtClean="0">
              <a:solidFill>
                <a:srgbClr val="993300"/>
              </a:solidFill>
              <a:ea typeface="ＭＳ Ｐゴシック"/>
              <a:cs typeface="ＭＳ Ｐゴシック"/>
            </a:endParaRPr>
          </a:p>
        </p:txBody>
      </p:sp>
      <p:sp>
        <p:nvSpPr>
          <p:cNvPr id="18435" name="Content Placeholder 2"/>
          <p:cNvSpPr>
            <a:spLocks noGrp="1"/>
          </p:cNvSpPr>
          <p:nvPr>
            <p:ph sz="half" idx="1"/>
          </p:nvPr>
        </p:nvSpPr>
        <p:spPr>
          <a:xfrm>
            <a:off x="841375" y="2038350"/>
            <a:ext cx="3730625" cy="3509712"/>
          </a:xfrm>
        </p:spPr>
        <p:txBody>
          <a:bodyPr/>
          <a:lstStyle/>
          <a:p>
            <a:pPr marL="685800" indent="-685800">
              <a:buFont typeface="Wingdings" pitchFamily="2" charset="2"/>
              <a:buChar char="§"/>
            </a:pPr>
            <a:r>
              <a:rPr lang="en-US" i="1" dirty="0" smtClean="0">
                <a:ea typeface="ＭＳ Ｐゴシック"/>
                <a:cs typeface="ＭＳ Ｐゴシック"/>
              </a:rPr>
              <a:t>Understand the facts</a:t>
            </a:r>
          </a:p>
          <a:p>
            <a:pPr marL="685800" indent="-685800">
              <a:buFont typeface="Wingdings" pitchFamily="2" charset="2"/>
              <a:buChar char="§"/>
            </a:pPr>
            <a:r>
              <a:rPr lang="en-US" i="1" dirty="0" smtClean="0">
                <a:ea typeface="ＭＳ Ｐゴシック"/>
                <a:cs typeface="ＭＳ Ｐゴシック"/>
              </a:rPr>
              <a:t>Share the facts</a:t>
            </a:r>
          </a:p>
          <a:p>
            <a:pPr marL="685800" indent="-685800">
              <a:buFont typeface="Wingdings" pitchFamily="2" charset="2"/>
              <a:buChar char="§"/>
            </a:pPr>
            <a:r>
              <a:rPr lang="en-US" i="1" dirty="0" smtClean="0">
                <a:ea typeface="ＭＳ Ｐゴシック"/>
                <a:cs typeface="ＭＳ Ｐゴシック"/>
              </a:rPr>
              <a:t>Act on the facts</a:t>
            </a:r>
          </a:p>
          <a:p>
            <a:pPr marL="685800" indent="-685800">
              <a:buClr>
                <a:schemeClr val="tx1"/>
              </a:buClr>
              <a:buFont typeface="Wingdings" pitchFamily="2" charset="2"/>
              <a:buChar char="§"/>
            </a:pPr>
            <a:r>
              <a:rPr lang="en-US" i="1" dirty="0" smtClean="0">
                <a:solidFill>
                  <a:schemeClr val="tx1"/>
                </a:solidFill>
                <a:ea typeface="ＭＳ Ｐゴシック"/>
                <a:cs typeface="ＭＳ Ｐゴシック"/>
              </a:rPr>
              <a:t>Have the courage to see</a:t>
            </a:r>
            <a:endParaRPr lang="en-US" dirty="0" smtClean="0">
              <a:solidFill>
                <a:schemeClr val="tx1"/>
              </a:solidFill>
              <a:ea typeface="ＭＳ Ｐゴシック"/>
              <a:cs typeface="ＭＳ Ｐゴシック"/>
            </a:endParaRPr>
          </a:p>
        </p:txBody>
      </p:sp>
      <p:pic>
        <p:nvPicPr>
          <p:cNvPr id="6" name="Picture 3" descr="003"/>
          <p:cNvPicPr>
            <a:picLocks noGrp="1" noChangeAspect="1" noChangeArrowheads="1"/>
          </p:cNvPicPr>
          <p:nvPr>
            <p:ph sz="half" idx="2"/>
          </p:nvPr>
        </p:nvPicPr>
        <p:blipFill>
          <a:blip r:embed="rId3"/>
          <a:srcRect/>
          <a:stretch>
            <a:fillRect/>
          </a:stretch>
        </p:blipFill>
        <p:spPr>
          <a:xfrm>
            <a:off x="5149850" y="1533525"/>
            <a:ext cx="3622675" cy="4279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71475" y="704850"/>
            <a:ext cx="7632700" cy="1104900"/>
          </a:xfrm>
        </p:spPr>
        <p:txBody>
          <a:bodyPr/>
          <a:lstStyle/>
          <a:p>
            <a:pPr>
              <a:lnSpc>
                <a:spcPct val="100000"/>
              </a:lnSpc>
            </a:pPr>
            <a:r>
              <a:rPr lang="en-US" dirty="0" smtClean="0">
                <a:solidFill>
                  <a:srgbClr val="993300"/>
                </a:solidFill>
                <a:ea typeface="ＭＳ Ｐゴシック"/>
                <a:cs typeface="ＭＳ Ｐゴシック"/>
              </a:rPr>
              <a:t>How can we prepare for a review within a culture of evidence?</a:t>
            </a:r>
          </a:p>
        </p:txBody>
      </p:sp>
      <p:sp>
        <p:nvSpPr>
          <p:cNvPr id="3" name="Content Placeholder 2"/>
          <p:cNvSpPr>
            <a:spLocks noGrp="1"/>
          </p:cNvSpPr>
          <p:nvPr>
            <p:ph idx="1"/>
          </p:nvPr>
        </p:nvSpPr>
        <p:spPr>
          <a:xfrm>
            <a:off x="488950" y="2028824"/>
            <a:ext cx="8074025" cy="4410075"/>
          </a:xfrm>
        </p:spPr>
        <p:txBody>
          <a:bodyPr/>
          <a:lstStyle/>
          <a:p>
            <a:pPr marL="457200" indent="-457200">
              <a:lnSpc>
                <a:spcPct val="90000"/>
              </a:lnSpc>
              <a:spcBef>
                <a:spcPts val="1800"/>
              </a:spcBef>
              <a:buFont typeface="Wingdings" pitchFamily="2" charset="2"/>
              <a:buChar char="§"/>
              <a:defRPr/>
            </a:pPr>
            <a:r>
              <a:rPr lang="en-US" dirty="0" smtClean="0">
                <a:solidFill>
                  <a:schemeClr val="tx1"/>
                </a:solidFill>
              </a:rPr>
              <a:t>Study and understand criteria/standards</a:t>
            </a:r>
            <a:endParaRPr lang="en-US" sz="1800" i="1" dirty="0" smtClean="0">
              <a:solidFill>
                <a:schemeClr val="tx1"/>
              </a:solidFill>
            </a:endParaRPr>
          </a:p>
          <a:p>
            <a:pPr marL="457200" indent="-457200">
              <a:lnSpc>
                <a:spcPct val="90000"/>
              </a:lnSpc>
              <a:spcBef>
                <a:spcPts val="1800"/>
              </a:spcBef>
              <a:buFont typeface="Wingdings" pitchFamily="2" charset="2"/>
              <a:buChar char="§"/>
              <a:defRPr/>
            </a:pPr>
            <a:r>
              <a:rPr lang="en-US" dirty="0" smtClean="0">
                <a:solidFill>
                  <a:schemeClr val="tx1"/>
                </a:solidFill>
              </a:rPr>
              <a:t>Ensure that mission and goals are attainable and measurable</a:t>
            </a:r>
          </a:p>
          <a:p>
            <a:pPr marL="457200" indent="-457200">
              <a:lnSpc>
                <a:spcPct val="90000"/>
              </a:lnSpc>
              <a:spcBef>
                <a:spcPts val="1800"/>
              </a:spcBef>
              <a:buFont typeface="Wingdings" pitchFamily="2" charset="2"/>
              <a:buChar char="§"/>
              <a:defRPr/>
            </a:pPr>
            <a:r>
              <a:rPr lang="en-US" dirty="0" smtClean="0">
                <a:solidFill>
                  <a:schemeClr val="tx1"/>
                </a:solidFill>
              </a:rPr>
              <a:t>Engage faculty, staff, and trustees in understanding the accreditation process</a:t>
            </a:r>
          </a:p>
          <a:p>
            <a:pPr marL="457200" indent="-457200">
              <a:lnSpc>
                <a:spcPct val="90000"/>
              </a:lnSpc>
              <a:spcBef>
                <a:spcPts val="1800"/>
              </a:spcBef>
              <a:buFont typeface="Wingdings" pitchFamily="2" charset="2"/>
              <a:buChar char="§"/>
              <a:defRPr/>
            </a:pPr>
            <a:r>
              <a:rPr lang="en-US" dirty="0" smtClean="0">
                <a:solidFill>
                  <a:schemeClr val="tx1"/>
                </a:solidFill>
              </a:rPr>
              <a:t>Ratchet up IR function for data gathering</a:t>
            </a:r>
          </a:p>
          <a:p>
            <a:pPr marL="457200" indent="-457200">
              <a:lnSpc>
                <a:spcPct val="90000"/>
              </a:lnSpc>
              <a:spcBef>
                <a:spcPts val="1800"/>
              </a:spcBef>
              <a:buFont typeface="Wingdings" pitchFamily="2" charset="2"/>
              <a:buChar char="§"/>
              <a:defRPr/>
            </a:pPr>
            <a:r>
              <a:rPr lang="en-US" dirty="0" smtClean="0">
                <a:solidFill>
                  <a:schemeClr val="tx1"/>
                </a:solidFill>
              </a:rPr>
              <a:t>Assessment plan must be “in action,” not “planning to plan”</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smtClean="0">
                <a:solidFill>
                  <a:srgbClr val="993300"/>
                </a:solidFill>
                <a:ea typeface="ＭＳ Ｐゴシック"/>
                <a:cs typeface="ＭＳ Ｐゴシック"/>
              </a:rPr>
              <a:t>The </a:t>
            </a:r>
            <a:r>
              <a:rPr lang="en-US" i="1" dirty="0" smtClean="0">
                <a:solidFill>
                  <a:schemeClr val="tx1"/>
                </a:solidFill>
                <a:ea typeface="ＭＳ Ｐゴシック"/>
                <a:cs typeface="ＭＳ Ｐゴシック"/>
              </a:rPr>
              <a:t>CCSSE</a:t>
            </a:r>
            <a:r>
              <a:rPr lang="en-US" dirty="0" smtClean="0">
                <a:solidFill>
                  <a:srgbClr val="993300"/>
                </a:solidFill>
                <a:ea typeface="ＭＳ Ｐゴシック"/>
                <a:cs typeface="ＭＳ Ｐゴシック"/>
              </a:rPr>
              <a:t> / </a:t>
            </a:r>
            <a:r>
              <a:rPr lang="en-US" i="1" dirty="0" smtClean="0">
                <a:solidFill>
                  <a:srgbClr val="993300"/>
                </a:solidFill>
                <a:ea typeface="ＭＳ Ｐゴシック"/>
                <a:cs typeface="ＭＳ Ｐゴシック"/>
              </a:rPr>
              <a:t>SENSE</a:t>
            </a:r>
            <a:r>
              <a:rPr lang="en-US" dirty="0" smtClean="0">
                <a:solidFill>
                  <a:srgbClr val="993300"/>
                </a:solidFill>
                <a:ea typeface="ＭＳ Ｐゴシック"/>
                <a:cs typeface="ＭＳ Ｐゴシック"/>
              </a:rPr>
              <a:t> Accreditation Toolkits</a:t>
            </a:r>
          </a:p>
        </p:txBody>
      </p:sp>
      <p:sp>
        <p:nvSpPr>
          <p:cNvPr id="20483" name="Content Placeholder 6"/>
          <p:cNvSpPr>
            <a:spLocks noGrp="1"/>
          </p:cNvSpPr>
          <p:nvPr>
            <p:ph idx="1"/>
          </p:nvPr>
        </p:nvSpPr>
        <p:spPr>
          <a:xfrm>
            <a:off x="584200" y="2543175"/>
            <a:ext cx="7613650" cy="3143250"/>
          </a:xfrm>
        </p:spPr>
        <p:txBody>
          <a:bodyPr/>
          <a:lstStyle/>
          <a:p>
            <a:pPr>
              <a:buFont typeface="Wingdings" pitchFamily="2" charset="2"/>
              <a:buChar char="§"/>
            </a:pPr>
            <a:r>
              <a:rPr lang="en-US" sz="2800" dirty="0" smtClean="0">
                <a:solidFill>
                  <a:schemeClr val="tx1"/>
                </a:solidFill>
                <a:ea typeface="ＭＳ Ｐゴシック"/>
                <a:cs typeface="ＭＳ Ｐゴシック"/>
              </a:rPr>
              <a:t>Intended to be utilized as an approach to mapping </a:t>
            </a:r>
            <a:r>
              <a:rPr lang="en-US" sz="2800" i="1" dirty="0" smtClean="0">
                <a:solidFill>
                  <a:schemeClr val="tx1"/>
                </a:solidFill>
                <a:ea typeface="ＭＳ Ｐゴシック"/>
                <a:cs typeface="ＭＳ Ｐゴシック"/>
              </a:rPr>
              <a:t>CCSSE </a:t>
            </a:r>
            <a:r>
              <a:rPr lang="en-US" sz="2800" dirty="0" smtClean="0">
                <a:solidFill>
                  <a:schemeClr val="tx1"/>
                </a:solidFill>
                <a:ea typeface="ＭＳ Ｐゴシック"/>
                <a:cs typeface="ＭＳ Ｐゴシック"/>
              </a:rPr>
              <a:t>and </a:t>
            </a:r>
            <a:r>
              <a:rPr lang="en-US" sz="2800" i="1" dirty="0" smtClean="0">
                <a:solidFill>
                  <a:schemeClr val="tx1"/>
                </a:solidFill>
                <a:ea typeface="ＭＳ Ｐゴシック"/>
                <a:cs typeface="ＭＳ Ｐゴシック"/>
              </a:rPr>
              <a:t>SENSE</a:t>
            </a:r>
            <a:r>
              <a:rPr lang="en-US" sz="2800" dirty="0" smtClean="0">
                <a:solidFill>
                  <a:schemeClr val="tx1"/>
                </a:solidFill>
                <a:ea typeface="ＭＳ Ｐゴシック"/>
                <a:cs typeface="ＭＳ Ｐゴシック"/>
              </a:rPr>
              <a:t> data to accreditation criteria/standards</a:t>
            </a:r>
          </a:p>
          <a:p>
            <a:pPr>
              <a:buFont typeface="Wingdings" pitchFamily="2" charset="2"/>
              <a:buChar char="§"/>
            </a:pPr>
            <a:r>
              <a:rPr lang="en-US" sz="2800" dirty="0" smtClean="0">
                <a:solidFill>
                  <a:schemeClr val="tx1"/>
                </a:solidFill>
                <a:ea typeface="ＭＳ Ｐゴシック"/>
                <a:cs typeface="ＭＳ Ｐゴシック"/>
              </a:rPr>
              <a:t>Recommended for using in conjunction with other types of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NSE Toolkit.JPG"/>
          <p:cNvPicPr>
            <a:picLocks noGrp="1" noChangeAspect="1"/>
          </p:cNvPicPr>
          <p:nvPr>
            <p:ph idx="1"/>
          </p:nvPr>
        </p:nvPicPr>
        <p:blipFill>
          <a:blip r:embed="rId3"/>
          <a:srcRect l="30602" t="16024" r="28432" b="2522"/>
          <a:stretch>
            <a:fillRect/>
          </a:stretch>
        </p:blipFill>
        <p:spPr>
          <a:xfrm>
            <a:off x="742950" y="766162"/>
            <a:ext cx="4095750" cy="4963726"/>
          </a:xfrm>
          <a:ln w="19050">
            <a:solidFill>
              <a:srgbClr val="993300"/>
            </a:solidFill>
          </a:ln>
          <a:effectLst>
            <a:glow rad="63500">
              <a:schemeClr val="accent4">
                <a:satMod val="175000"/>
                <a:alpha val="40000"/>
              </a:schemeClr>
            </a:glow>
          </a:effectLst>
        </p:spPr>
      </p:pic>
      <p:pic>
        <p:nvPicPr>
          <p:cNvPr id="5" name="Picture 4" descr="CCSSE Toolkit.JPG"/>
          <p:cNvPicPr>
            <a:picLocks noChangeAspect="1"/>
          </p:cNvPicPr>
          <p:nvPr/>
        </p:nvPicPr>
        <p:blipFill>
          <a:blip r:embed="rId4"/>
          <a:srcRect l="30104" t="15308" r="28646" b="2832"/>
          <a:stretch>
            <a:fillRect/>
          </a:stretch>
        </p:blipFill>
        <p:spPr>
          <a:xfrm>
            <a:off x="3790950" y="1161761"/>
            <a:ext cx="4229100" cy="5115504"/>
          </a:xfrm>
          <a:prstGeom prst="rect">
            <a:avLst/>
          </a:prstGeom>
          <a:ln w="19050">
            <a:solidFill>
              <a:schemeClr val="tx1"/>
            </a:solidFill>
          </a:ln>
          <a:effectLst>
            <a:glow rad="63500">
              <a:schemeClr val="accent4">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793750" y="996950"/>
            <a:ext cx="8350250" cy="1028700"/>
          </a:xfrm>
        </p:spPr>
        <p:txBody>
          <a:bodyPr/>
          <a:lstStyle/>
          <a:p>
            <a:r>
              <a:rPr lang="en-US" sz="4000" dirty="0" smtClean="0">
                <a:solidFill>
                  <a:srgbClr val="993300"/>
                </a:solidFill>
                <a:ea typeface="ＭＳ Ｐゴシック"/>
                <a:cs typeface="ＭＳ Ｐゴシック"/>
              </a:rPr>
              <a:t>Each toolkit is comprised </a:t>
            </a:r>
            <a:br>
              <a:rPr lang="en-US" sz="4000" dirty="0" smtClean="0">
                <a:solidFill>
                  <a:srgbClr val="993300"/>
                </a:solidFill>
                <a:ea typeface="ＭＳ Ｐゴシック"/>
                <a:cs typeface="ＭＳ Ｐゴシック"/>
              </a:rPr>
            </a:br>
            <a:r>
              <a:rPr lang="en-US" sz="4000" dirty="0" smtClean="0">
                <a:solidFill>
                  <a:srgbClr val="993300"/>
                </a:solidFill>
                <a:ea typeface="ＭＳ Ｐゴシック"/>
                <a:cs typeface="ＭＳ Ｐゴシック"/>
              </a:rPr>
              <a:t>of three components:</a:t>
            </a:r>
          </a:p>
        </p:txBody>
      </p:sp>
      <p:sp>
        <p:nvSpPr>
          <p:cNvPr id="23555" name="Content Placeholder 6"/>
          <p:cNvSpPr>
            <a:spLocks noGrp="1"/>
          </p:cNvSpPr>
          <p:nvPr>
            <p:ph idx="1"/>
          </p:nvPr>
        </p:nvSpPr>
        <p:spPr>
          <a:xfrm>
            <a:off x="1465263" y="2532063"/>
            <a:ext cx="7051675" cy="2871787"/>
          </a:xfrm>
        </p:spPr>
        <p:txBody>
          <a:bodyPr/>
          <a:lstStyle/>
          <a:p>
            <a:pPr>
              <a:spcBef>
                <a:spcPct val="0"/>
              </a:spcBef>
              <a:spcAft>
                <a:spcPct val="0"/>
              </a:spcAft>
              <a:buFont typeface="Wingdings" pitchFamily="2" charset="2"/>
              <a:buChar char="§"/>
            </a:pPr>
            <a:r>
              <a:rPr lang="en-US" sz="3600" dirty="0" smtClean="0">
                <a:solidFill>
                  <a:schemeClr val="tx1"/>
                </a:solidFill>
                <a:ea typeface="ＭＳ Ｐゴシック"/>
                <a:cs typeface="ＭＳ Ｐゴシック"/>
              </a:rPr>
              <a:t>Narrative</a:t>
            </a:r>
          </a:p>
          <a:p>
            <a:pPr>
              <a:spcBef>
                <a:spcPct val="0"/>
              </a:spcBef>
              <a:spcAft>
                <a:spcPct val="0"/>
              </a:spcAft>
              <a:buFont typeface="Wingdings" pitchFamily="2" charset="2"/>
              <a:buChar char="§"/>
            </a:pPr>
            <a:endParaRPr lang="en-US" sz="3600" dirty="0" smtClean="0">
              <a:solidFill>
                <a:schemeClr val="tx1"/>
              </a:solidFill>
              <a:ea typeface="ＭＳ Ｐゴシック"/>
              <a:cs typeface="ＭＳ Ｐゴシック"/>
            </a:endParaRPr>
          </a:p>
          <a:p>
            <a:pPr>
              <a:spcBef>
                <a:spcPct val="0"/>
              </a:spcBef>
              <a:spcAft>
                <a:spcPct val="0"/>
              </a:spcAft>
              <a:buFont typeface="Wingdings" pitchFamily="2" charset="2"/>
              <a:buChar char="§"/>
            </a:pPr>
            <a:r>
              <a:rPr lang="en-US" sz="3600" dirty="0" smtClean="0">
                <a:solidFill>
                  <a:schemeClr val="tx1"/>
                </a:solidFill>
                <a:ea typeface="ＭＳ Ｐゴシック"/>
                <a:cs typeface="ＭＳ Ｐゴシック"/>
              </a:rPr>
              <a:t>Accreditation Map</a:t>
            </a:r>
          </a:p>
          <a:p>
            <a:pPr>
              <a:spcBef>
                <a:spcPct val="0"/>
              </a:spcBef>
              <a:spcAft>
                <a:spcPct val="0"/>
              </a:spcAft>
              <a:buFont typeface="Wingdings" pitchFamily="2" charset="2"/>
              <a:buChar char="§"/>
            </a:pPr>
            <a:endParaRPr lang="en-US" sz="3600" dirty="0" smtClean="0">
              <a:solidFill>
                <a:schemeClr val="tx1"/>
              </a:solidFill>
              <a:ea typeface="ＭＳ Ｐゴシック"/>
              <a:cs typeface="ＭＳ Ｐゴシック"/>
            </a:endParaRPr>
          </a:p>
          <a:p>
            <a:pPr>
              <a:spcBef>
                <a:spcPct val="0"/>
              </a:spcBef>
              <a:spcAft>
                <a:spcPct val="0"/>
              </a:spcAft>
              <a:buFont typeface="Wingdings" pitchFamily="2" charset="2"/>
              <a:buChar char="§"/>
            </a:pPr>
            <a:r>
              <a:rPr lang="en-US" sz="3600" dirty="0" smtClean="0">
                <a:solidFill>
                  <a:schemeClr val="tx1"/>
                </a:solidFill>
                <a:ea typeface="ＭＳ Ｐゴシック"/>
                <a:cs typeface="ＭＳ Ｐゴシック"/>
              </a:rPr>
              <a:t>Accreditation Item Key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300" y="800100"/>
            <a:ext cx="7632700" cy="771525"/>
          </a:xfrm>
        </p:spPr>
        <p:txBody>
          <a:bodyPr/>
          <a:lstStyle/>
          <a:p>
            <a:r>
              <a:rPr lang="en-US" dirty="0" smtClean="0">
                <a:solidFill>
                  <a:srgbClr val="993300"/>
                </a:solidFill>
                <a:ea typeface="ＭＳ Ｐゴシック"/>
                <a:cs typeface="ＭＳ Ｐゴシック"/>
              </a:rPr>
              <a:t>The Toolkit Narrative</a:t>
            </a:r>
          </a:p>
        </p:txBody>
      </p:sp>
      <p:sp>
        <p:nvSpPr>
          <p:cNvPr id="24579" name="Content Placeholder 2"/>
          <p:cNvSpPr>
            <a:spLocks noGrp="1"/>
          </p:cNvSpPr>
          <p:nvPr>
            <p:ph idx="1"/>
          </p:nvPr>
        </p:nvSpPr>
        <p:spPr>
          <a:xfrm>
            <a:off x="508000" y="2386013"/>
            <a:ext cx="8234363" cy="3690937"/>
          </a:xfrm>
        </p:spPr>
        <p:txBody>
          <a:bodyPr/>
          <a:lstStyle/>
          <a:p>
            <a:pPr>
              <a:buFont typeface="Wingdings" pitchFamily="2" charset="2"/>
              <a:buChar char="§"/>
            </a:pPr>
            <a:r>
              <a:rPr lang="en-US" dirty="0" smtClean="0">
                <a:ea typeface="ＭＳ Ｐゴシック"/>
                <a:cs typeface="ＭＳ Ｐゴシック"/>
              </a:rPr>
              <a:t>Introduction to accreditation and rationale for using student engagement data</a:t>
            </a:r>
          </a:p>
          <a:p>
            <a:pPr>
              <a:buFont typeface="Wingdings" pitchFamily="2" charset="2"/>
              <a:buChar char="§"/>
            </a:pPr>
            <a:r>
              <a:rPr lang="en-US" dirty="0" smtClean="0">
                <a:ea typeface="ＭＳ Ｐゴシック"/>
                <a:cs typeface="ＭＳ Ｐゴシック"/>
              </a:rPr>
              <a:t>Tips for implementing </a:t>
            </a:r>
            <a:r>
              <a:rPr lang="en-US" i="1" dirty="0" smtClean="0">
                <a:ea typeface="ＭＳ Ｐゴシック"/>
                <a:cs typeface="ＭＳ Ｐゴシック"/>
              </a:rPr>
              <a:t>CCSSE/SENSE</a:t>
            </a:r>
            <a:r>
              <a:rPr lang="en-US" dirty="0" smtClean="0">
                <a:ea typeface="ＭＳ Ｐゴシック"/>
                <a:cs typeface="ＭＳ Ｐゴシック"/>
              </a:rPr>
              <a:t> into accreditation processes</a:t>
            </a:r>
          </a:p>
          <a:p>
            <a:pPr>
              <a:buFont typeface="Wingdings" pitchFamily="2" charset="2"/>
              <a:buChar char="§"/>
            </a:pPr>
            <a:r>
              <a:rPr lang="en-US" dirty="0" smtClean="0">
                <a:ea typeface="ＭＳ Ｐゴシック"/>
                <a:cs typeface="ＭＳ Ｐゴシック"/>
              </a:rPr>
              <a:t>Example timelines for administering </a:t>
            </a:r>
            <a:r>
              <a:rPr lang="en-US" i="1" dirty="0" smtClean="0">
                <a:ea typeface="ＭＳ Ｐゴシック"/>
                <a:cs typeface="ＭＳ Ｐゴシック"/>
              </a:rPr>
              <a:t>CCSSE/SENSE</a:t>
            </a:r>
            <a:r>
              <a:rPr lang="en-US" dirty="0" smtClean="0">
                <a:ea typeface="ＭＳ Ｐゴシック"/>
                <a:cs typeface="ＭＳ Ｐゴシック"/>
              </a:rPr>
              <a:t> in short and long accreditation cycles</a:t>
            </a:r>
          </a:p>
          <a:p>
            <a:pPr>
              <a:buFont typeface="Wingdings" pitchFamily="2" charset="2"/>
              <a:buChar char="§"/>
            </a:pPr>
            <a:r>
              <a:rPr lang="en-US" dirty="0" smtClean="0">
                <a:ea typeface="ＭＳ Ｐゴシック"/>
                <a:cs typeface="ＭＳ Ｐゴシック"/>
              </a:rPr>
              <a:t>Explanation of Accreditation Map and Accreditation Key</a:t>
            </a:r>
          </a:p>
          <a:p>
            <a:pPr>
              <a:buFont typeface="Wingdings" pitchFamily="2" charset="2"/>
              <a:buChar char="§"/>
            </a:pPr>
            <a:endParaRPr lang="en-US" dirty="0" smtClean="0">
              <a:ea typeface="ＭＳ Ｐゴシック"/>
              <a:cs typeface="ＭＳ Ｐゴシック"/>
            </a:endParaRPr>
          </a:p>
          <a:p>
            <a:pPr>
              <a:buFont typeface="Wingdings" pitchFamily="2" charset="2"/>
              <a:buChar char="§"/>
            </a:pPr>
            <a:endParaRPr lang="en-US" dirty="0" smtClean="0">
              <a:ea typeface="ＭＳ Ｐゴシック"/>
              <a:cs typeface="ＭＳ Ｐゴシック"/>
            </a:endParaRPr>
          </a:p>
        </p:txBody>
      </p:sp>
      <p:sp>
        <p:nvSpPr>
          <p:cNvPr id="6" name="Content Placeholder 2"/>
          <p:cNvSpPr txBox="1">
            <a:spLocks/>
          </p:cNvSpPr>
          <p:nvPr/>
        </p:nvSpPr>
        <p:spPr bwMode="auto">
          <a:xfrm>
            <a:off x="508000" y="1878013"/>
            <a:ext cx="8234363" cy="407987"/>
          </a:xfrm>
          <a:prstGeom prst="rect">
            <a:avLst/>
          </a:prstGeom>
          <a:noFill/>
          <a:ln w="9525">
            <a:noFill/>
            <a:miter lim="800000"/>
            <a:headEnd/>
            <a:tailEnd/>
          </a:ln>
        </p:spPr>
        <p:txBody>
          <a:bodyPr/>
          <a:lstStyle/>
          <a:p>
            <a:pPr marL="342900" indent="-342900" eaLnBrk="0" hangingPunct="0">
              <a:spcBef>
                <a:spcPct val="20000"/>
              </a:spcBef>
              <a:spcAft>
                <a:spcPct val="50000"/>
              </a:spcAft>
              <a:defRPr/>
            </a:pPr>
            <a:r>
              <a:rPr lang="en-US" b="1" i="0" kern="0" dirty="0">
                <a:solidFill>
                  <a:srgbClr val="102966"/>
                </a:solidFill>
                <a:latin typeface="+mn-lt"/>
              </a:rPr>
              <a:t>Includes:</a:t>
            </a:r>
          </a:p>
          <a:p>
            <a:pPr marL="342900" indent="-342900" eaLnBrk="0" hangingPunct="0">
              <a:spcBef>
                <a:spcPct val="20000"/>
              </a:spcBef>
              <a:spcAft>
                <a:spcPct val="50000"/>
              </a:spcAft>
              <a:buFontTx/>
              <a:buChar char="•"/>
              <a:defRPr/>
            </a:pPr>
            <a:endParaRPr lang="en-US" b="1" i="0" kern="0" dirty="0">
              <a:solidFill>
                <a:srgbClr val="102966"/>
              </a:solidFill>
              <a:latin typeface="+mn-lt"/>
            </a:endParaRPr>
          </a:p>
          <a:p>
            <a:pPr marL="342900" indent="-342900" eaLnBrk="0" hangingPunct="0">
              <a:spcBef>
                <a:spcPct val="20000"/>
              </a:spcBef>
              <a:spcAft>
                <a:spcPct val="50000"/>
              </a:spcAft>
              <a:buFontTx/>
              <a:buChar char="•"/>
              <a:defRPr/>
            </a:pPr>
            <a:endParaRPr lang="en-US" b="1" i="0" kern="0" dirty="0">
              <a:solidFill>
                <a:srgbClr val="10296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fade">
                                      <p:cBhvr>
                                        <p:cTn id="11" dur="500"/>
                                        <p:tgtEl>
                                          <p:spTgt spid="2457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500"/>
                                        <p:tgtEl>
                                          <p:spTgt spid="2457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fade">
                                      <p:cBhvr>
                                        <p:cTn id="19"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4294967295"/>
          </p:nvPr>
        </p:nvSpPr>
        <p:spPr>
          <a:xfrm>
            <a:off x="488950" y="809625"/>
            <a:ext cx="8383588" cy="5514975"/>
          </a:xfrm>
        </p:spPr>
        <p:txBody>
          <a:bodyPr/>
          <a:lstStyle/>
          <a:p>
            <a:pPr>
              <a:spcBef>
                <a:spcPts val="0"/>
              </a:spcBef>
              <a:spcAft>
                <a:spcPts val="0"/>
              </a:spcAft>
              <a:defRPr/>
            </a:pPr>
            <a:endParaRPr lang="en-US" sz="1600" dirty="0" smtClean="0"/>
          </a:p>
          <a:p>
            <a:pPr>
              <a:spcBef>
                <a:spcPts val="0"/>
              </a:spcBef>
              <a:spcAft>
                <a:spcPts val="0"/>
              </a:spcAft>
              <a:defRPr/>
            </a:pPr>
            <a:endParaRPr lang="en-US" sz="1600" dirty="0" smtClean="0"/>
          </a:p>
          <a:p>
            <a:pPr>
              <a:spcBef>
                <a:spcPts val="0"/>
              </a:spcBef>
              <a:spcAft>
                <a:spcPts val="0"/>
              </a:spcAft>
              <a:defRPr/>
            </a:pPr>
            <a:r>
              <a:rPr lang="en-US" sz="1800" dirty="0" smtClean="0">
                <a:solidFill>
                  <a:srgbClr val="993300"/>
                </a:solidFill>
              </a:rPr>
              <a:t>April Juarez</a:t>
            </a:r>
          </a:p>
          <a:p>
            <a:pPr>
              <a:spcBef>
                <a:spcPts val="0"/>
              </a:spcBef>
              <a:spcAft>
                <a:spcPts val="0"/>
              </a:spcAft>
              <a:defRPr/>
            </a:pPr>
            <a:r>
              <a:rPr lang="en-US" sz="1800" dirty="0" smtClean="0">
                <a:solidFill>
                  <a:schemeClr val="tx1"/>
                </a:solidFill>
              </a:rPr>
              <a:t>College Liaison</a:t>
            </a:r>
            <a:endParaRPr lang="en-US" sz="1800" b="0" dirty="0" smtClean="0">
              <a:solidFill>
                <a:schemeClr val="tx1"/>
              </a:solidFill>
            </a:endParaRPr>
          </a:p>
          <a:p>
            <a:pPr>
              <a:spcBef>
                <a:spcPts val="0"/>
              </a:spcBef>
              <a:spcAft>
                <a:spcPts val="0"/>
              </a:spcAft>
              <a:defRPr/>
            </a:pPr>
            <a:r>
              <a:rPr lang="en-US" sz="1800" dirty="0" smtClean="0"/>
              <a:t>Center for Community College Student Engagement </a:t>
            </a:r>
            <a:endParaRPr lang="en-US" sz="1800" i="1" dirty="0" smtClean="0"/>
          </a:p>
          <a:p>
            <a:pPr>
              <a:spcBef>
                <a:spcPts val="0"/>
              </a:spcBef>
              <a:spcAft>
                <a:spcPts val="0"/>
              </a:spcAft>
              <a:defRPr/>
            </a:pPr>
            <a:r>
              <a:rPr lang="en-US" sz="1800" dirty="0" smtClean="0"/>
              <a:t>512-232-3744</a:t>
            </a:r>
          </a:p>
          <a:p>
            <a:pPr>
              <a:spcBef>
                <a:spcPts val="0"/>
              </a:spcBef>
              <a:spcAft>
                <a:spcPts val="0"/>
              </a:spcAft>
              <a:defRPr/>
            </a:pPr>
            <a:r>
              <a:rPr lang="en-US" sz="1800" dirty="0" smtClean="0"/>
              <a:t>juarez@ccsse.org</a:t>
            </a:r>
          </a:p>
          <a:p>
            <a:pPr>
              <a:spcBef>
                <a:spcPts val="0"/>
              </a:spcBef>
              <a:spcAft>
                <a:spcPts val="0"/>
              </a:spcAft>
              <a:defRPr/>
            </a:pPr>
            <a:r>
              <a:rPr lang="en-US" sz="1800" dirty="0" smtClean="0"/>
              <a:t>  </a:t>
            </a:r>
          </a:p>
          <a:p>
            <a:pPr>
              <a:spcBef>
                <a:spcPts val="0"/>
              </a:spcBef>
              <a:spcAft>
                <a:spcPts val="0"/>
              </a:spcAft>
              <a:defRPr/>
            </a:pPr>
            <a:r>
              <a:rPr lang="en-US" sz="1400" dirty="0" smtClean="0">
                <a:solidFill>
                  <a:schemeClr val="tx1"/>
                </a:solidFill>
              </a:rPr>
              <a:t>www.cccse.org</a:t>
            </a:r>
          </a:p>
          <a:p>
            <a:pPr>
              <a:spcBef>
                <a:spcPts val="0"/>
              </a:spcBef>
              <a:spcAft>
                <a:spcPts val="0"/>
              </a:spcAft>
              <a:defRPr/>
            </a:pPr>
            <a:endParaRPr lang="en-US" sz="1400" dirty="0" smtClean="0">
              <a:solidFill>
                <a:schemeClr val="tx1"/>
              </a:solidFill>
            </a:endParaRPr>
          </a:p>
          <a:p>
            <a:pPr>
              <a:spcBef>
                <a:spcPts val="0"/>
              </a:spcBef>
              <a:spcAft>
                <a:spcPts val="0"/>
              </a:spcAft>
              <a:defRPr/>
            </a:pPr>
            <a:r>
              <a:rPr lang="en-US" sz="1400" dirty="0" smtClean="0">
                <a:solidFill>
                  <a:srgbClr val="993300"/>
                </a:solidFill>
              </a:rPr>
              <a:t>Center for Community College Student Engagement</a:t>
            </a:r>
          </a:p>
          <a:p>
            <a:pPr>
              <a:spcBef>
                <a:spcPts val="0"/>
              </a:spcBef>
              <a:spcAft>
                <a:spcPts val="0"/>
              </a:spcAft>
              <a:defRPr/>
            </a:pPr>
            <a:r>
              <a:rPr lang="en-US" sz="1400" i="1" dirty="0" smtClean="0"/>
              <a:t>Community College Survey of Student Engagement (CCSSE)</a:t>
            </a:r>
          </a:p>
          <a:p>
            <a:pPr>
              <a:spcBef>
                <a:spcPts val="0"/>
              </a:spcBef>
              <a:spcAft>
                <a:spcPts val="0"/>
              </a:spcAft>
              <a:defRPr/>
            </a:pPr>
            <a:r>
              <a:rPr lang="en-US" sz="1400" i="1" dirty="0" smtClean="0"/>
              <a:t>Community College Faculty Survey of Student Engagement (CCFSSE)</a:t>
            </a:r>
          </a:p>
          <a:p>
            <a:pPr>
              <a:spcBef>
                <a:spcPts val="0"/>
              </a:spcBef>
              <a:spcAft>
                <a:spcPts val="0"/>
              </a:spcAft>
              <a:defRPr/>
            </a:pPr>
            <a:r>
              <a:rPr lang="en-US" sz="1400" i="1" dirty="0" smtClean="0"/>
              <a:t>Survey of Entering Student Engagement (SENSE)</a:t>
            </a:r>
          </a:p>
          <a:p>
            <a:pPr>
              <a:spcBef>
                <a:spcPts val="0"/>
              </a:spcBef>
              <a:spcAft>
                <a:spcPts val="0"/>
              </a:spcAft>
              <a:defRPr/>
            </a:pPr>
            <a:endParaRPr lang="en-US" sz="1400" dirty="0" smtClean="0"/>
          </a:p>
          <a:p>
            <a:pPr>
              <a:spcBef>
                <a:spcPts val="0"/>
              </a:spcBef>
              <a:spcAft>
                <a:spcPts val="0"/>
              </a:spcAft>
              <a:defRPr/>
            </a:pPr>
            <a:r>
              <a:rPr lang="en-US" sz="1400" dirty="0" smtClean="0"/>
              <a:t>Community College Leadership Program</a:t>
            </a:r>
          </a:p>
          <a:p>
            <a:pPr>
              <a:spcBef>
                <a:spcPts val="0"/>
              </a:spcBef>
              <a:spcAft>
                <a:spcPts val="0"/>
              </a:spcAft>
              <a:defRPr/>
            </a:pPr>
            <a:r>
              <a:rPr lang="en-US" sz="1400" dirty="0" smtClean="0"/>
              <a:t>The University of Texas at Austin</a:t>
            </a:r>
          </a:p>
          <a:p>
            <a:pPr>
              <a:spcBef>
                <a:spcPts val="0"/>
              </a:spcBef>
              <a:spcAft>
                <a:spcPts val="0"/>
              </a:spcAft>
              <a:defRPr/>
            </a:pPr>
            <a:endParaRPr lang="en-US" sz="1800" dirty="0" smtClean="0">
              <a:solidFill>
                <a:schemeClr val="tx1"/>
              </a:solidFill>
            </a:endParaRPr>
          </a:p>
          <a:p>
            <a:pPr marL="0" indent="0">
              <a:spcBef>
                <a:spcPct val="5000"/>
              </a:spcBef>
              <a:spcAft>
                <a:spcPct val="10000"/>
              </a:spcAft>
              <a:defRPr/>
            </a:pPr>
            <a:endParaRPr lang="en-US" sz="1800" i="1" dirty="0" smtClean="0">
              <a:solidFill>
                <a:schemeClr val="tx1"/>
              </a:solidFill>
            </a:endParaRPr>
          </a:p>
          <a:p>
            <a:pPr>
              <a:spcBef>
                <a:spcPts val="0"/>
              </a:spcBef>
              <a:spcAft>
                <a:spcPts val="0"/>
              </a:spcAft>
              <a:defRPr/>
            </a:pPr>
            <a:endParaRPr lang="en-US" sz="1600" i="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4500" y="790575"/>
            <a:ext cx="7632700" cy="739775"/>
          </a:xfrm>
        </p:spPr>
        <p:txBody>
          <a:bodyPr/>
          <a:lstStyle/>
          <a:p>
            <a:r>
              <a:rPr lang="en-US" dirty="0" smtClean="0">
                <a:solidFill>
                  <a:srgbClr val="993300"/>
                </a:solidFill>
                <a:ea typeface="ＭＳ Ｐゴシック"/>
                <a:cs typeface="ＭＳ Ｐゴシック"/>
              </a:rPr>
              <a:t>Accreditation Map</a:t>
            </a:r>
          </a:p>
        </p:txBody>
      </p:sp>
      <p:sp>
        <p:nvSpPr>
          <p:cNvPr id="25603" name="Content Placeholder 2"/>
          <p:cNvSpPr>
            <a:spLocks noGrp="1"/>
          </p:cNvSpPr>
          <p:nvPr>
            <p:ph idx="1"/>
          </p:nvPr>
        </p:nvSpPr>
        <p:spPr>
          <a:xfrm>
            <a:off x="677863" y="2000250"/>
            <a:ext cx="7469187" cy="3825875"/>
          </a:xfrm>
        </p:spPr>
        <p:txBody>
          <a:bodyPr/>
          <a:lstStyle/>
          <a:p>
            <a:pPr>
              <a:buFont typeface="Wingdings" pitchFamily="2" charset="2"/>
              <a:buChar char="§"/>
            </a:pPr>
            <a:r>
              <a:rPr lang="en-US" dirty="0" smtClean="0">
                <a:ea typeface="ＭＳ Ｐゴシック"/>
                <a:cs typeface="ＭＳ Ｐゴシック"/>
              </a:rPr>
              <a:t>Tailored to each of the six regions</a:t>
            </a:r>
          </a:p>
          <a:p>
            <a:pPr>
              <a:buFont typeface="Wingdings" pitchFamily="2" charset="2"/>
              <a:buChar char="§"/>
            </a:pPr>
            <a:r>
              <a:rPr lang="en-US" dirty="0" smtClean="0">
                <a:ea typeface="ＭＳ Ｐゴシック"/>
                <a:cs typeface="ＭＳ Ｐゴシック"/>
              </a:rPr>
              <a:t>Displays full text of criteria/standards relevant to </a:t>
            </a:r>
            <a:r>
              <a:rPr lang="en-US" i="1" dirty="0" smtClean="0">
                <a:ea typeface="ＭＳ Ｐゴシック"/>
                <a:cs typeface="ＭＳ Ｐゴシック"/>
              </a:rPr>
              <a:t>CCSSE/SENSE</a:t>
            </a:r>
          </a:p>
          <a:p>
            <a:pPr>
              <a:buFont typeface="Wingdings" pitchFamily="2" charset="2"/>
              <a:buChar char="§"/>
            </a:pPr>
            <a:r>
              <a:rPr lang="en-US" dirty="0" smtClean="0">
                <a:ea typeface="ＭＳ Ｐゴシック"/>
                <a:cs typeface="ＭＳ Ｐゴシック"/>
              </a:rPr>
              <a:t>Lists survey</a:t>
            </a:r>
            <a:r>
              <a:rPr lang="en-US" i="1" dirty="0" smtClean="0">
                <a:ea typeface="ＭＳ Ｐゴシック"/>
                <a:cs typeface="ＭＳ Ｐゴシック"/>
              </a:rPr>
              <a:t> </a:t>
            </a:r>
            <a:r>
              <a:rPr lang="en-US" dirty="0" smtClean="0">
                <a:ea typeface="ＭＳ Ｐゴシック"/>
                <a:cs typeface="ＭＳ Ｐゴシック"/>
              </a:rPr>
              <a:t>items that align with relevant accreditation criteria/standards</a:t>
            </a:r>
          </a:p>
          <a:p>
            <a:pPr>
              <a:buFont typeface="Wingdings" pitchFamily="2" charset="2"/>
              <a:buChar char="§"/>
            </a:pPr>
            <a:r>
              <a:rPr lang="en-US" dirty="0" smtClean="0">
                <a:ea typeface="ＭＳ Ｐゴシック"/>
                <a:cs typeface="ＭＳ Ｐゴシック"/>
              </a:rPr>
              <a:t>Highlights key concepts</a:t>
            </a:r>
          </a:p>
          <a:p>
            <a:pPr>
              <a:buFontTx/>
              <a:buChar char="•"/>
            </a:pPr>
            <a:endParaRPr lang="en-US" dirty="0"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500"/>
                                        <p:tgtEl>
                                          <p:spTgt spid="2560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creditationMap.bmp"/>
          <p:cNvPicPr>
            <a:picLocks noGrp="1" noChangeAspect="1"/>
          </p:cNvPicPr>
          <p:nvPr>
            <p:ph idx="1"/>
          </p:nvPr>
        </p:nvPicPr>
        <p:blipFill>
          <a:blip r:embed="rId3"/>
          <a:srcRect l="19220" t="20387" r="17942" b="16630"/>
          <a:stretch>
            <a:fillRect/>
          </a:stretch>
        </p:blipFill>
        <p:spPr>
          <a:xfrm>
            <a:off x="695325" y="1195709"/>
            <a:ext cx="7724775" cy="4719316"/>
          </a:xfrm>
          <a:effectLst>
            <a:glow rad="101600">
              <a:schemeClr val="accent4">
                <a:satMod val="175000"/>
                <a:alpha val="40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95300" y="800100"/>
            <a:ext cx="7632700" cy="676275"/>
          </a:xfrm>
        </p:spPr>
        <p:txBody>
          <a:bodyPr/>
          <a:lstStyle/>
          <a:p>
            <a:r>
              <a:rPr lang="en-US" dirty="0" smtClean="0">
                <a:solidFill>
                  <a:srgbClr val="993300"/>
                </a:solidFill>
                <a:ea typeface="ＭＳ Ｐゴシック"/>
                <a:cs typeface="ＭＳ Ｐゴシック"/>
              </a:rPr>
              <a:t>Accreditation Item Key</a:t>
            </a:r>
          </a:p>
        </p:txBody>
      </p:sp>
      <p:sp>
        <p:nvSpPr>
          <p:cNvPr id="27651" name="Content Placeholder 2"/>
          <p:cNvSpPr>
            <a:spLocks noGrp="1"/>
          </p:cNvSpPr>
          <p:nvPr>
            <p:ph idx="1"/>
          </p:nvPr>
        </p:nvSpPr>
        <p:spPr>
          <a:xfrm>
            <a:off x="488950" y="1676400"/>
            <a:ext cx="8331200" cy="4737100"/>
          </a:xfrm>
        </p:spPr>
        <p:txBody>
          <a:bodyPr/>
          <a:lstStyle/>
          <a:p>
            <a:pPr>
              <a:buFontTx/>
              <a:buChar char="•"/>
            </a:pPr>
            <a:r>
              <a:rPr lang="en-US" smtClean="0">
                <a:ea typeface="ＭＳ Ｐゴシック"/>
                <a:cs typeface="ＭＳ Ｐゴシック"/>
              </a:rPr>
              <a:t>Displays the full text of the survey</a:t>
            </a:r>
            <a:r>
              <a:rPr lang="en-US" i="1" smtClean="0">
                <a:ea typeface="ＭＳ Ｐゴシック"/>
                <a:cs typeface="ＭＳ Ｐゴシック"/>
              </a:rPr>
              <a:t> </a:t>
            </a:r>
            <a:r>
              <a:rPr lang="en-US" smtClean="0">
                <a:ea typeface="ＭＳ Ｐゴシック"/>
                <a:cs typeface="ＭＳ Ｐゴシック"/>
              </a:rPr>
              <a:t>items</a:t>
            </a:r>
          </a:p>
          <a:p>
            <a:pPr>
              <a:buFontTx/>
              <a:buChar char="•"/>
            </a:pPr>
            <a:r>
              <a:rPr lang="en-US" smtClean="0">
                <a:ea typeface="ＭＳ Ｐゴシック"/>
                <a:cs typeface="ＭＳ Ｐゴシック"/>
              </a:rPr>
              <a:t>Highlights key concepts</a:t>
            </a:r>
          </a:p>
          <a:p>
            <a:pPr>
              <a:buFontTx/>
              <a:buChar char="•"/>
            </a:pPr>
            <a:r>
              <a:rPr lang="en-US" smtClean="0">
                <a:ea typeface="ＭＳ Ｐゴシック"/>
                <a:cs typeface="ＭＳ Ｐゴシック"/>
              </a:rPr>
              <a:t>Shows items mapped to criteria/standards for all regions</a:t>
            </a:r>
          </a:p>
          <a:p>
            <a:pPr>
              <a:buFontTx/>
              <a:buChar char="•"/>
            </a:pPr>
            <a:r>
              <a:rPr lang="en-US" smtClean="0">
                <a:ea typeface="ＭＳ Ｐゴシック"/>
                <a:cs typeface="ＭＳ Ｐゴシック"/>
              </a:rPr>
              <a:t>Items are organized by benchmarks</a:t>
            </a:r>
          </a:p>
          <a:p>
            <a:pPr>
              <a:buFontTx/>
              <a:buChar char="•"/>
            </a:pPr>
            <a:r>
              <a:rPr lang="en-US" smtClean="0">
                <a:ea typeface="ＭＳ Ｐゴシック"/>
                <a:cs typeface="ＭＳ Ｐゴシック"/>
              </a:rPr>
              <a:t>Items not associated with benchmarks appear at end</a:t>
            </a:r>
          </a:p>
          <a:p>
            <a:pPr>
              <a:buFontTx/>
              <a:buChar char="•"/>
            </a:pPr>
            <a:r>
              <a:rPr lang="en-US" smtClean="0">
                <a:ea typeface="ＭＳ Ｐゴシック"/>
                <a:cs typeface="ＭＳ Ｐゴシック"/>
              </a:rPr>
              <a:t>Shaded items appear on both </a:t>
            </a:r>
            <a:r>
              <a:rPr lang="en-US" i="1" smtClean="0">
                <a:ea typeface="ＭＳ Ｐゴシック"/>
                <a:cs typeface="ＭＳ Ｐゴシック"/>
              </a:rPr>
              <a:t>CCSSE</a:t>
            </a:r>
            <a:r>
              <a:rPr lang="en-US" smtClean="0">
                <a:ea typeface="ＭＳ Ｐゴシック"/>
                <a:cs typeface="ＭＳ Ｐゴシック"/>
              </a:rPr>
              <a:t> and </a:t>
            </a:r>
            <a:r>
              <a:rPr lang="en-US" i="1" smtClean="0">
                <a:ea typeface="ＭＳ Ｐゴシック"/>
                <a:cs typeface="ＭＳ Ｐゴシック"/>
              </a:rPr>
              <a:t>SENSE</a:t>
            </a:r>
            <a:endParaRPr lang="en-US" sz="2800"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fade">
                                      <p:cBhvr>
                                        <p:cTn id="11" dur="500"/>
                                        <p:tgtEl>
                                          <p:spTgt spid="2765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fade">
                                      <p:cBhvr>
                                        <p:cTn id="15" dur="500"/>
                                        <p:tgtEl>
                                          <p:spTgt spid="2765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fade">
                                      <p:cBhvr>
                                        <p:cTn id="19" dur="500"/>
                                        <p:tgtEl>
                                          <p:spTgt spid="2765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fade">
                                      <p:cBhvr>
                                        <p:cTn id="23" dur="500"/>
                                        <p:tgtEl>
                                          <p:spTgt spid="2765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fade">
                                      <p:cBhvr>
                                        <p:cTn id="2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pPr>
              <a:defRPr/>
            </a:pPr>
            <a:r>
              <a:rPr lang="en-US" smtClean="0">
                <a:latin typeface="Times" pitchFamily="18" charset="0"/>
              </a:rPr>
              <a:t>Center for Community College Student Engagement</a:t>
            </a:r>
          </a:p>
        </p:txBody>
      </p:sp>
      <p:pic>
        <p:nvPicPr>
          <p:cNvPr id="7" name="Picture 6" descr="AccreditationKey.bmp"/>
          <p:cNvPicPr>
            <a:picLocks noChangeAspect="1"/>
          </p:cNvPicPr>
          <p:nvPr/>
        </p:nvPicPr>
        <p:blipFill>
          <a:blip r:embed="rId3"/>
          <a:srcRect l="19271" t="16833" r="20729" b="7333"/>
          <a:stretch>
            <a:fillRect/>
          </a:stretch>
        </p:blipFill>
        <p:spPr>
          <a:xfrm>
            <a:off x="1142999" y="773675"/>
            <a:ext cx="6848475" cy="5409819"/>
          </a:xfrm>
          <a:prstGeom prst="rect">
            <a:avLst/>
          </a:prstGeom>
          <a:effectLst>
            <a:glow rad="101600">
              <a:schemeClr val="accent4">
                <a:satMod val="175000"/>
                <a:alpha val="40000"/>
              </a:schemeClr>
            </a:glo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317500" y="835025"/>
            <a:ext cx="8588375" cy="717550"/>
          </a:xfrm>
        </p:spPr>
        <p:txBody>
          <a:bodyPr/>
          <a:lstStyle/>
          <a:p>
            <a:r>
              <a:rPr lang="en-US" sz="4400" dirty="0" smtClean="0">
                <a:solidFill>
                  <a:srgbClr val="993300"/>
                </a:solidFill>
                <a:ea typeface="ＭＳ Ｐゴシック"/>
                <a:cs typeface="ＭＳ Ｐゴシック"/>
              </a:rPr>
              <a:t>Accreditation Toolkits in action</a:t>
            </a:r>
          </a:p>
        </p:txBody>
      </p:sp>
      <p:sp>
        <p:nvSpPr>
          <p:cNvPr id="29699" name="Content Placeholder 6"/>
          <p:cNvSpPr>
            <a:spLocks noGrp="1"/>
          </p:cNvSpPr>
          <p:nvPr>
            <p:ph idx="1"/>
          </p:nvPr>
        </p:nvSpPr>
        <p:spPr>
          <a:xfrm>
            <a:off x="788988" y="2370138"/>
            <a:ext cx="7402512" cy="3182937"/>
          </a:xfrm>
        </p:spPr>
        <p:txBody>
          <a:bodyPr/>
          <a:lstStyle/>
          <a:p>
            <a:pPr marL="0" indent="0">
              <a:spcBef>
                <a:spcPct val="0"/>
              </a:spcBef>
              <a:spcAft>
                <a:spcPct val="0"/>
              </a:spcAft>
            </a:pPr>
            <a:r>
              <a:rPr lang="en-US" sz="3600" dirty="0" smtClean="0">
                <a:solidFill>
                  <a:schemeClr val="tx1"/>
                </a:solidFill>
                <a:ea typeface="ＭＳ Ｐゴシック"/>
                <a:cs typeface="ＭＳ Ｐゴシック"/>
              </a:rPr>
              <a:t>Southern Association </a:t>
            </a:r>
            <a:br>
              <a:rPr lang="en-US" sz="3600" dirty="0" smtClean="0">
                <a:solidFill>
                  <a:schemeClr val="tx1"/>
                </a:solidFill>
                <a:ea typeface="ＭＳ Ｐゴシック"/>
                <a:cs typeface="ＭＳ Ｐゴシック"/>
              </a:rPr>
            </a:br>
            <a:r>
              <a:rPr lang="en-US" sz="3600" dirty="0" smtClean="0">
                <a:solidFill>
                  <a:schemeClr val="tx1"/>
                </a:solidFill>
                <a:ea typeface="ＭＳ Ｐゴシック"/>
                <a:cs typeface="ＭＳ Ｐゴシック"/>
              </a:rPr>
              <a:t>of Colleges and Schools (SACS) </a:t>
            </a:r>
          </a:p>
          <a:p>
            <a:pPr marL="0" indent="0">
              <a:spcBef>
                <a:spcPct val="0"/>
              </a:spcBef>
              <a:spcAft>
                <a:spcPct val="0"/>
              </a:spcAft>
            </a:pPr>
            <a:r>
              <a:rPr lang="en-US" sz="2800" dirty="0" smtClean="0">
                <a:solidFill>
                  <a:schemeClr val="tx1"/>
                </a:solidFill>
                <a:ea typeface="ＭＳ Ｐゴシック"/>
                <a:cs typeface="ＭＳ Ｐゴシック"/>
              </a:rPr>
              <a:t>Commission on Colleges</a:t>
            </a:r>
          </a:p>
          <a:p>
            <a:pPr marL="0" indent="0">
              <a:spcBef>
                <a:spcPct val="0"/>
              </a:spcBef>
              <a:spcAft>
                <a:spcPct val="0"/>
              </a:spcAft>
            </a:pPr>
            <a:endParaRPr lang="en-US" sz="3200" dirty="0" smtClean="0">
              <a:solidFill>
                <a:schemeClr val="tx1"/>
              </a:solidFill>
              <a:ea typeface="ＭＳ Ｐゴシック"/>
              <a:cs typeface="ＭＳ Ｐゴシック"/>
            </a:endParaRPr>
          </a:p>
          <a:p>
            <a:pPr marL="0" indent="0">
              <a:spcBef>
                <a:spcPct val="0"/>
              </a:spcBef>
              <a:spcAft>
                <a:spcPct val="0"/>
              </a:spcAft>
            </a:pPr>
            <a:r>
              <a:rPr lang="en-US" sz="3200" dirty="0" smtClean="0">
                <a:solidFill>
                  <a:schemeClr val="tx1"/>
                </a:solidFill>
                <a:ea typeface="ＭＳ Ｐゴシック"/>
                <a:cs typeface="ＭＳ Ｐゴシック"/>
              </a:rPr>
              <a:t>The Principles of Accreditation:</a:t>
            </a:r>
          </a:p>
          <a:p>
            <a:pPr marL="0" indent="0">
              <a:spcBef>
                <a:spcPct val="0"/>
              </a:spcBef>
              <a:spcAft>
                <a:spcPct val="0"/>
              </a:spcAft>
            </a:pPr>
            <a:r>
              <a:rPr lang="en-US" dirty="0" smtClean="0">
                <a:solidFill>
                  <a:schemeClr val="tx1"/>
                </a:solidFill>
                <a:ea typeface="ＭＳ Ｐゴシック"/>
                <a:cs typeface="ＭＳ Ｐゴシック"/>
              </a:rPr>
              <a:t>Foundations for Quality Enhancement (2010)</a:t>
            </a:r>
          </a:p>
        </p:txBody>
      </p:sp>
      <p:sp>
        <p:nvSpPr>
          <p:cNvPr id="6" name="Title 5"/>
          <p:cNvSpPr txBox="1">
            <a:spLocks/>
          </p:cNvSpPr>
          <p:nvPr/>
        </p:nvSpPr>
        <p:spPr bwMode="auto">
          <a:xfrm>
            <a:off x="485775" y="1492250"/>
            <a:ext cx="9144000" cy="460375"/>
          </a:xfrm>
          <a:prstGeom prst="rect">
            <a:avLst/>
          </a:prstGeom>
          <a:noFill/>
          <a:ln w="9525">
            <a:noFill/>
            <a:miter lim="800000"/>
            <a:headEnd/>
            <a:tailEnd/>
          </a:ln>
        </p:spPr>
        <p:txBody>
          <a:bodyPr anchor="b"/>
          <a:lstStyle/>
          <a:p>
            <a:pPr eaLnBrk="0" hangingPunct="0">
              <a:lnSpc>
                <a:spcPts val="4000"/>
              </a:lnSpc>
              <a:defRPr/>
            </a:pPr>
            <a:r>
              <a:rPr lang="en-US" kern="0" dirty="0">
                <a:solidFill>
                  <a:srgbClr val="993300"/>
                </a:solidFill>
                <a:latin typeface="+mj-lt"/>
              </a:rPr>
              <a:t>Examples of survey items mapped to criteria/standards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00050" y="933450"/>
            <a:ext cx="7632700" cy="571500"/>
          </a:xfrm>
        </p:spPr>
        <p:txBody>
          <a:bodyPr/>
          <a:lstStyle/>
          <a:p>
            <a:r>
              <a:rPr lang="en-US" sz="2800" i="1" dirty="0" smtClean="0">
                <a:solidFill>
                  <a:srgbClr val="993300"/>
                </a:solidFill>
                <a:ea typeface="ＭＳ Ｐゴシック"/>
                <a:cs typeface="ＭＳ Ｐゴシック"/>
              </a:rPr>
              <a:t>SACS Principles of Accreditation</a:t>
            </a:r>
          </a:p>
        </p:txBody>
      </p:sp>
      <p:sp>
        <p:nvSpPr>
          <p:cNvPr id="30723" name="Content Placeholder 2"/>
          <p:cNvSpPr>
            <a:spLocks noGrp="1"/>
          </p:cNvSpPr>
          <p:nvPr>
            <p:ph sz="half" idx="1"/>
          </p:nvPr>
        </p:nvSpPr>
        <p:spPr>
          <a:xfrm>
            <a:off x="488950" y="1952625"/>
            <a:ext cx="4124325" cy="4295775"/>
          </a:xfrm>
        </p:spPr>
        <p:txBody>
          <a:bodyPr/>
          <a:lstStyle/>
          <a:p>
            <a:pPr marL="1588" indent="-1588"/>
            <a:r>
              <a:rPr lang="en-US" sz="1800" dirty="0" smtClean="0">
                <a:solidFill>
                  <a:srgbClr val="993300"/>
                </a:solidFill>
                <a:ea typeface="ＭＳ Ｐゴシック"/>
                <a:cs typeface="ＭＳ Ｐゴシック"/>
              </a:rPr>
              <a:t>Section 1: The Principle of Integrity </a:t>
            </a:r>
            <a:r>
              <a:rPr lang="en-US" sz="1400" b="0" dirty="0" smtClean="0">
                <a:ea typeface="ＭＳ Ｐゴシック"/>
                <a:cs typeface="ＭＳ Ｐゴシック"/>
              </a:rPr>
              <a:t/>
            </a:r>
            <a:br>
              <a:rPr lang="en-US" sz="1400" b="0" dirty="0" smtClean="0">
                <a:ea typeface="ＭＳ Ｐゴシック"/>
                <a:cs typeface="ＭＳ Ｐゴシック"/>
              </a:rPr>
            </a:br>
            <a:r>
              <a:rPr lang="en-US" sz="1200" b="0" dirty="0" err="1" smtClean="0">
                <a:ea typeface="ＭＳ Ｐゴシック"/>
                <a:cs typeface="ＭＳ Ｐゴシック"/>
              </a:rPr>
              <a:t>Integrity</a:t>
            </a:r>
            <a:r>
              <a:rPr lang="en-US" sz="1200" b="0" dirty="0" smtClean="0">
                <a:ea typeface="ＭＳ Ｐゴシック"/>
                <a:cs typeface="ＭＳ Ｐゴシック"/>
              </a:rPr>
              <a:t>, essential to the purpose of higher education, functions as the basic contract defining the relationship between the Commission and each of its member and candidate institutions. It is a relationship in which all parties agree to deal honestly and openly with their constituencies and with one another.</a:t>
            </a:r>
            <a:endParaRPr lang="en-US" sz="1400" b="0" dirty="0" smtClean="0">
              <a:ea typeface="ＭＳ Ｐゴシック"/>
              <a:cs typeface="ＭＳ Ｐゴシック"/>
            </a:endParaRPr>
          </a:p>
          <a:p>
            <a:pPr marL="1588" indent="-1588"/>
            <a:r>
              <a:rPr lang="en-US" sz="1800" dirty="0" smtClean="0">
                <a:solidFill>
                  <a:srgbClr val="993300"/>
                </a:solidFill>
                <a:ea typeface="ＭＳ Ｐゴシック"/>
                <a:cs typeface="ＭＳ Ｐゴシック"/>
              </a:rPr>
              <a:t>Section 2: Core Requirements</a:t>
            </a:r>
            <a:br>
              <a:rPr lang="en-US" sz="1800" dirty="0" smtClean="0">
                <a:solidFill>
                  <a:srgbClr val="993300"/>
                </a:solidFill>
                <a:ea typeface="ＭＳ Ｐゴシック"/>
                <a:cs typeface="ＭＳ Ｐゴシック"/>
              </a:rPr>
            </a:br>
            <a:r>
              <a:rPr lang="en-US" sz="1200" b="0" dirty="0" smtClean="0">
                <a:ea typeface="ＭＳ Ｐゴシック"/>
                <a:cs typeface="ＭＳ Ｐゴシック"/>
              </a:rPr>
              <a:t>Core Requirements are basic, broad-based, foundational requirements that an institution must meet to be accredited with the Commission on Colleges. They establish a threshold of development required of an institution seeking initial or continued accreditation by the Commission and reflect the Commission’s basic expectations of candidate and member institutions. Compliance with the Core Requirements is not sufficient to warrant accreditation or reaffirmation of accreditation. Accredited institutions must also demonstrate compliance with the Comprehensive Standards and the Federal Requirements of the </a:t>
            </a:r>
            <a:r>
              <a:rPr lang="en-US" sz="1200" b="0" i="1" dirty="0" smtClean="0">
                <a:ea typeface="ＭＳ Ｐゴシック"/>
                <a:cs typeface="ＭＳ Ｐゴシック"/>
              </a:rPr>
              <a:t>Principles</a:t>
            </a:r>
            <a:r>
              <a:rPr lang="en-US" sz="1200" b="0" dirty="0" smtClean="0">
                <a:ea typeface="ＭＳ Ｐゴシック"/>
                <a:cs typeface="ＭＳ Ｐゴシック"/>
              </a:rPr>
              <a:t>, and with the policies of the Commission.</a:t>
            </a:r>
            <a:endParaRPr lang="en-US" sz="1400" b="0" dirty="0" smtClean="0">
              <a:ea typeface="ＭＳ Ｐゴシック"/>
              <a:cs typeface="ＭＳ Ｐゴシック"/>
            </a:endParaRPr>
          </a:p>
        </p:txBody>
      </p:sp>
      <p:sp>
        <p:nvSpPr>
          <p:cNvPr id="4" name="Content Placeholder 3"/>
          <p:cNvSpPr>
            <a:spLocks noGrp="1"/>
          </p:cNvSpPr>
          <p:nvPr>
            <p:ph sz="half" idx="2"/>
          </p:nvPr>
        </p:nvSpPr>
        <p:spPr>
          <a:xfrm>
            <a:off x="4891088" y="1933575"/>
            <a:ext cx="4021137" cy="4362450"/>
          </a:xfrm>
        </p:spPr>
        <p:txBody>
          <a:bodyPr/>
          <a:lstStyle/>
          <a:p>
            <a:pPr marL="1588" indent="-1588">
              <a:defRPr/>
            </a:pPr>
            <a:r>
              <a:rPr lang="en-US" sz="1800" dirty="0" smtClean="0">
                <a:solidFill>
                  <a:srgbClr val="993300"/>
                </a:solidFill>
                <a:ea typeface="ＭＳ Ｐゴシック"/>
                <a:cs typeface="ＭＳ Ｐゴシック"/>
              </a:rPr>
              <a:t>Section 3: Comprehensive Standards </a:t>
            </a:r>
            <a:r>
              <a:rPr lang="en-US" sz="2400" dirty="0" smtClean="0">
                <a:ea typeface="ＭＳ Ｐゴシック"/>
                <a:cs typeface="ＭＳ Ｐゴシック"/>
              </a:rPr>
              <a:t/>
            </a:r>
            <a:br>
              <a:rPr lang="en-US" sz="2400" dirty="0" smtClean="0">
                <a:ea typeface="ＭＳ Ｐゴシック"/>
                <a:cs typeface="ＭＳ Ｐゴシック"/>
              </a:rPr>
            </a:br>
            <a:r>
              <a:rPr lang="en-US" sz="1200" b="0" dirty="0" smtClean="0"/>
              <a:t>The Comprehensive Standards set forth requirements in the following four areas: (1) institutional mission, governance, and effectiveness; (2) programs; (3) resources; and (4) institutional responsibility for Commission policies. The Comprehensive Standards are more specific to the operations of the institution, represent good practice in higher education, and establish a level of accomplishment expected of all member institutions.</a:t>
            </a:r>
            <a:endParaRPr lang="en-US" sz="1800" b="0" dirty="0" smtClean="0">
              <a:ea typeface="ＭＳ Ｐゴシック"/>
              <a:cs typeface="ＭＳ Ｐゴシック"/>
            </a:endParaRPr>
          </a:p>
          <a:p>
            <a:pPr marL="1588" indent="-1588">
              <a:defRPr/>
            </a:pPr>
            <a:r>
              <a:rPr lang="en-US" sz="1800" dirty="0" smtClean="0">
                <a:solidFill>
                  <a:srgbClr val="993300"/>
                </a:solidFill>
              </a:rPr>
              <a:t>Section 4: Federal Requirements</a:t>
            </a:r>
            <a:r>
              <a:rPr lang="en-US" sz="1800" dirty="0" smtClean="0"/>
              <a:t/>
            </a:r>
            <a:br>
              <a:rPr lang="en-US" sz="1800" dirty="0" smtClean="0"/>
            </a:br>
            <a:r>
              <a:rPr lang="en-US" sz="1200" b="0" dirty="0" smtClean="0"/>
              <a:t>The federal government mandates the Commission to review an institution in accordance with criteria outlined in the regulations of the </a:t>
            </a:r>
            <a:r>
              <a:rPr lang="en-US" sz="1200" b="0" i="1" dirty="0" smtClean="0"/>
              <a:t>1998 Higher Education Amendments</a:t>
            </a:r>
            <a:r>
              <a:rPr lang="en-US" sz="1200" b="0" dirty="0" smtClean="0"/>
              <a:t> developed by the U.S. Department of Education. As part of the review process, institutions are required to document compliance with those criteria and the Commission is obligated to consider such compliance when the institution is reviewed for initial membership or continued accreditation.</a:t>
            </a:r>
            <a:endParaRPr lang="en-US" sz="1400" b="0" dirty="0" smtClean="0"/>
          </a:p>
          <a:p>
            <a:pPr marL="1588" indent="-1588">
              <a:defRPr/>
            </a:pPr>
            <a:endParaRPr lang="en-US" sz="1400" b="0" dirty="0" smtClean="0"/>
          </a:p>
          <a:p>
            <a:pPr>
              <a:defRPr/>
            </a:pPr>
            <a:endParaRPr lang="en-US" sz="1400" dirty="0"/>
          </a:p>
        </p:txBody>
      </p:sp>
      <p:sp>
        <p:nvSpPr>
          <p:cNvPr id="16" name="TextBox 15"/>
          <p:cNvSpPr txBox="1">
            <a:spLocks noChangeArrowheads="1"/>
          </p:cNvSpPr>
          <p:nvPr/>
        </p:nvSpPr>
        <p:spPr bwMode="auto">
          <a:xfrm>
            <a:off x="114300" y="3270250"/>
            <a:ext cx="641350" cy="769938"/>
          </a:xfrm>
          <a:prstGeom prst="rect">
            <a:avLst/>
          </a:prstGeom>
          <a:noFill/>
          <a:ln w="9525">
            <a:noFill/>
            <a:miter lim="800000"/>
            <a:headEnd/>
            <a:tailEnd/>
          </a:ln>
        </p:spPr>
        <p:txBody>
          <a:bodyPr>
            <a:spAutoFit/>
          </a:bodyPr>
          <a:lstStyle/>
          <a:p>
            <a:pPr algn="r" eaLnBrk="0" hangingPunct="0"/>
            <a:r>
              <a:rPr lang="en-US" sz="4400" i="0" dirty="0">
                <a:solidFill>
                  <a:srgbClr val="009900"/>
                </a:solidFill>
                <a:latin typeface="Wingdings" pitchFamily="2" charset="2"/>
              </a:rPr>
              <a:t>ü</a:t>
            </a:r>
          </a:p>
        </p:txBody>
      </p:sp>
      <p:sp>
        <p:nvSpPr>
          <p:cNvPr id="20" name="TextBox 19"/>
          <p:cNvSpPr txBox="1"/>
          <p:nvPr/>
        </p:nvSpPr>
        <p:spPr>
          <a:xfrm rot="21202639">
            <a:off x="6078538" y="858838"/>
            <a:ext cx="2695575" cy="1200150"/>
          </a:xfrm>
          <a:prstGeom prst="rect">
            <a:avLst/>
          </a:prstGeom>
          <a:noFill/>
        </p:spPr>
        <p:txBody>
          <a:bodyPr>
            <a:spAutoFit/>
          </a:bodyPr>
          <a:lstStyle/>
          <a:p>
            <a:pPr algn="ctr" eaLnBrk="0" hangingPunct="0">
              <a:defRPr/>
            </a:pPr>
            <a:r>
              <a:rPr lang="en-US" sz="1600" b="1" dirty="0">
                <a:solidFill>
                  <a:srgbClr val="009900"/>
                </a:solidFill>
                <a:latin typeface="+mn-lt"/>
                <a:ea typeface="ＭＳ Ｐゴシック" pitchFamily="-106" charset="-128"/>
                <a:cs typeface="+mn-cs"/>
              </a:rPr>
              <a:t>Which do </a:t>
            </a:r>
          </a:p>
          <a:p>
            <a:pPr algn="ctr" eaLnBrk="0" hangingPunct="0">
              <a:defRPr/>
            </a:pPr>
            <a:r>
              <a:rPr lang="en-US" sz="1600" b="1" dirty="0">
                <a:solidFill>
                  <a:srgbClr val="009900"/>
                </a:solidFill>
                <a:latin typeface="+mn-lt"/>
                <a:ea typeface="ＭＳ Ｐゴシック" pitchFamily="-106" charset="-128"/>
                <a:cs typeface="+mn-cs"/>
              </a:rPr>
              <a:t>CCSSE &amp; SENSE support?</a:t>
            </a:r>
          </a:p>
          <a:p>
            <a:pPr eaLnBrk="0" hangingPunct="0">
              <a:defRPr/>
            </a:pPr>
            <a:endParaRPr lang="en-US" b="1" dirty="0">
              <a:solidFill>
                <a:srgbClr val="102966"/>
              </a:solidFill>
              <a:latin typeface="+mn-lt"/>
              <a:ea typeface="ＭＳ Ｐゴシック" pitchFamily="-106" charset="-128"/>
              <a:cs typeface="+mn-cs"/>
            </a:endParaRPr>
          </a:p>
        </p:txBody>
      </p:sp>
      <p:sp>
        <p:nvSpPr>
          <p:cNvPr id="21" name="Oval 20"/>
          <p:cNvSpPr/>
          <p:nvPr/>
        </p:nvSpPr>
        <p:spPr bwMode="auto">
          <a:xfrm rot="21210493">
            <a:off x="6419850" y="690563"/>
            <a:ext cx="1919288" cy="1123950"/>
          </a:xfrm>
          <a:prstGeom prst="ellipse">
            <a:avLst/>
          </a:prstGeom>
          <a:noFill/>
          <a:ln w="28575" cap="flat" cmpd="sng" algn="ctr">
            <a:solidFill>
              <a:srgbClr val="009900"/>
            </a:solidFill>
            <a:prstDash val="solid"/>
            <a:round/>
            <a:headEnd type="none" w="med" len="med"/>
            <a:tailEnd type="none" w="med" len="med"/>
          </a:ln>
          <a:effectLst/>
        </p:spPr>
        <p:txBody>
          <a:bodyPr/>
          <a:lstStyle/>
          <a:p>
            <a:pPr algn="r" eaLnBrk="0" hangingPunct="0">
              <a:defRPr/>
            </a:pPr>
            <a:endParaRPr lang="en-US" dirty="0">
              <a:ln>
                <a:solidFill>
                  <a:srgbClr val="102966"/>
                </a:solidFill>
              </a:ln>
              <a:solidFill>
                <a:srgbClr val="102966"/>
              </a:solidFill>
              <a:latin typeface="Times" pitchFamily="78" charset="0"/>
              <a:ea typeface="ＭＳ Ｐゴシック" pitchFamily="-106" charset="-128"/>
              <a:cs typeface="+mn-cs"/>
            </a:endParaRPr>
          </a:p>
        </p:txBody>
      </p:sp>
      <p:sp>
        <p:nvSpPr>
          <p:cNvPr id="9" name="TextBox 8"/>
          <p:cNvSpPr txBox="1">
            <a:spLocks noChangeArrowheads="1"/>
          </p:cNvSpPr>
          <p:nvPr/>
        </p:nvSpPr>
        <p:spPr bwMode="auto">
          <a:xfrm>
            <a:off x="4543425" y="1727200"/>
            <a:ext cx="641350" cy="769938"/>
          </a:xfrm>
          <a:prstGeom prst="rect">
            <a:avLst/>
          </a:prstGeom>
          <a:noFill/>
          <a:ln w="9525">
            <a:noFill/>
            <a:miter lim="800000"/>
            <a:headEnd/>
            <a:tailEnd/>
          </a:ln>
        </p:spPr>
        <p:txBody>
          <a:bodyPr>
            <a:spAutoFit/>
          </a:bodyPr>
          <a:lstStyle/>
          <a:p>
            <a:pPr algn="r" eaLnBrk="0" hangingPunct="0"/>
            <a:r>
              <a:rPr lang="en-US" sz="4400" i="0" dirty="0">
                <a:solidFill>
                  <a:srgbClr val="009900"/>
                </a:solidFill>
                <a:latin typeface="Wingdings" pitchFamily="2" charset="2"/>
              </a:rPr>
              <a:t>ü</a:t>
            </a:r>
          </a:p>
        </p:txBody>
      </p:sp>
      <p:cxnSp>
        <p:nvCxnSpPr>
          <p:cNvPr id="11" name="Straight Arrow Connector 10"/>
          <p:cNvCxnSpPr>
            <a:cxnSpLocks noChangeShapeType="1"/>
          </p:cNvCxnSpPr>
          <p:nvPr/>
        </p:nvCxnSpPr>
        <p:spPr bwMode="auto">
          <a:xfrm rot="10800000" flipV="1">
            <a:off x="7953375" y="1438275"/>
            <a:ext cx="933450" cy="638175"/>
          </a:xfrm>
          <a:prstGeom prst="straightConnector1">
            <a:avLst/>
          </a:prstGeom>
          <a:noFill/>
          <a:ln w="28575" algn="ctr">
            <a:solidFill>
              <a:srgbClr val="009900"/>
            </a:solidFill>
            <a:round/>
            <a:headEnd/>
            <a:tailEnd type="arrow" w="med" len="med"/>
          </a:ln>
        </p:spPr>
      </p:cxnSp>
      <p:sp>
        <p:nvSpPr>
          <p:cNvPr id="10" name="Footer Placeholder 1"/>
          <p:cNvSpPr>
            <a:spLocks noGrp="1"/>
          </p:cNvSpPr>
          <p:nvPr>
            <p:ph type="ftr" sz="quarter" idx="10"/>
          </p:nvPr>
        </p:nvSpPr>
        <p:spPr/>
        <p:txBody>
          <a:bodyPr/>
          <a:lstStyle/>
          <a:p>
            <a:pPr>
              <a:defRPr/>
            </a:pPr>
            <a:r>
              <a:rPr lang="en-US" smtClean="0">
                <a:latin typeface="Times" pitchFamily="18" charset="0"/>
              </a:rPr>
              <a:t>Center for Community College Student Engagement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iterate type="lt">
                                    <p:tmPct val="5000"/>
                                  </p:iterate>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1"/>
      <p:bldP spid="21" grpId="1"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95300" y="609600"/>
            <a:ext cx="7632700" cy="857250"/>
          </a:xfrm>
        </p:spPr>
        <p:txBody>
          <a:bodyPr/>
          <a:lstStyle/>
          <a:p>
            <a:r>
              <a:rPr lang="en-US" i="1" smtClean="0">
                <a:ea typeface="ＭＳ Ｐゴシック"/>
                <a:cs typeface="ＭＳ Ｐゴシック"/>
              </a:rPr>
              <a:t>SACS Principles of Accreditation</a:t>
            </a:r>
          </a:p>
        </p:txBody>
      </p:sp>
      <p:sp>
        <p:nvSpPr>
          <p:cNvPr id="31747" name="Content Placeholder 2"/>
          <p:cNvSpPr>
            <a:spLocks noGrp="1"/>
          </p:cNvSpPr>
          <p:nvPr>
            <p:ph sz="half" idx="1"/>
          </p:nvPr>
        </p:nvSpPr>
        <p:spPr>
          <a:xfrm>
            <a:off x="642938" y="1674813"/>
            <a:ext cx="6384925" cy="822325"/>
          </a:xfrm>
        </p:spPr>
        <p:txBody>
          <a:bodyPr/>
          <a:lstStyle/>
          <a:p>
            <a:pPr marL="1588" indent="-1588"/>
            <a:r>
              <a:rPr lang="en-US" sz="2400" smtClean="0">
                <a:solidFill>
                  <a:srgbClr val="993300"/>
                </a:solidFill>
                <a:ea typeface="ＭＳ Ｐゴシック"/>
                <a:cs typeface="ＭＳ Ｐゴシック"/>
              </a:rPr>
              <a:t>Section 3: Comprehensive Standards </a:t>
            </a:r>
            <a:endParaRPr lang="en-US" sz="2400" b="0" smtClean="0">
              <a:ea typeface="ＭＳ Ｐゴシック"/>
              <a:cs typeface="ＭＳ Ｐゴシック"/>
            </a:endParaRPr>
          </a:p>
          <a:p>
            <a:pPr marL="1588" indent="-1588"/>
            <a:endParaRPr lang="en-US" sz="1200" b="0" smtClean="0">
              <a:ea typeface="ＭＳ Ｐゴシック"/>
              <a:cs typeface="ＭＳ Ｐゴシック"/>
            </a:endParaRPr>
          </a:p>
        </p:txBody>
      </p:sp>
      <p:sp>
        <p:nvSpPr>
          <p:cNvPr id="9" name="TextBox 8"/>
          <p:cNvSpPr txBox="1"/>
          <p:nvPr/>
        </p:nvSpPr>
        <p:spPr>
          <a:xfrm>
            <a:off x="935038" y="2311400"/>
            <a:ext cx="6719887" cy="4278313"/>
          </a:xfrm>
          <a:prstGeom prst="rect">
            <a:avLst/>
          </a:prstGeom>
          <a:noFill/>
        </p:spPr>
        <p:txBody>
          <a:bodyPr>
            <a:spAutoFit/>
          </a:bodyPr>
          <a:lstStyle/>
          <a:p>
            <a:pPr>
              <a:defRPr/>
            </a:pPr>
            <a:r>
              <a:rPr lang="en-US" sz="1800" i="0" dirty="0">
                <a:latin typeface="+mn-lt"/>
              </a:rPr>
              <a:t>3.1    Institutional Mission</a:t>
            </a:r>
          </a:p>
          <a:p>
            <a:pPr>
              <a:defRPr/>
            </a:pPr>
            <a:r>
              <a:rPr lang="en-US" sz="1800" i="0" dirty="0">
                <a:latin typeface="+mn-lt"/>
              </a:rPr>
              <a:t>3.2    Governance and Administration</a:t>
            </a:r>
          </a:p>
          <a:p>
            <a:pPr>
              <a:defRPr/>
            </a:pPr>
            <a:r>
              <a:rPr lang="en-US" sz="1800" i="0" dirty="0">
                <a:latin typeface="+mn-lt"/>
              </a:rPr>
              <a:t>3.3    Institutional Effectiveness</a:t>
            </a:r>
          </a:p>
          <a:p>
            <a:pPr>
              <a:defRPr/>
            </a:pPr>
            <a:r>
              <a:rPr lang="en-US" sz="1800" i="0" dirty="0">
                <a:latin typeface="+mn-lt"/>
              </a:rPr>
              <a:t>3.4    All Educational Programs</a:t>
            </a:r>
          </a:p>
          <a:p>
            <a:pPr>
              <a:defRPr/>
            </a:pPr>
            <a:r>
              <a:rPr lang="en-US" sz="1800" i="0" dirty="0">
                <a:latin typeface="+mn-lt"/>
              </a:rPr>
              <a:t>3.5    Undergraduate Programs</a:t>
            </a:r>
          </a:p>
          <a:p>
            <a:pPr marL="514350" indent="-514350">
              <a:defRPr/>
            </a:pPr>
            <a:r>
              <a:rPr lang="en-US" sz="1800" i="0" dirty="0">
                <a:latin typeface="+mn-lt"/>
              </a:rPr>
              <a:t>3.6    Graduate and Post-Baccalaureate Professional Programs</a:t>
            </a:r>
          </a:p>
          <a:p>
            <a:pPr>
              <a:defRPr/>
            </a:pPr>
            <a:r>
              <a:rPr lang="en-US" sz="1800" i="0" dirty="0">
                <a:latin typeface="+mn-lt"/>
              </a:rPr>
              <a:t>3.7    Faculty</a:t>
            </a:r>
          </a:p>
          <a:p>
            <a:pPr>
              <a:defRPr/>
            </a:pPr>
            <a:r>
              <a:rPr lang="en-US" sz="1800" i="0" dirty="0">
                <a:latin typeface="+mn-lt"/>
              </a:rPr>
              <a:t>3.8    Library and Other Learning Resources</a:t>
            </a:r>
          </a:p>
          <a:p>
            <a:pPr>
              <a:defRPr/>
            </a:pPr>
            <a:r>
              <a:rPr lang="en-US" sz="1800" i="0" dirty="0">
                <a:latin typeface="+mn-lt"/>
              </a:rPr>
              <a:t>3.9    Student Affairs and Services</a:t>
            </a:r>
          </a:p>
          <a:p>
            <a:pPr>
              <a:defRPr/>
            </a:pPr>
            <a:r>
              <a:rPr lang="en-US" sz="1800" i="0" dirty="0">
                <a:latin typeface="+mn-lt"/>
              </a:rPr>
              <a:t>3.10  Financial Resources</a:t>
            </a:r>
          </a:p>
          <a:p>
            <a:pPr>
              <a:defRPr/>
            </a:pPr>
            <a:r>
              <a:rPr lang="en-US" sz="1800" i="0" dirty="0">
                <a:latin typeface="+mn-lt"/>
              </a:rPr>
              <a:t>3.11  Physical Resources</a:t>
            </a:r>
          </a:p>
          <a:p>
            <a:pPr>
              <a:defRPr/>
            </a:pPr>
            <a:r>
              <a:rPr lang="en-US" sz="1800" i="0" dirty="0">
                <a:latin typeface="+mn-lt"/>
              </a:rPr>
              <a:t>3.12  Substantive Change Procedures and Policy</a:t>
            </a:r>
          </a:p>
          <a:p>
            <a:pPr>
              <a:defRPr/>
            </a:pPr>
            <a:r>
              <a:rPr lang="en-US" sz="1800" i="0" dirty="0">
                <a:latin typeface="+mn-lt"/>
              </a:rPr>
              <a:t>3.13  Compliance with Other Commission Policies</a:t>
            </a:r>
          </a:p>
          <a:p>
            <a:pPr>
              <a:defRPr/>
            </a:pPr>
            <a:r>
              <a:rPr lang="en-US" sz="1800" i="0" dirty="0">
                <a:latin typeface="+mn-lt"/>
              </a:rPr>
              <a:t>3.14  Representation of Accreditation Status</a:t>
            </a:r>
          </a:p>
          <a:p>
            <a:pPr>
              <a:defRPr/>
            </a:pPr>
            <a:endParaRPr lang="en-US" sz="2000" dirty="0"/>
          </a:p>
        </p:txBody>
      </p:sp>
      <p:sp>
        <p:nvSpPr>
          <p:cNvPr id="10" name="TextBox 9"/>
          <p:cNvSpPr txBox="1">
            <a:spLocks noChangeArrowheads="1"/>
          </p:cNvSpPr>
          <p:nvPr/>
        </p:nvSpPr>
        <p:spPr bwMode="auto">
          <a:xfrm>
            <a:off x="541338" y="2760663"/>
            <a:ext cx="641350" cy="584200"/>
          </a:xfrm>
          <a:prstGeom prst="rect">
            <a:avLst/>
          </a:prstGeom>
          <a:noFill/>
          <a:ln w="9525">
            <a:noFill/>
            <a:miter lim="800000"/>
            <a:headEnd/>
            <a:tailEnd/>
          </a:ln>
        </p:spPr>
        <p:txBody>
          <a:bodyPr>
            <a:spAutoFit/>
          </a:bodyPr>
          <a:lstStyle/>
          <a:p>
            <a:pPr algn="r" eaLnBrk="0" hangingPunct="0"/>
            <a:r>
              <a:rPr lang="en-US" sz="3200" i="0">
                <a:solidFill>
                  <a:srgbClr val="009900"/>
                </a:solidFill>
                <a:latin typeface="Wingdings" pitchFamily="2" charset="2"/>
              </a:rPr>
              <a:t>ü</a:t>
            </a:r>
          </a:p>
        </p:txBody>
      </p:sp>
      <p:sp>
        <p:nvSpPr>
          <p:cNvPr id="11" name="TextBox 10"/>
          <p:cNvSpPr txBox="1">
            <a:spLocks noChangeArrowheads="1"/>
          </p:cNvSpPr>
          <p:nvPr/>
        </p:nvSpPr>
        <p:spPr bwMode="auto">
          <a:xfrm>
            <a:off x="539750" y="3025775"/>
            <a:ext cx="641350" cy="585788"/>
          </a:xfrm>
          <a:prstGeom prst="rect">
            <a:avLst/>
          </a:prstGeom>
          <a:noFill/>
          <a:ln w="9525">
            <a:noFill/>
            <a:miter lim="800000"/>
            <a:headEnd/>
            <a:tailEnd/>
          </a:ln>
        </p:spPr>
        <p:txBody>
          <a:bodyPr>
            <a:spAutoFit/>
          </a:bodyPr>
          <a:lstStyle/>
          <a:p>
            <a:pPr algn="r" eaLnBrk="0" hangingPunct="0"/>
            <a:r>
              <a:rPr lang="en-US" sz="3200" i="0">
                <a:solidFill>
                  <a:srgbClr val="009900"/>
                </a:solidFill>
                <a:latin typeface="Wingdings" pitchFamily="2" charset="2"/>
              </a:rPr>
              <a:t>ü</a:t>
            </a:r>
          </a:p>
        </p:txBody>
      </p:sp>
      <p:sp>
        <p:nvSpPr>
          <p:cNvPr id="12" name="TextBox 11"/>
          <p:cNvSpPr txBox="1">
            <a:spLocks noChangeArrowheads="1"/>
          </p:cNvSpPr>
          <p:nvPr/>
        </p:nvSpPr>
        <p:spPr bwMode="auto">
          <a:xfrm>
            <a:off x="549275" y="3302000"/>
            <a:ext cx="641350" cy="584200"/>
          </a:xfrm>
          <a:prstGeom prst="rect">
            <a:avLst/>
          </a:prstGeom>
          <a:noFill/>
          <a:ln w="9525">
            <a:noFill/>
            <a:miter lim="800000"/>
            <a:headEnd/>
            <a:tailEnd/>
          </a:ln>
        </p:spPr>
        <p:txBody>
          <a:bodyPr>
            <a:spAutoFit/>
          </a:bodyPr>
          <a:lstStyle/>
          <a:p>
            <a:pPr algn="r" eaLnBrk="0" hangingPunct="0"/>
            <a:r>
              <a:rPr lang="en-US" sz="3200" i="0">
                <a:solidFill>
                  <a:srgbClr val="009900"/>
                </a:solidFill>
                <a:latin typeface="Wingdings" pitchFamily="2" charset="2"/>
              </a:rPr>
              <a:t>ü</a:t>
            </a:r>
          </a:p>
        </p:txBody>
      </p:sp>
      <p:sp>
        <p:nvSpPr>
          <p:cNvPr id="14" name="TextBox 13"/>
          <p:cNvSpPr txBox="1"/>
          <p:nvPr/>
        </p:nvSpPr>
        <p:spPr>
          <a:xfrm rot="21202639">
            <a:off x="6388100" y="1622425"/>
            <a:ext cx="2695575" cy="1200150"/>
          </a:xfrm>
          <a:prstGeom prst="rect">
            <a:avLst/>
          </a:prstGeom>
          <a:noFill/>
        </p:spPr>
        <p:txBody>
          <a:bodyPr>
            <a:spAutoFit/>
          </a:bodyPr>
          <a:lstStyle/>
          <a:p>
            <a:pPr algn="ctr" eaLnBrk="0" hangingPunct="0">
              <a:defRPr/>
            </a:pPr>
            <a:r>
              <a:rPr lang="en-US" sz="1600" b="1" dirty="0">
                <a:solidFill>
                  <a:srgbClr val="009900"/>
                </a:solidFill>
                <a:latin typeface="+mn-lt"/>
                <a:ea typeface="ＭＳ Ｐゴシック" pitchFamily="-106" charset="-128"/>
                <a:cs typeface="+mn-cs"/>
              </a:rPr>
              <a:t>Which do </a:t>
            </a:r>
          </a:p>
          <a:p>
            <a:pPr algn="ctr" eaLnBrk="0" hangingPunct="0">
              <a:defRPr/>
            </a:pPr>
            <a:r>
              <a:rPr lang="en-US" sz="1600" b="1" dirty="0">
                <a:solidFill>
                  <a:srgbClr val="009900"/>
                </a:solidFill>
                <a:latin typeface="+mn-lt"/>
                <a:ea typeface="ＭＳ Ｐゴシック" pitchFamily="-106" charset="-128"/>
                <a:cs typeface="+mn-cs"/>
              </a:rPr>
              <a:t>CCSSE &amp; SENSE support?</a:t>
            </a:r>
          </a:p>
          <a:p>
            <a:pPr eaLnBrk="0" hangingPunct="0">
              <a:defRPr/>
            </a:pPr>
            <a:endParaRPr lang="en-US" b="1" dirty="0">
              <a:solidFill>
                <a:srgbClr val="009900"/>
              </a:solidFill>
              <a:latin typeface="+mn-lt"/>
              <a:ea typeface="ＭＳ Ｐゴシック" pitchFamily="-106" charset="-128"/>
              <a:cs typeface="+mn-cs"/>
            </a:endParaRPr>
          </a:p>
        </p:txBody>
      </p:sp>
      <p:sp>
        <p:nvSpPr>
          <p:cNvPr id="15" name="Oval 14"/>
          <p:cNvSpPr/>
          <p:nvPr/>
        </p:nvSpPr>
        <p:spPr bwMode="auto">
          <a:xfrm rot="21210493">
            <a:off x="6729413" y="1454150"/>
            <a:ext cx="1919287" cy="1123950"/>
          </a:xfrm>
          <a:prstGeom prst="ellipse">
            <a:avLst/>
          </a:prstGeom>
          <a:noFill/>
          <a:ln w="28575" cap="flat" cmpd="sng" algn="ctr">
            <a:solidFill>
              <a:srgbClr val="009900"/>
            </a:solidFill>
            <a:prstDash val="solid"/>
            <a:round/>
            <a:headEnd type="none" w="med" len="med"/>
            <a:tailEnd type="none" w="med" len="med"/>
          </a:ln>
          <a:effectLst/>
        </p:spPr>
        <p:txBody>
          <a:bodyPr/>
          <a:lstStyle/>
          <a:p>
            <a:pPr algn="r" eaLnBrk="0" hangingPunct="0">
              <a:defRPr/>
            </a:pPr>
            <a:endParaRPr lang="en-US" dirty="0">
              <a:ln>
                <a:solidFill>
                  <a:srgbClr val="102966"/>
                </a:solidFill>
              </a:ln>
              <a:solidFill>
                <a:srgbClr val="102966"/>
              </a:solidFill>
              <a:latin typeface="Times" pitchFamily="78" charset="0"/>
              <a:ea typeface="ＭＳ Ｐゴシック" pitchFamily="-106"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1" nodeType="withEffect">
                                  <p:stCondLst>
                                    <p:cond delay="0"/>
                                  </p:stCondLst>
                                  <p:iterate type="lt">
                                    <p:tmPct val="5000"/>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iterate type="lt">
                                    <p:tmPct val="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4" grpId="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4825" y="600075"/>
            <a:ext cx="8464550" cy="714375"/>
          </a:xfrm>
        </p:spPr>
        <p:txBody>
          <a:bodyPr/>
          <a:lstStyle/>
          <a:p>
            <a:r>
              <a:rPr lang="en-US" i="1" dirty="0" smtClean="0">
                <a:solidFill>
                  <a:srgbClr val="993300"/>
                </a:solidFill>
                <a:ea typeface="ＭＳ Ｐゴシック"/>
                <a:cs typeface="ＭＳ Ｐゴシック"/>
              </a:rPr>
              <a:t>CCSSE </a:t>
            </a:r>
            <a:r>
              <a:rPr lang="en-US" dirty="0" smtClean="0">
                <a:solidFill>
                  <a:srgbClr val="993300"/>
                </a:solidFill>
                <a:ea typeface="ＭＳ Ｐゴシック"/>
                <a:cs typeface="ＭＳ Ｐゴシック"/>
              </a:rPr>
              <a:t>Accreditation Toolkit for SACS</a:t>
            </a:r>
          </a:p>
        </p:txBody>
      </p:sp>
      <p:sp>
        <p:nvSpPr>
          <p:cNvPr id="3" name="Content Placeholder 2"/>
          <p:cNvSpPr>
            <a:spLocks noGrp="1"/>
          </p:cNvSpPr>
          <p:nvPr>
            <p:ph idx="1"/>
          </p:nvPr>
        </p:nvSpPr>
        <p:spPr>
          <a:xfrm>
            <a:off x="669925" y="1327150"/>
            <a:ext cx="7893050" cy="2686050"/>
          </a:xfrm>
        </p:spPr>
        <p:txBody>
          <a:bodyPr/>
          <a:lstStyle/>
          <a:p>
            <a:pPr>
              <a:defRPr/>
            </a:pPr>
            <a:r>
              <a:rPr lang="en-US" dirty="0" smtClean="0">
                <a:solidFill>
                  <a:schemeClr val="tx1"/>
                </a:solidFill>
              </a:rPr>
              <a:t>3.3: Institutional Effectiveness</a:t>
            </a:r>
          </a:p>
          <a:p>
            <a:pPr marL="801688" indent="-801688">
              <a:tabLst>
                <a:tab pos="976313" algn="l"/>
              </a:tabLst>
              <a:defRPr/>
            </a:pPr>
            <a:r>
              <a:rPr lang="en-US" sz="2000" b="0" dirty="0" smtClean="0">
                <a:solidFill>
                  <a:srgbClr val="993300"/>
                </a:solidFill>
              </a:rPr>
              <a:t>3.3.1 	The institution identifies expected outcomes, assesses the extent to which it achieves these outcomes, and provides evidence of improvement based on analysis of the results in each of the following areas: </a:t>
            </a:r>
          </a:p>
          <a:p>
            <a:pPr marL="508000" indent="-508000">
              <a:tabLst>
                <a:tab pos="508000" algn="l"/>
              </a:tabLst>
              <a:defRPr/>
            </a:pPr>
            <a:r>
              <a:rPr lang="en-US" sz="1800" dirty="0" smtClean="0">
                <a:solidFill>
                  <a:schemeClr val="tx1"/>
                </a:solidFill>
              </a:rPr>
              <a:t>3.3.1.1	educational programs, to include student learning outcomes</a:t>
            </a:r>
          </a:p>
          <a:p>
            <a:pPr marL="508000" indent="-508000">
              <a:tabLst>
                <a:tab pos="508000" algn="l"/>
              </a:tabLst>
              <a:defRPr/>
            </a:pPr>
            <a:endParaRPr lang="en-US" sz="1800" dirty="0" smtClean="0">
              <a:solidFill>
                <a:srgbClr val="993300"/>
              </a:solidFill>
            </a:endParaRPr>
          </a:p>
          <a:p>
            <a:pPr marL="508000" indent="-508000">
              <a:tabLst>
                <a:tab pos="508000" algn="l"/>
              </a:tabLst>
              <a:defRPr/>
            </a:pPr>
            <a:endParaRPr lang="en-US" sz="1800" dirty="0" smtClean="0">
              <a:solidFill>
                <a:srgbClr val="993300"/>
              </a:solidFill>
            </a:endParaRPr>
          </a:p>
          <a:p>
            <a:pPr marL="0" indent="4763">
              <a:defRPr/>
            </a:pPr>
            <a:endParaRPr lang="en-US" b="0" dirty="0" smtClean="0">
              <a:solidFill>
                <a:srgbClr val="002060"/>
              </a:solidFill>
            </a:endParaRPr>
          </a:p>
          <a:p>
            <a:pPr>
              <a:defRPr/>
            </a:pPr>
            <a:endParaRPr lang="en-US" dirty="0" smtClean="0">
              <a:solidFill>
                <a:srgbClr val="AD2F0D"/>
              </a:solidFill>
            </a:endParaRPr>
          </a:p>
          <a:p>
            <a:pPr>
              <a:defRPr/>
            </a:pPr>
            <a:r>
              <a:rPr lang="en-US" dirty="0" smtClean="0"/>
              <a:t>	</a:t>
            </a:r>
          </a:p>
          <a:p>
            <a:pPr>
              <a:defRPr/>
            </a:pPr>
            <a:endParaRPr lang="en-US" dirty="0" smtClean="0"/>
          </a:p>
        </p:txBody>
      </p:sp>
      <p:sp>
        <p:nvSpPr>
          <p:cNvPr id="5" name="Content Placeholder 2"/>
          <p:cNvSpPr txBox="1">
            <a:spLocks/>
          </p:cNvSpPr>
          <p:nvPr/>
        </p:nvSpPr>
        <p:spPr bwMode="auto">
          <a:xfrm>
            <a:off x="715963" y="4065588"/>
            <a:ext cx="8070850" cy="1608137"/>
          </a:xfrm>
          <a:prstGeom prst="rect">
            <a:avLst/>
          </a:prstGeom>
          <a:noFill/>
          <a:ln w="9525">
            <a:noFill/>
            <a:miter lim="800000"/>
            <a:headEnd/>
            <a:tailEnd/>
          </a:ln>
        </p:spPr>
        <p:txBody>
          <a:bodyPr/>
          <a:lstStyle/>
          <a:p>
            <a:pPr marL="457200" indent="-457200" eaLnBrk="0" hangingPunct="0">
              <a:spcBef>
                <a:spcPts val="0"/>
              </a:spcBef>
              <a:spcAft>
                <a:spcPct val="50000"/>
              </a:spcAft>
              <a:tabLst>
                <a:tab pos="457200" algn="l"/>
              </a:tabLst>
              <a:defRPr/>
            </a:pPr>
            <a:r>
              <a:rPr lang="en-US" sz="1800" b="1" i="0" kern="0" dirty="0">
                <a:solidFill>
                  <a:srgbClr val="002060"/>
                </a:solidFill>
                <a:latin typeface="+mn-lt"/>
                <a:ea typeface="ＭＳ Ｐゴシック" charset="-128"/>
                <a:cs typeface="ＭＳ Ｐゴシック" charset="-128"/>
              </a:rPr>
              <a:t>10a	 	</a:t>
            </a:r>
            <a:r>
              <a:rPr lang="en-US" sz="1800" b="1" kern="0" dirty="0">
                <a:solidFill>
                  <a:srgbClr val="002060"/>
                </a:solidFill>
                <a:latin typeface="+mn-lt"/>
                <a:ea typeface="ＭＳ Ｐゴシック" charset="-128"/>
                <a:cs typeface="ＭＳ Ｐゴシック" charset="-128"/>
              </a:rPr>
              <a:t>Time spent per week preparing for class (studying, reading, 	writing, rehearsing, doing homework, or other activities related 	to your program)</a:t>
            </a:r>
          </a:p>
          <a:p>
            <a:pPr marL="457200" indent="-457200" eaLnBrk="0" hangingPunct="0">
              <a:spcBef>
                <a:spcPts val="0"/>
              </a:spcBef>
              <a:spcAft>
                <a:spcPct val="50000"/>
              </a:spcAft>
              <a:tabLst>
                <a:tab pos="457200" algn="l"/>
              </a:tabLst>
              <a:defRPr/>
            </a:pPr>
            <a:r>
              <a:rPr lang="en-US" sz="1800" b="1" i="0" kern="0" dirty="0">
                <a:solidFill>
                  <a:srgbClr val="002060"/>
                </a:solidFill>
                <a:latin typeface="+mn-lt"/>
                <a:ea typeface="ＭＳ Ｐゴシック" charset="-128"/>
                <a:cs typeface="ＭＳ Ｐゴシック" charset="-128"/>
              </a:rPr>
              <a:t>5c		</a:t>
            </a:r>
            <a:r>
              <a:rPr lang="en-US" sz="1800" b="1" kern="0" dirty="0">
                <a:solidFill>
                  <a:srgbClr val="002060"/>
                </a:solidFill>
                <a:latin typeface="+mn-lt"/>
                <a:ea typeface="ＭＳ Ｐゴシック" charset="-128"/>
                <a:cs typeface="ＭＳ Ｐゴシック" charset="-128"/>
              </a:rPr>
              <a:t>Synthesizing and organizing ideas, information, or experiences 	in new ways</a:t>
            </a:r>
          </a:p>
          <a:p>
            <a:pPr marL="457200" indent="-457200" eaLnBrk="0" hangingPunct="0">
              <a:spcBef>
                <a:spcPct val="20000"/>
              </a:spcBef>
              <a:spcAft>
                <a:spcPct val="50000"/>
              </a:spcAft>
              <a:tabLst>
                <a:tab pos="457200" algn="l"/>
              </a:tabLst>
              <a:defRPr/>
            </a:pPr>
            <a:endParaRPr lang="en-US" sz="2200" b="1" i="0" kern="0" dirty="0">
              <a:solidFill>
                <a:srgbClr val="AD2F0D"/>
              </a:solidFill>
              <a:latin typeface="+mn-lt"/>
              <a:ea typeface="ＭＳ Ｐゴシック" charset="-128"/>
              <a:cs typeface="ＭＳ Ｐゴシック" charset="-128"/>
            </a:endParaRPr>
          </a:p>
        </p:txBody>
      </p:sp>
      <p:cxnSp>
        <p:nvCxnSpPr>
          <p:cNvPr id="7" name="Straight Arrow Connector 6"/>
          <p:cNvCxnSpPr>
            <a:cxnSpLocks noChangeShapeType="1"/>
          </p:cNvCxnSpPr>
          <p:nvPr/>
        </p:nvCxnSpPr>
        <p:spPr bwMode="auto">
          <a:xfrm rot="5400000">
            <a:off x="742951" y="3857625"/>
            <a:ext cx="341312" cy="1587"/>
          </a:xfrm>
          <a:prstGeom prst="straightConnector1">
            <a:avLst/>
          </a:prstGeom>
          <a:noFill/>
          <a:ln w="28575" algn="ctr">
            <a:solidFill>
              <a:srgbClr val="009900"/>
            </a:solidFill>
            <a:round/>
            <a:headEnd/>
            <a:tailEnd type="arrow" w="med" len="med"/>
          </a:ln>
        </p:spPr>
      </p:cxnSp>
      <p:sp>
        <p:nvSpPr>
          <p:cNvPr id="6" name="TextBox 5"/>
          <p:cNvSpPr txBox="1"/>
          <p:nvPr/>
        </p:nvSpPr>
        <p:spPr>
          <a:xfrm>
            <a:off x="809625" y="5745163"/>
            <a:ext cx="7667625" cy="646112"/>
          </a:xfrm>
          <a:prstGeom prst="rect">
            <a:avLst/>
          </a:prstGeom>
          <a:noFill/>
        </p:spPr>
        <p:txBody>
          <a:bodyPr>
            <a:spAutoFit/>
          </a:bodyPr>
          <a:lstStyle/>
          <a:p>
            <a:pPr eaLnBrk="0" hangingPunct="0">
              <a:spcBef>
                <a:spcPts val="0"/>
              </a:spcBef>
              <a:spcAft>
                <a:spcPct val="50000"/>
              </a:spcAft>
              <a:tabLst>
                <a:tab pos="0" algn="l"/>
              </a:tabLst>
              <a:defRPr/>
            </a:pPr>
            <a:r>
              <a:rPr lang="en-US" sz="1800" i="0" kern="0" dirty="0">
                <a:latin typeface="+mn-lt"/>
                <a:ea typeface="ＭＳ Ｐゴシック" charset="-128"/>
                <a:cs typeface="ＭＳ Ｐゴシック" charset="-128"/>
              </a:rPr>
              <a:t>Note: This standard maps to the entire </a:t>
            </a:r>
            <a:r>
              <a:rPr lang="en-US" sz="1800" b="1" i="0" kern="0" dirty="0">
                <a:latin typeface="+mn-lt"/>
                <a:ea typeface="ＭＳ Ｐゴシック" charset="-128"/>
                <a:cs typeface="ＭＳ Ｐゴシック" charset="-128"/>
              </a:rPr>
              <a:t>Academic Challenge </a:t>
            </a:r>
            <a:r>
              <a:rPr lang="en-US" sz="1800" i="0" kern="0" dirty="0">
                <a:latin typeface="+mn-lt"/>
                <a:ea typeface="ＭＳ Ｐゴシック" charset="-128"/>
                <a:cs typeface="ＭＳ Ｐゴシック" charset="-128"/>
              </a:rPr>
              <a:t>benchmark</a:t>
            </a:r>
            <a:r>
              <a:rPr lang="en-US" sz="1800" b="1" i="0" kern="0" dirty="0">
                <a:latin typeface="+mn-lt"/>
                <a:ea typeface="ＭＳ Ｐゴシック" charset="-128"/>
                <a:cs typeface="ＭＳ Ｐゴシック" charset="-128"/>
              </a:rPr>
              <a:t> </a:t>
            </a:r>
            <a:r>
              <a:rPr lang="en-US" sz="1800" i="0" kern="0" dirty="0">
                <a:latin typeface="+mn-lt"/>
                <a:ea typeface="ＭＳ Ｐゴシック" charset="-128"/>
                <a:cs typeface="ＭＳ Ｐゴシック" charset="-128"/>
              </a:rPr>
              <a:t>(items 4p, 5b-5f, 6a, 6c, 7, 9a)</a:t>
            </a:r>
            <a:endParaRPr lang="en-US" sz="2200" i="0" kern="0" dirty="0">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creditationMap.bmp"/>
          <p:cNvPicPr>
            <a:picLocks noGrp="1" noChangeAspect="1"/>
          </p:cNvPicPr>
          <p:nvPr>
            <p:ph idx="1"/>
          </p:nvPr>
        </p:nvPicPr>
        <p:blipFill>
          <a:blip r:embed="rId3"/>
          <a:srcRect l="19220" t="20387" r="17942" b="16630"/>
          <a:stretch>
            <a:fillRect/>
          </a:stretch>
        </p:blipFill>
        <p:spPr>
          <a:xfrm>
            <a:off x="695325" y="1195709"/>
            <a:ext cx="7724775" cy="4719316"/>
          </a:xfrm>
          <a:effectLst>
            <a:glow rad="101600">
              <a:schemeClr val="accent4">
                <a:satMod val="175000"/>
                <a:alpha val="40000"/>
              </a:schemeClr>
            </a:glow>
          </a:effectLst>
        </p:spPr>
      </p:pic>
      <p:sp>
        <p:nvSpPr>
          <p:cNvPr id="6" name="Rectangle 5"/>
          <p:cNvSpPr/>
          <p:nvPr/>
        </p:nvSpPr>
        <p:spPr bwMode="auto">
          <a:xfrm>
            <a:off x="1238250" y="2457450"/>
            <a:ext cx="4391025" cy="647700"/>
          </a:xfrm>
          <a:prstGeom prst="rect">
            <a:avLst/>
          </a:prstGeom>
          <a:solidFill>
            <a:srgbClr val="009900">
              <a:alpha val="30000"/>
            </a:srgbClr>
          </a:solidFill>
          <a:ln w="19050">
            <a:solidFill>
              <a:srgbClr val="0099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7" name="Oval 6"/>
          <p:cNvSpPr/>
          <p:nvPr/>
        </p:nvSpPr>
        <p:spPr bwMode="auto">
          <a:xfrm>
            <a:off x="762000" y="2514600"/>
            <a:ext cx="400050" cy="542925"/>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cxnSp>
        <p:nvCxnSpPr>
          <p:cNvPr id="10" name="Straight Arrow Connector 9"/>
          <p:cNvCxnSpPr/>
          <p:nvPr/>
        </p:nvCxnSpPr>
        <p:spPr bwMode="auto">
          <a:xfrm rot="10800000" flipV="1">
            <a:off x="6400800" y="1877568"/>
            <a:ext cx="1048512" cy="780288"/>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creditationGreen.bmp"/>
          <p:cNvPicPr>
            <a:picLocks noGrp="1" noChangeAspect="1"/>
          </p:cNvPicPr>
          <p:nvPr>
            <p:ph idx="1"/>
          </p:nvPr>
        </p:nvPicPr>
        <p:blipFill>
          <a:blip r:embed="rId3"/>
          <a:srcRect l="19260" t="15431" r="20651" b="6973"/>
          <a:stretch>
            <a:fillRect/>
          </a:stretch>
        </p:blipFill>
        <p:spPr>
          <a:xfrm>
            <a:off x="982807" y="733425"/>
            <a:ext cx="6903893" cy="5572125"/>
          </a:xfrm>
          <a:effectLst>
            <a:glow rad="101600">
              <a:schemeClr val="accent4">
                <a:satMod val="175000"/>
                <a:alpha val="40000"/>
              </a:schemeClr>
            </a:glow>
          </a:effectLst>
        </p:spPr>
      </p:pic>
      <p:sp>
        <p:nvSpPr>
          <p:cNvPr id="5" name="Oval 4"/>
          <p:cNvSpPr/>
          <p:nvPr/>
        </p:nvSpPr>
        <p:spPr bwMode="auto">
          <a:xfrm>
            <a:off x="6781800" y="221932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6" name="Oval 5"/>
          <p:cNvSpPr/>
          <p:nvPr/>
        </p:nvSpPr>
        <p:spPr bwMode="auto">
          <a:xfrm>
            <a:off x="6781800" y="168592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7" name="Oval 6"/>
          <p:cNvSpPr/>
          <p:nvPr/>
        </p:nvSpPr>
        <p:spPr bwMode="auto">
          <a:xfrm>
            <a:off x="6781800" y="572452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8" name="Oval 7"/>
          <p:cNvSpPr/>
          <p:nvPr/>
        </p:nvSpPr>
        <p:spPr bwMode="auto">
          <a:xfrm>
            <a:off x="6781800" y="532447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9" name="Oval 8"/>
          <p:cNvSpPr/>
          <p:nvPr/>
        </p:nvSpPr>
        <p:spPr bwMode="auto">
          <a:xfrm>
            <a:off x="6781800" y="4953000"/>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0" name="Oval 9"/>
          <p:cNvSpPr/>
          <p:nvPr/>
        </p:nvSpPr>
        <p:spPr bwMode="auto">
          <a:xfrm>
            <a:off x="6781800" y="454342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1" name="Oval 10"/>
          <p:cNvSpPr/>
          <p:nvPr/>
        </p:nvSpPr>
        <p:spPr bwMode="auto">
          <a:xfrm>
            <a:off x="6781800" y="4152900"/>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2" name="Oval 11"/>
          <p:cNvSpPr/>
          <p:nvPr/>
        </p:nvSpPr>
        <p:spPr bwMode="auto">
          <a:xfrm>
            <a:off x="6781800" y="6124575"/>
            <a:ext cx="571500" cy="190500"/>
          </a:xfrm>
          <a:prstGeom prst="ellipse">
            <a:avLst/>
          </a:prstGeom>
          <a:no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3" name="Rectangle 12"/>
          <p:cNvSpPr/>
          <p:nvPr/>
        </p:nvSpPr>
        <p:spPr bwMode="auto">
          <a:xfrm>
            <a:off x="1009650" y="1885950"/>
            <a:ext cx="2733675" cy="504825"/>
          </a:xfrm>
          <a:prstGeom prst="rect">
            <a:avLst/>
          </a:prstGeom>
          <a:solidFill>
            <a:srgbClr val="009900">
              <a:alpha val="3000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4" name="Rectangle 13"/>
          <p:cNvSpPr/>
          <p:nvPr/>
        </p:nvSpPr>
        <p:spPr bwMode="auto">
          <a:xfrm>
            <a:off x="1009650" y="4733925"/>
            <a:ext cx="2733675" cy="371475"/>
          </a:xfrm>
          <a:prstGeom prst="rect">
            <a:avLst/>
          </a:prstGeom>
          <a:solidFill>
            <a:srgbClr val="009900">
              <a:alpha val="3000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cxnSp>
        <p:nvCxnSpPr>
          <p:cNvPr id="16" name="Straight Arrow Connector 15"/>
          <p:cNvCxnSpPr/>
          <p:nvPr/>
        </p:nvCxnSpPr>
        <p:spPr bwMode="auto">
          <a:xfrm>
            <a:off x="4530092" y="2299780"/>
            <a:ext cx="2041396" cy="4508"/>
          </a:xfrm>
          <a:prstGeom prst="straightConnector1">
            <a:avLst/>
          </a:prstGeom>
          <a:solidFill>
            <a:schemeClr val="accent1"/>
          </a:solidFill>
          <a:ln w="38100" cap="flat" cmpd="sng" algn="ctr">
            <a:solidFill>
              <a:srgbClr val="009900"/>
            </a:solidFill>
            <a:prstDash val="solid"/>
            <a:round/>
            <a:headEnd type="none" w="med" len="med"/>
            <a:tailEnd type="arrow"/>
          </a:ln>
          <a:effectLst/>
        </p:spPr>
      </p:cxnSp>
      <p:cxnSp>
        <p:nvCxnSpPr>
          <p:cNvPr id="17" name="Straight Arrow Connector 16"/>
          <p:cNvCxnSpPr/>
          <p:nvPr/>
        </p:nvCxnSpPr>
        <p:spPr bwMode="auto">
          <a:xfrm>
            <a:off x="4514850" y="5000625"/>
            <a:ext cx="2019300" cy="19050"/>
          </a:xfrm>
          <a:prstGeom prst="straightConnector1">
            <a:avLst/>
          </a:prstGeom>
          <a:solidFill>
            <a:schemeClr val="accent1"/>
          </a:solidFill>
          <a:ln w="38100" cap="flat" cmpd="sng" algn="ctr">
            <a:solidFill>
              <a:srgbClr val="0099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horizont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95300" y="838200"/>
            <a:ext cx="7632700" cy="676275"/>
          </a:xfrm>
        </p:spPr>
        <p:txBody>
          <a:bodyPr/>
          <a:lstStyle/>
          <a:p>
            <a:r>
              <a:rPr lang="en-US" dirty="0" smtClean="0">
                <a:solidFill>
                  <a:srgbClr val="993300"/>
                </a:solidFill>
                <a:ea typeface="ＭＳ Ｐゴシック"/>
                <a:cs typeface="ＭＳ Ｐゴシック"/>
              </a:rPr>
              <a:t>Session Agenda</a:t>
            </a:r>
          </a:p>
        </p:txBody>
      </p:sp>
      <p:sp>
        <p:nvSpPr>
          <p:cNvPr id="6147" name="Content Placeholder 3"/>
          <p:cNvSpPr>
            <a:spLocks noGrp="1"/>
          </p:cNvSpPr>
          <p:nvPr>
            <p:ph idx="1"/>
          </p:nvPr>
        </p:nvSpPr>
        <p:spPr>
          <a:xfrm>
            <a:off x="488950" y="1757363"/>
            <a:ext cx="7613650" cy="4357687"/>
          </a:xfrm>
        </p:spPr>
        <p:txBody>
          <a:bodyPr/>
          <a:lstStyle/>
          <a:p>
            <a:pPr>
              <a:buClr>
                <a:schemeClr val="tx1"/>
              </a:buClr>
              <a:buFont typeface="Wingdings" pitchFamily="2" charset="2"/>
              <a:buChar char="§"/>
            </a:pPr>
            <a:r>
              <a:rPr lang="en-US" dirty="0" smtClean="0">
                <a:ea typeface="ＭＳ Ｐゴシック"/>
                <a:cs typeface="ＭＳ Ｐゴシック"/>
              </a:rPr>
              <a:t>Talk about student engagement and share learning from a decade of research</a:t>
            </a:r>
          </a:p>
          <a:p>
            <a:pPr>
              <a:buClr>
                <a:schemeClr val="tx1"/>
              </a:buClr>
              <a:buFont typeface="Wingdings" pitchFamily="2" charset="2"/>
              <a:buChar char="§"/>
            </a:pPr>
            <a:r>
              <a:rPr lang="en-US" dirty="0" smtClean="0">
                <a:ea typeface="ＭＳ Ｐゴシック"/>
                <a:cs typeface="ＭＳ Ｐゴシック"/>
              </a:rPr>
              <a:t>Discuss preparing for the self-study within a culture of evidence</a:t>
            </a:r>
          </a:p>
          <a:p>
            <a:pPr>
              <a:buClr>
                <a:schemeClr val="tx1"/>
              </a:buClr>
              <a:buFont typeface="Wingdings" pitchFamily="2" charset="2"/>
              <a:buChar char="§"/>
            </a:pPr>
            <a:r>
              <a:rPr lang="en-US" dirty="0" smtClean="0">
                <a:ea typeface="ＭＳ Ｐゴシック"/>
                <a:cs typeface="ＭＳ Ｐゴシック"/>
              </a:rPr>
              <a:t>Introduce </a:t>
            </a:r>
            <a:r>
              <a:rPr lang="en-US" i="1" dirty="0" smtClean="0">
                <a:ea typeface="ＭＳ Ｐゴシック"/>
                <a:cs typeface="ＭＳ Ｐゴシック"/>
              </a:rPr>
              <a:t>CCSSE</a:t>
            </a:r>
            <a:r>
              <a:rPr lang="en-US" dirty="0" smtClean="0">
                <a:ea typeface="ＭＳ Ｐゴシック"/>
                <a:cs typeface="ＭＳ Ｐゴシック"/>
              </a:rPr>
              <a:t> and </a:t>
            </a:r>
            <a:r>
              <a:rPr lang="en-US" i="1" dirty="0" smtClean="0">
                <a:ea typeface="ＭＳ Ｐゴシック"/>
                <a:cs typeface="ＭＳ Ｐゴシック"/>
              </a:rPr>
              <a:t>SENSE</a:t>
            </a:r>
            <a:r>
              <a:rPr lang="en-US" dirty="0" smtClean="0">
                <a:ea typeface="ＭＳ Ｐゴシック"/>
                <a:cs typeface="ＭＳ Ｐゴシック"/>
              </a:rPr>
              <a:t> Accreditation Toolkits </a:t>
            </a:r>
          </a:p>
          <a:p>
            <a:pPr>
              <a:buClr>
                <a:schemeClr val="tx1"/>
              </a:buClr>
              <a:buFont typeface="Wingdings" pitchFamily="2" charset="2"/>
              <a:buChar char="§"/>
            </a:pPr>
            <a:r>
              <a:rPr lang="en-US" dirty="0" smtClean="0">
                <a:ea typeface="ＭＳ Ｐゴシック"/>
                <a:cs typeface="ＭＳ Ｐゴシック"/>
              </a:rPr>
              <a:t>Hear example of a college using </a:t>
            </a:r>
            <a:r>
              <a:rPr lang="en-US" i="1" dirty="0" smtClean="0">
                <a:ea typeface="ＭＳ Ｐゴシック"/>
                <a:cs typeface="ＭＳ Ｐゴシック"/>
              </a:rPr>
              <a:t>CCSSE/SENSE</a:t>
            </a:r>
            <a:r>
              <a:rPr lang="en-US" dirty="0" smtClean="0">
                <a:ea typeface="ＭＳ Ｐゴシック"/>
                <a:cs typeface="ＭＳ Ｐゴシック"/>
              </a:rPr>
              <a:t> in accreditation processes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500"/>
                                        <p:tgtEl>
                                          <p:spTgt spid="614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500"/>
                                        <p:tgtEl>
                                          <p:spTgt spid="614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04825" y="600075"/>
            <a:ext cx="8464550" cy="714375"/>
          </a:xfrm>
        </p:spPr>
        <p:txBody>
          <a:bodyPr/>
          <a:lstStyle/>
          <a:p>
            <a:r>
              <a:rPr lang="en-US" i="1" smtClean="0">
                <a:ea typeface="ＭＳ Ｐゴシック"/>
                <a:cs typeface="ＭＳ Ｐゴシック"/>
              </a:rPr>
              <a:t>SENSE</a:t>
            </a:r>
            <a:r>
              <a:rPr lang="en-US" smtClean="0">
                <a:ea typeface="ＭＳ Ｐゴシック"/>
                <a:cs typeface="ＭＳ Ｐゴシック"/>
              </a:rPr>
              <a:t> Accreditation Toolkit for SACS</a:t>
            </a:r>
          </a:p>
        </p:txBody>
      </p:sp>
      <p:sp>
        <p:nvSpPr>
          <p:cNvPr id="3" name="Content Placeholder 2"/>
          <p:cNvSpPr>
            <a:spLocks noGrp="1"/>
          </p:cNvSpPr>
          <p:nvPr>
            <p:ph idx="1"/>
          </p:nvPr>
        </p:nvSpPr>
        <p:spPr>
          <a:xfrm>
            <a:off x="660400" y="1657350"/>
            <a:ext cx="7893050" cy="1362075"/>
          </a:xfrm>
        </p:spPr>
        <p:txBody>
          <a:bodyPr/>
          <a:lstStyle/>
          <a:p>
            <a:pPr>
              <a:defRPr/>
            </a:pPr>
            <a:r>
              <a:rPr lang="en-US" dirty="0" smtClean="0">
                <a:solidFill>
                  <a:srgbClr val="993300"/>
                </a:solidFill>
              </a:rPr>
              <a:t>3.4: All Educational Programs</a:t>
            </a:r>
          </a:p>
          <a:p>
            <a:pPr marL="0" indent="4763">
              <a:defRPr/>
            </a:pPr>
            <a:r>
              <a:rPr lang="en-US" sz="2000" b="0" dirty="0" smtClean="0">
                <a:solidFill>
                  <a:srgbClr val="002060"/>
                </a:solidFill>
              </a:rPr>
              <a:t>3.4.9	The institution provides appropriate academic support 	services</a:t>
            </a:r>
          </a:p>
          <a:p>
            <a:pPr marL="508000" indent="-508000">
              <a:tabLst>
                <a:tab pos="508000" algn="l"/>
              </a:tabLst>
              <a:defRPr/>
            </a:pPr>
            <a:endParaRPr lang="en-US" sz="1800" dirty="0" smtClean="0">
              <a:solidFill>
                <a:srgbClr val="993300"/>
              </a:solidFill>
            </a:endParaRPr>
          </a:p>
          <a:p>
            <a:pPr marL="508000" indent="-508000">
              <a:tabLst>
                <a:tab pos="508000" algn="l"/>
              </a:tabLst>
              <a:defRPr/>
            </a:pPr>
            <a:endParaRPr lang="en-US" sz="1800" dirty="0" smtClean="0">
              <a:solidFill>
                <a:srgbClr val="993300"/>
              </a:solidFill>
            </a:endParaRPr>
          </a:p>
          <a:p>
            <a:pPr marL="508000" indent="-508000">
              <a:tabLst>
                <a:tab pos="508000" algn="l"/>
              </a:tabLst>
              <a:defRPr/>
            </a:pPr>
            <a:endParaRPr lang="en-US" sz="1800" dirty="0" smtClean="0">
              <a:solidFill>
                <a:srgbClr val="993300"/>
              </a:solidFill>
            </a:endParaRPr>
          </a:p>
          <a:p>
            <a:pPr marL="0" indent="4763">
              <a:defRPr/>
            </a:pPr>
            <a:endParaRPr lang="en-US" b="0" dirty="0" smtClean="0">
              <a:solidFill>
                <a:srgbClr val="002060"/>
              </a:solidFill>
            </a:endParaRPr>
          </a:p>
          <a:p>
            <a:pPr>
              <a:defRPr/>
            </a:pPr>
            <a:endParaRPr lang="en-US" dirty="0" smtClean="0">
              <a:solidFill>
                <a:srgbClr val="AD2F0D"/>
              </a:solidFill>
            </a:endParaRPr>
          </a:p>
          <a:p>
            <a:pPr>
              <a:defRPr/>
            </a:pPr>
            <a:r>
              <a:rPr lang="en-US" dirty="0" smtClean="0"/>
              <a:t>	</a:t>
            </a:r>
          </a:p>
          <a:p>
            <a:pPr>
              <a:defRPr/>
            </a:pPr>
            <a:endParaRPr lang="en-US" dirty="0" smtClean="0"/>
          </a:p>
        </p:txBody>
      </p:sp>
      <p:sp>
        <p:nvSpPr>
          <p:cNvPr id="5" name="Content Placeholder 2"/>
          <p:cNvSpPr txBox="1">
            <a:spLocks/>
          </p:cNvSpPr>
          <p:nvPr/>
        </p:nvSpPr>
        <p:spPr bwMode="auto">
          <a:xfrm>
            <a:off x="820738" y="3744913"/>
            <a:ext cx="7732712" cy="2284412"/>
          </a:xfrm>
          <a:prstGeom prst="rect">
            <a:avLst/>
          </a:prstGeom>
          <a:noFill/>
          <a:ln w="9525">
            <a:noFill/>
            <a:miter lim="800000"/>
            <a:headEnd/>
            <a:tailEnd/>
          </a:ln>
        </p:spPr>
        <p:txBody>
          <a:bodyPr/>
          <a:lstStyle/>
          <a:p>
            <a:pPr marL="457200" indent="-457200" eaLnBrk="0" hangingPunct="0">
              <a:spcBef>
                <a:spcPts val="0"/>
              </a:spcBef>
              <a:spcAft>
                <a:spcPct val="50000"/>
              </a:spcAft>
              <a:tabLst>
                <a:tab pos="457200" algn="l"/>
              </a:tabLst>
              <a:defRPr/>
            </a:pPr>
            <a:r>
              <a:rPr lang="en-US" sz="1800" b="1" i="0" kern="0" dirty="0">
                <a:solidFill>
                  <a:srgbClr val="002060"/>
                </a:solidFill>
                <a:latin typeface="+mn-lt"/>
                <a:ea typeface="ＭＳ Ｐゴシック" charset="-128"/>
                <a:cs typeface="ＭＳ Ｐゴシック" charset="-128"/>
              </a:rPr>
              <a:t> 18f 	</a:t>
            </a:r>
            <a:r>
              <a:rPr lang="en-US" sz="1800" b="1" kern="0" dirty="0">
                <a:solidFill>
                  <a:srgbClr val="002060"/>
                </a:solidFill>
                <a:latin typeface="+mn-lt"/>
                <a:ea typeface="ＭＳ Ｐゴシック" charset="-128"/>
                <a:cs typeface="ＭＳ Ｐゴシック" charset="-128"/>
              </a:rPr>
              <a:t>An advisor helped me to set academic goals and to create a 	plan for achieving them</a:t>
            </a:r>
          </a:p>
          <a:p>
            <a:pPr marL="457200" indent="-457200" eaLnBrk="0" hangingPunct="0">
              <a:spcBef>
                <a:spcPts val="0"/>
              </a:spcBef>
              <a:spcAft>
                <a:spcPct val="50000"/>
              </a:spcAft>
              <a:tabLst>
                <a:tab pos="457200" algn="l"/>
              </a:tabLst>
              <a:defRPr/>
            </a:pPr>
            <a:r>
              <a:rPr lang="en-US" sz="1800" b="1" i="0" kern="0" dirty="0">
                <a:solidFill>
                  <a:srgbClr val="002060"/>
                </a:solidFill>
                <a:latin typeface="+mn-lt"/>
                <a:ea typeface="ＭＳ Ｐゴシック" charset="-128"/>
                <a:cs typeface="ＭＳ Ｐゴシック" charset="-128"/>
              </a:rPr>
              <a:t>18h</a:t>
            </a:r>
            <a:r>
              <a:rPr lang="en-US" sz="1800" b="1" kern="0" dirty="0">
                <a:solidFill>
                  <a:srgbClr val="002060"/>
                </a:solidFill>
                <a:latin typeface="+mn-lt"/>
                <a:ea typeface="ＭＳ Ｐゴシック" charset="-128"/>
                <a:cs typeface="ＭＳ Ｐゴシック" charset="-128"/>
              </a:rPr>
              <a:t>		A college staff member talked with me about my 	commitments outside of school (work, children, dependants, 	etc.) to help me figure out how many courses to take</a:t>
            </a:r>
          </a:p>
          <a:p>
            <a:pPr marL="457200" indent="-457200" eaLnBrk="0" hangingPunct="0">
              <a:spcBef>
                <a:spcPct val="20000"/>
              </a:spcBef>
              <a:spcAft>
                <a:spcPct val="50000"/>
              </a:spcAft>
              <a:tabLst>
                <a:tab pos="457200" algn="l"/>
              </a:tabLst>
              <a:defRPr/>
            </a:pPr>
            <a:endParaRPr lang="en-US" sz="2200" b="1" i="0" kern="0" dirty="0">
              <a:solidFill>
                <a:srgbClr val="AD2F0D"/>
              </a:solidFill>
              <a:latin typeface="+mn-lt"/>
              <a:ea typeface="ＭＳ Ｐゴシック" charset="-128"/>
              <a:cs typeface="ＭＳ Ｐゴシック" charset="-128"/>
            </a:endParaRPr>
          </a:p>
        </p:txBody>
      </p:sp>
      <p:cxnSp>
        <p:nvCxnSpPr>
          <p:cNvPr id="7" name="Straight Arrow Connector 6"/>
          <p:cNvCxnSpPr>
            <a:cxnSpLocks noChangeShapeType="1"/>
          </p:cNvCxnSpPr>
          <p:nvPr/>
        </p:nvCxnSpPr>
        <p:spPr bwMode="auto">
          <a:xfrm rot="5400000">
            <a:off x="642938" y="3136900"/>
            <a:ext cx="827088" cy="1587"/>
          </a:xfrm>
          <a:prstGeom prst="straightConnector1">
            <a:avLst/>
          </a:prstGeom>
          <a:noFill/>
          <a:ln w="28575" algn="ctr">
            <a:solidFill>
              <a:srgbClr val="009900"/>
            </a:solidFill>
            <a:round/>
            <a:headEnd/>
            <a:tailEnd type="arrow" w="med" len="med"/>
          </a:ln>
        </p:spPr>
      </p:cxnSp>
      <p:sp>
        <p:nvSpPr>
          <p:cNvPr id="8" name="TextBox 7"/>
          <p:cNvSpPr txBox="1"/>
          <p:nvPr/>
        </p:nvSpPr>
        <p:spPr>
          <a:xfrm>
            <a:off x="847725" y="5562600"/>
            <a:ext cx="7667625" cy="646113"/>
          </a:xfrm>
          <a:prstGeom prst="rect">
            <a:avLst/>
          </a:prstGeom>
          <a:noFill/>
        </p:spPr>
        <p:txBody>
          <a:bodyPr>
            <a:spAutoFit/>
          </a:bodyPr>
          <a:lstStyle/>
          <a:p>
            <a:pPr eaLnBrk="0" hangingPunct="0">
              <a:spcBef>
                <a:spcPts val="0"/>
              </a:spcBef>
              <a:spcAft>
                <a:spcPct val="50000"/>
              </a:spcAft>
              <a:tabLst>
                <a:tab pos="0" algn="l"/>
              </a:tabLst>
              <a:defRPr/>
            </a:pPr>
            <a:r>
              <a:rPr lang="en-US" sz="1800" i="0" kern="0" dirty="0">
                <a:solidFill>
                  <a:srgbClr val="993300"/>
                </a:solidFill>
                <a:latin typeface="+mn-lt"/>
                <a:ea typeface="ＭＳ Ｐゴシック" charset="-128"/>
                <a:cs typeface="ＭＳ Ｐゴシック" charset="-128"/>
              </a:rPr>
              <a:t>Note: Many times, criteria/standards map to an entire benchmark. In this case, it would be </a:t>
            </a:r>
            <a:r>
              <a:rPr lang="en-US" sz="1800" b="1" i="0" kern="0" dirty="0">
                <a:solidFill>
                  <a:srgbClr val="993300"/>
                </a:solidFill>
                <a:latin typeface="+mn-lt"/>
                <a:ea typeface="ＭＳ Ｐゴシック" charset="-128"/>
                <a:cs typeface="ＭＳ Ｐゴシック" charset="-128"/>
              </a:rPr>
              <a:t>Clear Academic Plan and Pathway </a:t>
            </a:r>
            <a:r>
              <a:rPr lang="en-US" sz="1800" i="0" kern="0" dirty="0">
                <a:solidFill>
                  <a:srgbClr val="993300"/>
                </a:solidFill>
                <a:latin typeface="+mn-lt"/>
                <a:ea typeface="ＭＳ Ｐゴシック" charset="-128"/>
                <a:cs typeface="ＭＳ Ｐゴシック" charset="-128"/>
              </a:rPr>
              <a:t>(items 18d-18h)</a:t>
            </a:r>
            <a:endParaRPr lang="en-US" i="0" kern="0" dirty="0">
              <a:solidFill>
                <a:srgbClr val="993300"/>
              </a:solidFill>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iterate type="lt">
                                    <p:tmPct val="0"/>
                                  </p:iterate>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CS SENSE Map.PNG"/>
          <p:cNvPicPr>
            <a:picLocks noChangeAspect="1"/>
          </p:cNvPicPr>
          <p:nvPr/>
        </p:nvPicPr>
        <p:blipFill>
          <a:blip r:embed="rId3"/>
          <a:stretch>
            <a:fillRect/>
          </a:stretch>
        </p:blipFill>
        <p:spPr>
          <a:xfrm>
            <a:off x="752475" y="752475"/>
            <a:ext cx="7639050" cy="5467350"/>
          </a:xfrm>
          <a:prstGeom prst="rect">
            <a:avLst/>
          </a:prstGeom>
          <a:effectLst>
            <a:outerShdw blurRad="63500" sx="102000" sy="102000" algn="ctr" rotWithShape="0">
              <a:prstClr val="black">
                <a:alpha val="40000"/>
              </a:prstClr>
            </a:outerShdw>
          </a:effectLst>
        </p:spPr>
      </p:pic>
      <p:sp>
        <p:nvSpPr>
          <p:cNvPr id="3" name="Rectangle 2"/>
          <p:cNvSpPr/>
          <p:nvPr/>
        </p:nvSpPr>
        <p:spPr bwMode="auto">
          <a:xfrm>
            <a:off x="1285875" y="4829175"/>
            <a:ext cx="4114800" cy="523875"/>
          </a:xfrm>
          <a:prstGeom prst="rect">
            <a:avLst/>
          </a:prstGeom>
          <a:solidFill>
            <a:srgbClr val="009900">
              <a:alpha val="30196"/>
            </a:srgbClr>
          </a:solidFill>
          <a:ln w="19050" cap="flat" cmpd="sng" algn="ctr">
            <a:solidFill>
              <a:srgbClr val="009900"/>
            </a:solidFill>
            <a:prstDash val="solid"/>
            <a:round/>
            <a:headEnd type="none" w="med" len="med"/>
            <a:tailEnd type="none" w="med" len="med"/>
          </a:ln>
          <a:effectLst/>
        </p:spPr>
        <p:txBody>
          <a:bodyPr/>
          <a:lstStyle/>
          <a:p>
            <a:pPr algn="r" eaLnBrk="0" hangingPunct="0">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Times" pitchFamily="78" charset="0"/>
            </a:endParaRPr>
          </a:p>
        </p:txBody>
      </p:sp>
      <p:sp>
        <p:nvSpPr>
          <p:cNvPr id="31748" name="Oval 3"/>
          <p:cNvSpPr>
            <a:spLocks noChangeArrowheads="1"/>
          </p:cNvSpPr>
          <p:nvPr/>
        </p:nvSpPr>
        <p:spPr bwMode="auto">
          <a:xfrm>
            <a:off x="838200" y="4895850"/>
            <a:ext cx="361950" cy="428625"/>
          </a:xfrm>
          <a:prstGeom prst="ellipse">
            <a:avLst/>
          </a:prstGeom>
          <a:noFill/>
          <a:ln w="19050" algn="ctr">
            <a:solidFill>
              <a:srgbClr val="009900"/>
            </a:solidFill>
            <a:round/>
            <a:headEnd/>
            <a:tailEnd/>
          </a:ln>
        </p:spPr>
        <p:txBody>
          <a:bodyPr/>
          <a:lstStyle/>
          <a:p>
            <a:pPr algn="r" eaLnBrk="0" hangingPunct="0"/>
            <a:endParaRPr lang="en-US"/>
          </a:p>
        </p:txBody>
      </p:sp>
      <p:cxnSp>
        <p:nvCxnSpPr>
          <p:cNvPr id="6" name="Straight Arrow Connector 5"/>
          <p:cNvCxnSpPr/>
          <p:nvPr/>
        </p:nvCxnSpPr>
        <p:spPr bwMode="auto">
          <a:xfrm rot="10800000" flipV="1">
            <a:off x="6120384" y="3974592"/>
            <a:ext cx="1158240" cy="1024128"/>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7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NSE Item Key Clear Academic Plan.PNG"/>
          <p:cNvPicPr>
            <a:picLocks noChangeAspect="1"/>
          </p:cNvPicPr>
          <p:nvPr/>
        </p:nvPicPr>
        <p:blipFill>
          <a:blip r:embed="rId3"/>
          <a:stretch>
            <a:fillRect/>
          </a:stretch>
        </p:blipFill>
        <p:spPr>
          <a:xfrm>
            <a:off x="1047750" y="800100"/>
            <a:ext cx="6991350" cy="5410200"/>
          </a:xfrm>
          <a:prstGeom prst="rect">
            <a:avLst/>
          </a:prstGeom>
          <a:effectLst>
            <a:outerShdw blurRad="63500" sx="102000" sy="102000" algn="ctr" rotWithShape="0">
              <a:prstClr val="black">
                <a:alpha val="40000"/>
              </a:prstClr>
            </a:outerShdw>
          </a:effectLst>
        </p:spPr>
      </p:pic>
      <p:sp>
        <p:nvSpPr>
          <p:cNvPr id="32771" name="Oval 2"/>
          <p:cNvSpPr>
            <a:spLocks noChangeArrowheads="1"/>
          </p:cNvSpPr>
          <p:nvPr/>
        </p:nvSpPr>
        <p:spPr bwMode="auto">
          <a:xfrm>
            <a:off x="3057525" y="3019425"/>
            <a:ext cx="3038475" cy="466725"/>
          </a:xfrm>
          <a:prstGeom prst="ellipse">
            <a:avLst/>
          </a:prstGeom>
          <a:noFill/>
          <a:ln w="38100" algn="ctr">
            <a:solidFill>
              <a:srgbClr val="009900"/>
            </a:solidFill>
            <a:round/>
            <a:headEnd/>
            <a:tailEnd/>
          </a:ln>
        </p:spPr>
        <p:txBody>
          <a:bodyPr/>
          <a:lstStyle/>
          <a:p>
            <a:pPr algn="r" eaLnBrk="0" hangingPunct="0"/>
            <a:endParaRPr lang="en-US"/>
          </a:p>
        </p:txBody>
      </p:sp>
      <p:sp>
        <p:nvSpPr>
          <p:cNvPr id="32773" name="Oval 5"/>
          <p:cNvSpPr>
            <a:spLocks noChangeArrowheads="1"/>
          </p:cNvSpPr>
          <p:nvPr/>
        </p:nvSpPr>
        <p:spPr bwMode="auto">
          <a:xfrm>
            <a:off x="6934200" y="4295775"/>
            <a:ext cx="495300" cy="161925"/>
          </a:xfrm>
          <a:prstGeom prst="ellipse">
            <a:avLst/>
          </a:prstGeom>
          <a:noFill/>
          <a:ln w="19050" algn="ctr">
            <a:solidFill>
              <a:srgbClr val="009900"/>
            </a:solidFill>
            <a:round/>
            <a:headEnd/>
            <a:tailEnd/>
          </a:ln>
        </p:spPr>
        <p:txBody>
          <a:bodyPr/>
          <a:lstStyle/>
          <a:p>
            <a:pPr algn="r" eaLnBrk="0" hangingPunct="0"/>
            <a:endParaRPr lang="en-US"/>
          </a:p>
        </p:txBody>
      </p:sp>
      <p:sp>
        <p:nvSpPr>
          <p:cNvPr id="32774" name="Oval 6"/>
          <p:cNvSpPr>
            <a:spLocks noChangeArrowheads="1"/>
          </p:cNvSpPr>
          <p:nvPr/>
        </p:nvSpPr>
        <p:spPr bwMode="auto">
          <a:xfrm>
            <a:off x="6953250" y="4695825"/>
            <a:ext cx="495300" cy="161925"/>
          </a:xfrm>
          <a:prstGeom prst="ellipse">
            <a:avLst/>
          </a:prstGeom>
          <a:noFill/>
          <a:ln w="19050" algn="ctr">
            <a:solidFill>
              <a:srgbClr val="009900"/>
            </a:solidFill>
            <a:round/>
            <a:headEnd/>
            <a:tailEnd/>
          </a:ln>
        </p:spPr>
        <p:txBody>
          <a:bodyPr/>
          <a:lstStyle/>
          <a:p>
            <a:pPr algn="r" eaLnBrk="0" hangingPunct="0"/>
            <a:endParaRPr lang="en-US"/>
          </a:p>
        </p:txBody>
      </p:sp>
      <p:sp>
        <p:nvSpPr>
          <p:cNvPr id="32775" name="Oval 7"/>
          <p:cNvSpPr>
            <a:spLocks noChangeArrowheads="1"/>
          </p:cNvSpPr>
          <p:nvPr/>
        </p:nvSpPr>
        <p:spPr bwMode="auto">
          <a:xfrm>
            <a:off x="6962775" y="5095875"/>
            <a:ext cx="495300" cy="161925"/>
          </a:xfrm>
          <a:prstGeom prst="ellipse">
            <a:avLst/>
          </a:prstGeom>
          <a:noFill/>
          <a:ln w="19050" algn="ctr">
            <a:solidFill>
              <a:srgbClr val="009900"/>
            </a:solidFill>
            <a:round/>
            <a:headEnd/>
            <a:tailEnd/>
          </a:ln>
        </p:spPr>
        <p:txBody>
          <a:bodyPr/>
          <a:lstStyle/>
          <a:p>
            <a:pPr algn="r" eaLnBrk="0" hangingPunct="0"/>
            <a:endParaRPr lang="en-US"/>
          </a:p>
        </p:txBody>
      </p:sp>
      <p:sp>
        <p:nvSpPr>
          <p:cNvPr id="32776" name="Oval 8"/>
          <p:cNvSpPr>
            <a:spLocks noChangeArrowheads="1"/>
          </p:cNvSpPr>
          <p:nvPr/>
        </p:nvSpPr>
        <p:spPr bwMode="auto">
          <a:xfrm>
            <a:off x="6943725" y="5505450"/>
            <a:ext cx="495300" cy="161925"/>
          </a:xfrm>
          <a:prstGeom prst="ellipse">
            <a:avLst/>
          </a:prstGeom>
          <a:noFill/>
          <a:ln w="19050" algn="ctr">
            <a:solidFill>
              <a:srgbClr val="009900"/>
            </a:solidFill>
            <a:round/>
            <a:headEnd/>
            <a:tailEnd/>
          </a:ln>
        </p:spPr>
        <p:txBody>
          <a:bodyPr/>
          <a:lstStyle/>
          <a:p>
            <a:pPr algn="r" eaLnBrk="0" hangingPunct="0"/>
            <a:endParaRPr lang="en-US"/>
          </a:p>
        </p:txBody>
      </p:sp>
      <p:sp>
        <p:nvSpPr>
          <p:cNvPr id="32777" name="Oval 9"/>
          <p:cNvSpPr>
            <a:spLocks noChangeArrowheads="1"/>
          </p:cNvSpPr>
          <p:nvPr/>
        </p:nvSpPr>
        <p:spPr bwMode="auto">
          <a:xfrm>
            <a:off x="6953250" y="6010275"/>
            <a:ext cx="495300" cy="161925"/>
          </a:xfrm>
          <a:prstGeom prst="ellipse">
            <a:avLst/>
          </a:prstGeom>
          <a:noFill/>
          <a:ln w="19050" algn="ctr">
            <a:solidFill>
              <a:srgbClr val="009900"/>
            </a:solidFill>
            <a:round/>
            <a:headEnd/>
            <a:tailEnd/>
          </a:ln>
        </p:spPr>
        <p:txBody>
          <a:bodyPr/>
          <a:lstStyle/>
          <a:p>
            <a:pPr algn="r" eaLnBrk="0" hangingPunct="0"/>
            <a:endParaRPr lang="en-US"/>
          </a:p>
        </p:txBody>
      </p:sp>
      <p:cxnSp>
        <p:nvCxnSpPr>
          <p:cNvPr id="11" name="Straight Arrow Connector 10"/>
          <p:cNvCxnSpPr/>
          <p:nvPr/>
        </p:nvCxnSpPr>
        <p:spPr bwMode="auto">
          <a:xfrm>
            <a:off x="4553712" y="4949952"/>
            <a:ext cx="1950720" cy="12192"/>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
        <p:nvSpPr>
          <p:cNvPr id="12" name="Rectangle 11"/>
          <p:cNvSpPr/>
          <p:nvPr/>
        </p:nvSpPr>
        <p:spPr bwMode="auto">
          <a:xfrm>
            <a:off x="1085088" y="4864608"/>
            <a:ext cx="2816352" cy="414528"/>
          </a:xfrm>
          <a:prstGeom prst="rect">
            <a:avLst/>
          </a:prstGeom>
          <a:solidFill>
            <a:srgbClr val="0099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3" name="Rectangle 12"/>
          <p:cNvSpPr/>
          <p:nvPr/>
        </p:nvSpPr>
        <p:spPr bwMode="auto">
          <a:xfrm>
            <a:off x="1085088" y="5669280"/>
            <a:ext cx="2816352" cy="499872"/>
          </a:xfrm>
          <a:prstGeom prst="rect">
            <a:avLst/>
          </a:prstGeom>
          <a:solidFill>
            <a:srgbClr val="0099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cxnSp>
        <p:nvCxnSpPr>
          <p:cNvPr id="14" name="Straight Arrow Connector 13"/>
          <p:cNvCxnSpPr/>
          <p:nvPr/>
        </p:nvCxnSpPr>
        <p:spPr bwMode="auto">
          <a:xfrm>
            <a:off x="4553712" y="5894832"/>
            <a:ext cx="1950720" cy="12192"/>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
        <p:nvSpPr>
          <p:cNvPr id="15" name="Rectangle 14"/>
          <p:cNvSpPr/>
          <p:nvPr/>
        </p:nvSpPr>
        <p:spPr bwMode="auto">
          <a:xfrm>
            <a:off x="1085088" y="5273040"/>
            <a:ext cx="2816352" cy="377952"/>
          </a:xfrm>
          <a:prstGeom prst="rect">
            <a:avLst/>
          </a:prstGeom>
          <a:solidFill>
            <a:srgbClr val="0099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6" name="Rectangle 15"/>
          <p:cNvSpPr/>
          <p:nvPr/>
        </p:nvSpPr>
        <p:spPr bwMode="auto">
          <a:xfrm>
            <a:off x="1085088" y="4462272"/>
            <a:ext cx="2816352" cy="414528"/>
          </a:xfrm>
          <a:prstGeom prst="rect">
            <a:avLst/>
          </a:prstGeom>
          <a:solidFill>
            <a:srgbClr val="0099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17" name="Rectangle 16"/>
          <p:cNvSpPr/>
          <p:nvPr/>
        </p:nvSpPr>
        <p:spPr bwMode="auto">
          <a:xfrm>
            <a:off x="1085088" y="4047744"/>
            <a:ext cx="2816352" cy="402336"/>
          </a:xfrm>
          <a:prstGeom prst="rect">
            <a:avLst/>
          </a:prstGeom>
          <a:solidFill>
            <a:srgbClr val="0099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2777"/>
                                        </p:tgtEl>
                                        <p:attrNameLst>
                                          <p:attrName>style.visibility</p:attrName>
                                        </p:attrNameLst>
                                      </p:cBhvr>
                                      <p:to>
                                        <p:strVal val="visible"/>
                                      </p:to>
                                    </p:set>
                                    <p:animEffect transition="in" filter="blinds(horizontal)">
                                      <p:cBhvr>
                                        <p:cTn id="25" dur="500"/>
                                        <p:tgtEl>
                                          <p:spTgt spid="3277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2775"/>
                                        </p:tgtEl>
                                        <p:attrNameLst>
                                          <p:attrName>style.visibility</p:attrName>
                                        </p:attrNameLst>
                                      </p:cBhvr>
                                      <p:to>
                                        <p:strVal val="visible"/>
                                      </p:to>
                                    </p:set>
                                    <p:animEffect transition="in" filter="blinds(horizontal)">
                                      <p:cBhvr>
                                        <p:cTn id="28" dur="500"/>
                                        <p:tgtEl>
                                          <p:spTgt spid="3277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77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200"/>
                                  </p:stCondLst>
                                  <p:childTnLst>
                                    <p:set>
                                      <p:cBhvr>
                                        <p:cTn id="46" dur="1" fill="hold">
                                          <p:stCondLst>
                                            <p:cond delay="0"/>
                                          </p:stCondLst>
                                        </p:cTn>
                                        <p:tgtEl>
                                          <p:spTgt spid="32774"/>
                                        </p:tgtEl>
                                        <p:attrNameLst>
                                          <p:attrName>style.visibility</p:attrName>
                                        </p:attrNameLst>
                                      </p:cBhvr>
                                      <p:to>
                                        <p:strVal val="visible"/>
                                      </p:to>
                                    </p:set>
                                  </p:childTnLst>
                                </p:cTn>
                              </p:par>
                            </p:childTnLst>
                          </p:cTn>
                        </p:par>
                        <p:par>
                          <p:cTn id="47" fill="hold">
                            <p:stCondLst>
                              <p:cond delay="200"/>
                            </p:stCondLst>
                            <p:childTnLst>
                              <p:par>
                                <p:cTn id="48" presetID="1" presetClass="entr" presetSubtype="0" fill="hold" grpId="0" nodeType="afterEffect">
                                  <p:stCondLst>
                                    <p:cond delay="200"/>
                                  </p:stCondLst>
                                  <p:childTnLst>
                                    <p:set>
                                      <p:cBhvr>
                                        <p:cTn id="49" dur="1" fill="hold">
                                          <p:stCondLst>
                                            <p:cond delay="0"/>
                                          </p:stCondLst>
                                        </p:cTn>
                                        <p:tgtEl>
                                          <p:spTgt spid="3277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2771"/>
                                        </p:tgtEl>
                                        <p:attrNameLst>
                                          <p:attrName>style.visibility</p:attrName>
                                        </p:attrNameLst>
                                      </p:cBhvr>
                                      <p:to>
                                        <p:strVal val="visible"/>
                                      </p:to>
                                    </p:set>
                                    <p:animEffect transition="in" filter="circle(in)">
                                      <p:cBhvr>
                                        <p:cTn id="5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3" grpId="0" animBg="1"/>
      <p:bldP spid="32774" grpId="0" animBg="1"/>
      <p:bldP spid="32775" grpId="0" animBg="1"/>
      <p:bldP spid="32776" grpId="0" animBg="1"/>
      <p:bldP spid="32777" grpId="0" animBg="1"/>
      <p:bldP spid="12" grpId="0" animBg="1"/>
      <p:bldP spid="13" grpId="0" animBg="1"/>
      <p:bldP spid="15" grpId="1" animBg="1"/>
      <p:bldP spid="16" grpId="1"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solidFill>
                  <a:srgbClr val="993300"/>
                </a:solidFill>
                <a:ea typeface="ＭＳ Ｐゴシック"/>
                <a:cs typeface="ＭＳ Ｐゴシック"/>
              </a:rPr>
              <a:t>The real deal…college example</a:t>
            </a:r>
          </a:p>
        </p:txBody>
      </p:sp>
      <p:pic>
        <p:nvPicPr>
          <p:cNvPr id="36867" name="Content Placeholder 5" descr="LIT Color Logo 1"/>
          <p:cNvPicPr>
            <a:picLocks noGrp="1"/>
          </p:cNvPicPr>
          <p:nvPr>
            <p:ph idx="1"/>
          </p:nvPr>
        </p:nvPicPr>
        <p:blipFill>
          <a:blip r:embed="rId3"/>
          <a:srcRect/>
          <a:stretch>
            <a:fillRect/>
          </a:stretch>
        </p:blipFill>
        <p:spPr>
          <a:xfrm>
            <a:off x="3938588" y="2803525"/>
            <a:ext cx="1366837" cy="1317625"/>
          </a:xfrm>
        </p:spPr>
      </p:pic>
      <p:sp>
        <p:nvSpPr>
          <p:cNvPr id="7" name="TextBox 6"/>
          <p:cNvSpPr txBox="1"/>
          <p:nvPr/>
        </p:nvSpPr>
        <p:spPr>
          <a:xfrm>
            <a:off x="2019300" y="4581525"/>
            <a:ext cx="5024438" cy="461963"/>
          </a:xfrm>
          <a:prstGeom prst="rect">
            <a:avLst/>
          </a:prstGeom>
          <a:noFill/>
        </p:spPr>
        <p:txBody>
          <a:bodyPr>
            <a:spAutoFit/>
          </a:bodyPr>
          <a:lstStyle/>
          <a:p>
            <a:pPr algn="ctr">
              <a:defRPr/>
            </a:pPr>
            <a:r>
              <a:rPr lang="en-US" dirty="0">
                <a:latin typeface="+mn-lt"/>
              </a:rPr>
              <a:t>Lamar Institute of Technology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across)">
                                      <p:cBhvr>
                                        <p:cTn id="7" dur="500"/>
                                        <p:tgtEl>
                                          <p:spTgt spid="3686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solidFill>
                  <a:srgbClr val="993300"/>
                </a:solidFill>
                <a:ea typeface="ＭＳ Ｐゴシック"/>
                <a:cs typeface="ＭＳ Ｐゴシック"/>
              </a:rPr>
              <a:t>Partnership in Achieving Student Success (PASS Program)</a:t>
            </a:r>
          </a:p>
        </p:txBody>
      </p:sp>
      <p:sp>
        <p:nvSpPr>
          <p:cNvPr id="37891" name="Content Placeholder 2"/>
          <p:cNvSpPr>
            <a:spLocks noGrp="1"/>
          </p:cNvSpPr>
          <p:nvPr>
            <p:ph idx="1"/>
          </p:nvPr>
        </p:nvSpPr>
        <p:spPr>
          <a:xfrm>
            <a:off x="488950" y="2133600"/>
            <a:ext cx="7613650" cy="3884613"/>
          </a:xfrm>
          <a:ln>
            <a:solidFill>
              <a:schemeClr val="bg1"/>
            </a:solidFill>
          </a:ln>
        </p:spPr>
        <p:txBody>
          <a:bodyPr/>
          <a:lstStyle/>
          <a:p>
            <a:pPr marL="0" indent="0">
              <a:defRPr/>
            </a:pPr>
            <a:r>
              <a:rPr lang="en-US" sz="2000" dirty="0" smtClean="0">
                <a:ea typeface="ＭＳ Ｐゴシック"/>
                <a:cs typeface="ＭＳ Ｐゴシック"/>
              </a:rPr>
              <a:t>Implemented program as part of college’s Quality Enhancement Plan (QEP) in 2005 SACS reaffirmation process</a:t>
            </a:r>
          </a:p>
          <a:p>
            <a:pPr marL="0" indent="0">
              <a:defRPr/>
            </a:pPr>
            <a:r>
              <a:rPr lang="en-US" sz="2000" dirty="0" smtClean="0">
                <a:ea typeface="ＭＳ Ｐゴシック"/>
                <a:cs typeface="ＭＳ Ｐゴシック"/>
              </a:rPr>
              <a:t>Program goal is to improve the quality of student life and learning for first-time-in-college students at LIT</a:t>
            </a:r>
          </a:p>
          <a:p>
            <a:pPr>
              <a:defRPr/>
            </a:pPr>
            <a:r>
              <a:rPr lang="en-US" sz="2000" dirty="0" smtClean="0">
                <a:solidFill>
                  <a:srgbClr val="993300"/>
                </a:solidFill>
                <a:ea typeface="ＭＳ Ｐゴシック"/>
                <a:cs typeface="ＭＳ Ｐゴシック"/>
              </a:rPr>
              <a:t>Program Strategies</a:t>
            </a:r>
          </a:p>
          <a:p>
            <a:pPr>
              <a:buFontTx/>
              <a:buChar char="•"/>
              <a:defRPr/>
            </a:pPr>
            <a:r>
              <a:rPr lang="en-US" sz="2000" dirty="0" smtClean="0">
                <a:ea typeface="ＭＳ Ｐゴシック"/>
                <a:cs typeface="ＭＳ Ｐゴシック"/>
              </a:rPr>
              <a:t>College Success Skills Course (CSSC)</a:t>
            </a:r>
          </a:p>
          <a:p>
            <a:pPr>
              <a:buFontTx/>
              <a:buChar char="•"/>
              <a:defRPr/>
            </a:pPr>
            <a:r>
              <a:rPr lang="en-US" sz="2000" dirty="0" smtClean="0">
                <a:ea typeface="ＭＳ Ｐゴシック"/>
                <a:cs typeface="ＭＳ Ｐゴシック"/>
              </a:rPr>
              <a:t>Faculty development in Academic Advising</a:t>
            </a:r>
          </a:p>
          <a:p>
            <a:pPr>
              <a:defRPr/>
            </a:pPr>
            <a:endParaRPr lang="en-US" sz="1600"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522288" y="1246188"/>
            <a:ext cx="8259762" cy="5167312"/>
          </a:xfrm>
        </p:spPr>
        <p:txBody>
          <a:bodyPr/>
          <a:lstStyle/>
          <a:p>
            <a:pPr marL="0" indent="0">
              <a:defRPr/>
            </a:pPr>
            <a:r>
              <a:rPr lang="en-US" sz="2200" dirty="0" smtClean="0">
                <a:ea typeface="ＭＳ Ｐゴシック"/>
                <a:cs typeface="ＭＳ Ｐゴシック"/>
              </a:rPr>
              <a:t>LIT participated in its initial administration of </a:t>
            </a:r>
            <a:r>
              <a:rPr lang="en-US" sz="2200" i="1" dirty="0" smtClean="0">
                <a:ea typeface="ＭＳ Ｐゴシック"/>
                <a:cs typeface="ＭＳ Ｐゴシック"/>
              </a:rPr>
              <a:t>CCSSE</a:t>
            </a:r>
            <a:r>
              <a:rPr lang="en-US" sz="2200" dirty="0" smtClean="0">
                <a:ea typeface="ＭＳ Ｐゴシック"/>
                <a:cs typeface="ＭＳ Ｐゴシック"/>
              </a:rPr>
              <a:t> in 2004, prior to implementation of its PASS program</a:t>
            </a:r>
          </a:p>
          <a:p>
            <a:pPr>
              <a:defRPr/>
            </a:pPr>
            <a:endParaRPr lang="en-US" sz="2200" dirty="0" smtClean="0">
              <a:ea typeface="ＭＳ Ｐゴシック"/>
              <a:cs typeface="ＭＳ Ｐゴシック"/>
            </a:endParaRPr>
          </a:p>
          <a:p>
            <a:pPr marL="0" indent="0">
              <a:defRPr/>
            </a:pPr>
            <a:r>
              <a:rPr lang="en-US" sz="2200" dirty="0" smtClean="0">
                <a:ea typeface="ＭＳ Ｐゴシック"/>
                <a:cs typeface="ＭＳ Ｐゴシック"/>
              </a:rPr>
              <a:t>Between 2004 and 2008, the college significantly increased item scores in the benchmark areas of </a:t>
            </a:r>
            <a:r>
              <a:rPr lang="en-US" sz="2200" dirty="0" smtClean="0">
                <a:solidFill>
                  <a:srgbClr val="993300"/>
                </a:solidFill>
                <a:ea typeface="ＭＳ Ｐゴシック"/>
                <a:cs typeface="ＭＳ Ｐゴシック"/>
              </a:rPr>
              <a:t>Active and Collaborative Learning</a:t>
            </a:r>
            <a:r>
              <a:rPr lang="en-US" sz="2200" dirty="0" smtClean="0">
                <a:ea typeface="ＭＳ Ｐゴシック"/>
                <a:cs typeface="ＭＳ Ｐゴシック"/>
              </a:rPr>
              <a:t>, </a:t>
            </a:r>
            <a:r>
              <a:rPr lang="en-US" sz="2200" dirty="0" smtClean="0">
                <a:solidFill>
                  <a:srgbClr val="993300"/>
                </a:solidFill>
                <a:ea typeface="ＭＳ Ｐゴシック"/>
                <a:cs typeface="ＭＳ Ｐゴシック"/>
              </a:rPr>
              <a:t>Student Faculty Interaction</a:t>
            </a:r>
            <a:r>
              <a:rPr lang="en-US" sz="2200" dirty="0" smtClean="0">
                <a:ea typeface="ＭＳ Ｐゴシック"/>
                <a:cs typeface="ＭＳ Ｐゴシック"/>
              </a:rPr>
              <a:t>, and </a:t>
            </a:r>
            <a:r>
              <a:rPr lang="en-US" sz="2200" dirty="0" smtClean="0">
                <a:solidFill>
                  <a:srgbClr val="993300"/>
                </a:solidFill>
                <a:ea typeface="ＭＳ Ｐゴシック"/>
                <a:cs typeface="ＭＳ Ｐゴシック"/>
              </a:rPr>
              <a:t>Support for Learners</a:t>
            </a:r>
          </a:p>
          <a:p>
            <a:pPr>
              <a:defRPr/>
            </a:pPr>
            <a:endParaRPr lang="en-US" sz="2200" dirty="0" smtClean="0">
              <a:ea typeface="ＭＳ Ｐゴシック"/>
              <a:cs typeface="ＭＳ Ｐゴシック"/>
            </a:endParaRPr>
          </a:p>
          <a:p>
            <a:pPr marL="0" indent="0">
              <a:defRPr/>
            </a:pPr>
            <a:r>
              <a:rPr lang="en-US" sz="2200" dirty="0" smtClean="0">
                <a:ea typeface="ＭＳ Ｐゴシック"/>
                <a:cs typeface="ＭＳ Ｐゴシック"/>
              </a:rPr>
              <a:t>The college also improved fall to spring student retention in 2007-2008 by 5.5% and by 3% in 2008-2009.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392113" y="1406525"/>
            <a:ext cx="8139112" cy="5006975"/>
          </a:xfrm>
        </p:spPr>
        <p:txBody>
          <a:bodyPr/>
          <a:lstStyle/>
          <a:p>
            <a:pPr>
              <a:buFontTx/>
              <a:buChar char="•"/>
            </a:pPr>
            <a:r>
              <a:rPr lang="en-US" smtClean="0">
                <a:ea typeface="ＭＳ Ｐゴシック"/>
                <a:cs typeface="ＭＳ Ｐゴシック"/>
              </a:rPr>
              <a:t>As a result of the QEP implementation process, LIT determined that increasing student engagement could significantly improve both the academic experience of students and the likelihood of their persistence.</a:t>
            </a:r>
          </a:p>
          <a:p>
            <a:pPr>
              <a:buFontTx/>
              <a:buChar char="•"/>
            </a:pPr>
            <a:endParaRPr lang="en-US" smtClean="0">
              <a:ea typeface="ＭＳ Ｐゴシック"/>
              <a:cs typeface="ＭＳ Ｐゴシック"/>
            </a:endParaRPr>
          </a:p>
          <a:p>
            <a:pPr>
              <a:buFontTx/>
              <a:buChar char="•"/>
            </a:pPr>
            <a:r>
              <a:rPr lang="en-US" smtClean="0">
                <a:ea typeface="ＭＳ Ｐゴシック"/>
                <a:cs typeface="ＭＳ Ｐゴシック"/>
              </a:rPr>
              <a:t>In order to capitalize on gains already made from PASS, in 2009 LIT took an even closer look at the engagement levels of its first-time-in-college students by participating in </a:t>
            </a:r>
            <a:r>
              <a:rPr lang="en-US" i="1" smtClean="0">
                <a:ea typeface="ＭＳ Ｐゴシック"/>
                <a:cs typeface="ＭＳ Ｐゴシック"/>
              </a:rPr>
              <a:t>SENSE.</a:t>
            </a:r>
            <a:r>
              <a:rPr lang="en-US" smtClean="0">
                <a:ea typeface="ＭＳ Ｐゴシック"/>
                <a:cs typeface="ＭＳ Ｐゴシック"/>
              </a:rPr>
              <a:t> </a:t>
            </a:r>
          </a:p>
          <a:p>
            <a:pPr>
              <a:buFontTx/>
              <a:buChar char="•"/>
            </a:pPr>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inPresentation.gif"/>
          <p:cNvPicPr>
            <a:picLocks noGrp="1" noChangeAspect="1"/>
          </p:cNvPicPr>
          <p:nvPr>
            <p:ph idx="1"/>
          </p:nvPr>
        </p:nvPicPr>
        <p:blipFill>
          <a:blip r:embed="rId3"/>
          <a:stretch>
            <a:fillRect/>
          </a:stretch>
        </p:blipFill>
        <p:spPr>
          <a:xfrm>
            <a:off x="2514600" y="1330325"/>
            <a:ext cx="3810000" cy="3810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53075" y="1743075"/>
            <a:ext cx="3328278" cy="3970318"/>
          </a:xfrm>
          <a:prstGeom prst="rect">
            <a:avLst/>
          </a:prstGeom>
          <a:noFill/>
        </p:spPr>
        <p:txBody>
          <a:bodyPr wrap="square">
            <a:spAutoFit/>
          </a:bodyPr>
          <a:lstStyle/>
          <a:p>
            <a:pPr marL="339725" indent="-339725">
              <a:buFontTx/>
              <a:buAutoNum type="arabicPeriod"/>
              <a:defRPr/>
            </a:pPr>
            <a:endParaRPr lang="en-US" sz="2000" i="0" dirty="0" smtClean="0">
              <a:latin typeface="+mj-lt"/>
            </a:endParaRPr>
          </a:p>
          <a:p>
            <a:pPr marL="339725" indent="-339725">
              <a:buFontTx/>
              <a:buAutoNum type="arabicPeriod"/>
              <a:defRPr/>
            </a:pPr>
            <a:endParaRPr lang="en-US" sz="2000" i="0" dirty="0" smtClean="0">
              <a:latin typeface="+mj-lt"/>
            </a:endParaRPr>
          </a:p>
          <a:p>
            <a:pPr marL="339725" indent="-339725">
              <a:buFontTx/>
              <a:buAutoNum type="arabicPeriod"/>
              <a:defRPr/>
            </a:pPr>
            <a:r>
              <a:rPr lang="en-US" sz="2000" i="0" dirty="0" smtClean="0">
                <a:latin typeface="+mj-lt"/>
              </a:rPr>
              <a:t>Go </a:t>
            </a:r>
            <a:r>
              <a:rPr lang="en-US" sz="2000" i="0" dirty="0">
                <a:latin typeface="+mj-lt"/>
              </a:rPr>
              <a:t>to www.ccsse.org</a:t>
            </a:r>
            <a:r>
              <a:rPr lang="en-US" sz="2000" b="1" i="0" dirty="0">
                <a:latin typeface="+mj-lt"/>
              </a:rPr>
              <a:t> </a:t>
            </a:r>
            <a:r>
              <a:rPr lang="en-US" sz="1800" i="0" dirty="0">
                <a:latin typeface="+mj-lt"/>
              </a:rPr>
              <a:t>(or</a:t>
            </a:r>
            <a:r>
              <a:rPr lang="en-US" sz="1800" i="0" dirty="0">
                <a:latin typeface="+mj-lt"/>
                <a:hlinkClick r:id="rId3"/>
              </a:rPr>
              <a:t> </a:t>
            </a:r>
            <a:r>
              <a:rPr lang="en-US" sz="1800" i="0" dirty="0">
                <a:solidFill>
                  <a:srgbClr val="993300"/>
                </a:solidFill>
                <a:latin typeface="+mj-lt"/>
              </a:rPr>
              <a:t>www.enteringstudent.org</a:t>
            </a:r>
            <a:r>
              <a:rPr lang="en-US" sz="1800" i="0" dirty="0"/>
              <a:t>)</a:t>
            </a:r>
            <a:r>
              <a:rPr lang="en-US" sz="1800" i="0" dirty="0">
                <a:latin typeface="+mj-lt"/>
              </a:rPr>
              <a:t> </a:t>
            </a:r>
            <a:endParaRPr lang="en-US" sz="1800" i="0" dirty="0" smtClean="0">
              <a:latin typeface="+mj-lt"/>
            </a:endParaRPr>
          </a:p>
          <a:p>
            <a:pPr marL="339725" indent="-339725">
              <a:buFontTx/>
              <a:buAutoNum type="arabicPeriod"/>
              <a:defRPr/>
            </a:pPr>
            <a:endParaRPr lang="en-US" sz="1800" i="0" dirty="0">
              <a:latin typeface="+mj-lt"/>
            </a:endParaRPr>
          </a:p>
          <a:p>
            <a:pPr marL="339725" indent="-339725">
              <a:buFontTx/>
              <a:buAutoNum type="arabicPeriod"/>
              <a:defRPr/>
            </a:pPr>
            <a:r>
              <a:rPr lang="en-US" sz="2000" i="0" dirty="0">
                <a:latin typeface="+mj-lt"/>
              </a:rPr>
              <a:t>Click on the Resources </a:t>
            </a:r>
            <a:r>
              <a:rPr lang="en-US" sz="2000" i="0" dirty="0" smtClean="0">
                <a:latin typeface="+mj-lt"/>
              </a:rPr>
              <a:t>tab, then on the Toolkit tab </a:t>
            </a:r>
            <a:r>
              <a:rPr lang="en-US" sz="1800" i="0" dirty="0" smtClean="0">
                <a:latin typeface="+mj-lt"/>
              </a:rPr>
              <a:t>(automatically </a:t>
            </a:r>
            <a:r>
              <a:rPr lang="en-US" sz="1800" i="0" dirty="0">
                <a:latin typeface="+mj-lt"/>
              </a:rPr>
              <a:t>navigates to Accreditation, one of four toolkits</a:t>
            </a:r>
            <a:r>
              <a:rPr lang="en-US" sz="1800" i="0" dirty="0" smtClean="0">
                <a:latin typeface="+mj-lt"/>
              </a:rPr>
              <a:t>)</a:t>
            </a:r>
          </a:p>
          <a:p>
            <a:pPr marL="339725" indent="-339725">
              <a:buFontTx/>
              <a:buAutoNum type="arabicPeriod"/>
              <a:defRPr/>
            </a:pPr>
            <a:endParaRPr lang="en-US" sz="2000" i="0" dirty="0">
              <a:latin typeface="+mj-lt"/>
            </a:endParaRPr>
          </a:p>
          <a:p>
            <a:pPr marL="339725" indent="-339725">
              <a:buFontTx/>
              <a:buAutoNum type="arabicPeriod"/>
              <a:defRPr/>
            </a:pPr>
            <a:r>
              <a:rPr lang="en-US" sz="2000" i="0" dirty="0">
                <a:latin typeface="+mj-lt"/>
              </a:rPr>
              <a:t>Select your state or region</a:t>
            </a:r>
          </a:p>
        </p:txBody>
      </p:sp>
      <p:pic>
        <p:nvPicPr>
          <p:cNvPr id="6" name="Picture 5" descr="Toolkit Site.JPG"/>
          <p:cNvPicPr>
            <a:picLocks noChangeAspect="1"/>
          </p:cNvPicPr>
          <p:nvPr/>
        </p:nvPicPr>
        <p:blipFill>
          <a:blip r:embed="rId4"/>
          <a:srcRect t="11548" r="52396" b="3174"/>
          <a:stretch>
            <a:fillRect/>
          </a:stretch>
        </p:blipFill>
        <p:spPr>
          <a:xfrm>
            <a:off x="269635" y="681139"/>
            <a:ext cx="5122432" cy="5593202"/>
          </a:xfrm>
          <a:prstGeom prst="rect">
            <a:avLst/>
          </a:prstGeom>
          <a:ln>
            <a:solidFill>
              <a:schemeClr val="tx1"/>
            </a:solidFill>
          </a:ln>
        </p:spPr>
      </p:pic>
      <p:sp>
        <p:nvSpPr>
          <p:cNvPr id="7" name="TextBox 6"/>
          <p:cNvSpPr txBox="1"/>
          <p:nvPr/>
        </p:nvSpPr>
        <p:spPr>
          <a:xfrm>
            <a:off x="6086475" y="1333500"/>
            <a:ext cx="2600325" cy="584775"/>
          </a:xfrm>
          <a:prstGeom prst="rect">
            <a:avLst/>
          </a:prstGeom>
          <a:noFill/>
        </p:spPr>
        <p:txBody>
          <a:bodyPr wrap="square" rtlCol="0">
            <a:spAutoFit/>
          </a:bodyPr>
          <a:lstStyle/>
          <a:p>
            <a:r>
              <a:rPr lang="en-US" sz="3200" i="0" dirty="0" smtClean="0">
                <a:solidFill>
                  <a:srgbClr val="993300"/>
                </a:solidFill>
                <a:latin typeface="+mj-lt"/>
              </a:rPr>
              <a:t>Find it online</a:t>
            </a:r>
            <a:endParaRPr lang="en-US" sz="3200" i="0" dirty="0">
              <a:solidFill>
                <a:srgbClr val="993300"/>
              </a:solidFill>
              <a:latin typeface="+mj-lt"/>
            </a:endParaRPr>
          </a:p>
        </p:txBody>
      </p:sp>
      <p:sp>
        <p:nvSpPr>
          <p:cNvPr id="8" name="Oval 7"/>
          <p:cNvSpPr/>
          <p:nvPr/>
        </p:nvSpPr>
        <p:spPr bwMode="auto">
          <a:xfrm>
            <a:off x="2943225" y="1400175"/>
            <a:ext cx="676275" cy="247650"/>
          </a:xfrm>
          <a:prstGeom prst="ellipse">
            <a:avLst/>
          </a:prstGeom>
          <a:noFill/>
          <a:ln w="285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rgbClr val="993300"/>
              </a:solidFill>
              <a:effectLst/>
              <a:latin typeface="Times" pitchFamily="78" charset="0"/>
            </a:endParaRPr>
          </a:p>
        </p:txBody>
      </p:sp>
      <p:sp>
        <p:nvSpPr>
          <p:cNvPr id="9" name="Oval 8"/>
          <p:cNvSpPr/>
          <p:nvPr/>
        </p:nvSpPr>
        <p:spPr bwMode="auto">
          <a:xfrm>
            <a:off x="3581400" y="1571625"/>
            <a:ext cx="676275" cy="247650"/>
          </a:xfrm>
          <a:prstGeom prst="ellipse">
            <a:avLst/>
          </a:prstGeom>
          <a:noFill/>
          <a:ln w="28575" cap="flat" cmpd="sng" algn="ctr">
            <a:solidFill>
              <a:srgbClr val="99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88950" y="2514600"/>
            <a:ext cx="7613650" cy="3898900"/>
          </a:xfrm>
        </p:spPr>
        <p:txBody>
          <a:bodyPr/>
          <a:lstStyle/>
          <a:p>
            <a:pPr algn="ctr"/>
            <a:r>
              <a:rPr lang="en-US" smtClean="0">
                <a:ea typeface="ＭＳ Ｐゴシック"/>
                <a:cs typeface="ＭＳ Ｐゴシック"/>
              </a:rPr>
              <a:t>Please take a few moments to complete </a:t>
            </a:r>
            <a:br>
              <a:rPr lang="en-US" smtClean="0">
                <a:ea typeface="ＭＳ Ｐゴシック"/>
                <a:cs typeface="ＭＳ Ｐゴシック"/>
              </a:rPr>
            </a:br>
            <a:r>
              <a:rPr lang="en-US" smtClean="0">
                <a:ea typeface="ＭＳ Ｐゴシック"/>
                <a:cs typeface="ＭＳ Ｐゴシック"/>
              </a:rPr>
              <a:t>the session evaluation.</a:t>
            </a:r>
          </a:p>
          <a:p>
            <a:pPr algn="ctr"/>
            <a:r>
              <a:rPr lang="en-US" smtClean="0">
                <a:ea typeface="ＭＳ Ｐゴシック"/>
                <a:cs typeface="ＭＳ Ｐゴシック"/>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4"/>
          <p:cNvSpPr txBox="1">
            <a:spLocks noChangeArrowheads="1"/>
          </p:cNvSpPr>
          <p:nvPr/>
        </p:nvSpPr>
        <p:spPr bwMode="auto">
          <a:xfrm>
            <a:off x="1577975" y="5005388"/>
            <a:ext cx="5913438" cy="677862"/>
          </a:xfrm>
          <a:prstGeom prst="rect">
            <a:avLst/>
          </a:prstGeom>
          <a:noFill/>
          <a:ln w="9525">
            <a:noFill/>
            <a:miter lim="800000"/>
            <a:headEnd/>
            <a:tailEnd/>
          </a:ln>
        </p:spPr>
        <p:txBody>
          <a:bodyPr>
            <a:spAutoFit/>
          </a:bodyPr>
          <a:lstStyle/>
          <a:p>
            <a:pPr algn="ctr">
              <a:defRPr/>
            </a:pPr>
            <a:r>
              <a:rPr lang="en-US" sz="1900" b="1" dirty="0">
                <a:solidFill>
                  <a:schemeClr val="tx2">
                    <a:lumMod val="85000"/>
                    <a:lumOff val="15000"/>
                  </a:schemeClr>
                </a:solidFill>
              </a:rPr>
              <a:t>“I need someone well versed in the art of torture…</a:t>
            </a:r>
            <a:br>
              <a:rPr lang="en-US" sz="1900" b="1" dirty="0">
                <a:solidFill>
                  <a:schemeClr val="tx2">
                    <a:lumMod val="85000"/>
                    <a:lumOff val="15000"/>
                  </a:schemeClr>
                </a:solidFill>
              </a:rPr>
            </a:br>
            <a:r>
              <a:rPr lang="en-US" sz="1900" b="1" dirty="0">
                <a:solidFill>
                  <a:schemeClr val="tx2">
                    <a:lumMod val="85000"/>
                    <a:lumOff val="15000"/>
                  </a:schemeClr>
                </a:solidFill>
              </a:rPr>
              <a:t>Do you know PowerPoint?”</a:t>
            </a:r>
          </a:p>
        </p:txBody>
      </p:sp>
      <p:pic>
        <p:nvPicPr>
          <p:cNvPr id="5" name="Picture 4" descr="picture_40.jpg"/>
          <p:cNvPicPr>
            <a:picLocks noChangeAspect="1"/>
          </p:cNvPicPr>
          <p:nvPr/>
        </p:nvPicPr>
        <p:blipFill>
          <a:blip r:embed="rId3"/>
          <a:stretch>
            <a:fillRect/>
          </a:stretch>
        </p:blipFill>
        <p:spPr>
          <a:xfrm>
            <a:off x="2371725" y="1577975"/>
            <a:ext cx="4397375" cy="3265488"/>
          </a:xfrm>
          <a:prstGeom prst="rect">
            <a:avLst/>
          </a:prstGeom>
          <a:ln>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7350" y="908050"/>
            <a:ext cx="7632700" cy="901700"/>
          </a:xfrm>
        </p:spPr>
        <p:txBody>
          <a:bodyPr/>
          <a:lstStyle/>
          <a:p>
            <a:r>
              <a:rPr lang="en-US" sz="3600" dirty="0" smtClean="0">
                <a:solidFill>
                  <a:srgbClr val="993300"/>
                </a:solidFill>
                <a:ea typeface="ＭＳ Ｐゴシック"/>
                <a:cs typeface="ＭＳ Ｐゴシック"/>
              </a:rPr>
              <a:t>What is </a:t>
            </a:r>
            <a:r>
              <a:rPr lang="en-US" sz="3600" i="1" dirty="0" smtClean="0">
                <a:solidFill>
                  <a:srgbClr val="993300"/>
                </a:solidFill>
                <a:ea typeface="ＭＳ Ｐゴシック"/>
                <a:cs typeface="ＭＳ Ｐゴシック"/>
              </a:rPr>
              <a:t>Student Engagement?</a:t>
            </a:r>
            <a:endParaRPr lang="en-US" i="1" dirty="0" smtClean="0">
              <a:solidFill>
                <a:srgbClr val="993300"/>
              </a:solidFill>
              <a:ea typeface="ＭＳ Ｐゴシック"/>
              <a:cs typeface="ＭＳ Ｐゴシック"/>
            </a:endParaRPr>
          </a:p>
        </p:txBody>
      </p:sp>
      <p:sp>
        <p:nvSpPr>
          <p:cNvPr id="11267" name="Rectangle 3"/>
          <p:cNvSpPr>
            <a:spLocks noGrp="1" noChangeArrowheads="1"/>
          </p:cNvSpPr>
          <p:nvPr>
            <p:ph type="body" idx="4294967295"/>
          </p:nvPr>
        </p:nvSpPr>
        <p:spPr>
          <a:xfrm>
            <a:off x="1098550" y="2293938"/>
            <a:ext cx="6073775" cy="1592262"/>
          </a:xfrm>
        </p:spPr>
        <p:txBody>
          <a:bodyPr/>
          <a:lstStyle/>
          <a:p>
            <a:pPr marL="0" indent="0"/>
            <a:r>
              <a:rPr lang="en-US" sz="2800" dirty="0" smtClean="0">
                <a:solidFill>
                  <a:schemeClr val="tx1"/>
                </a:solidFill>
                <a:ea typeface="ＭＳ Ｐゴシック"/>
                <a:cs typeface="ＭＳ Ｐゴシック"/>
              </a:rPr>
              <a:t>The amount of time and energy students invest in </a:t>
            </a:r>
            <a:r>
              <a:rPr lang="en-US" sz="2800" dirty="0" smtClean="0">
                <a:ea typeface="ＭＳ Ｐゴシック"/>
                <a:cs typeface="ＭＳ Ｐゴシック"/>
              </a:rPr>
              <a:t>meaningful educational practices…</a:t>
            </a:r>
          </a:p>
          <a:p>
            <a:pPr lvl="1">
              <a:buClr>
                <a:srgbClr val="AD2F0D"/>
              </a:buClr>
              <a:buNone/>
            </a:pPr>
            <a:endParaRPr lang="en-US" dirty="0" smtClean="0">
              <a:ea typeface="ＭＳ Ｐゴシック"/>
            </a:endParaRPr>
          </a:p>
        </p:txBody>
      </p:sp>
      <p:sp>
        <p:nvSpPr>
          <p:cNvPr id="5" name="TextBox 4"/>
          <p:cNvSpPr txBox="1"/>
          <p:nvPr/>
        </p:nvSpPr>
        <p:spPr>
          <a:xfrm>
            <a:off x="2724150" y="3990976"/>
            <a:ext cx="6057900" cy="169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Aft>
                <a:spcPct val="50000"/>
              </a:spcAft>
            </a:pPr>
            <a:r>
              <a:rPr lang="en-US" sz="2800" b="1" i="0" dirty="0" smtClean="0">
                <a:solidFill>
                  <a:srgbClr val="102966"/>
                </a:solidFill>
                <a:latin typeface="+mn-lt"/>
              </a:rPr>
              <a:t>…the </a:t>
            </a:r>
            <a:r>
              <a:rPr lang="en-US" sz="2800" b="1" i="0" dirty="0">
                <a:solidFill>
                  <a:srgbClr val="102966"/>
                </a:solidFill>
                <a:latin typeface="+mn-lt"/>
              </a:rPr>
              <a:t>institutional practices and student behaviors that are highly correlated with student learning and </a:t>
            </a:r>
            <a:r>
              <a:rPr lang="en-US" sz="2800" b="1" i="0" dirty="0" smtClean="0">
                <a:solidFill>
                  <a:srgbClr val="102966"/>
                </a:solidFill>
                <a:latin typeface="+mn-lt"/>
              </a:rPr>
              <a:t>retention.</a:t>
            </a:r>
            <a:endParaRPr lang="en-US" sz="2800" b="1" i="0" dirty="0">
              <a:solidFill>
                <a:srgbClr val="10296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962025"/>
            <a:ext cx="8239125" cy="736600"/>
          </a:xfrm>
        </p:spPr>
        <p:txBody>
          <a:bodyPr/>
          <a:lstStyle/>
          <a:p>
            <a:r>
              <a:rPr lang="en-US" sz="3600" dirty="0" smtClean="0">
                <a:solidFill>
                  <a:srgbClr val="993300"/>
                </a:solidFill>
                <a:ea typeface="ＭＳ Ｐゴシック"/>
                <a:cs typeface="ＭＳ Ｐゴシック"/>
              </a:rPr>
              <a:t>Why focus on </a:t>
            </a:r>
            <a:r>
              <a:rPr lang="en-US" sz="3600" i="1" dirty="0" smtClean="0">
                <a:solidFill>
                  <a:srgbClr val="993300"/>
                </a:solidFill>
                <a:ea typeface="ＭＳ Ｐゴシック"/>
                <a:cs typeface="ＭＳ Ｐゴシック"/>
              </a:rPr>
              <a:t>Student Engagement?</a:t>
            </a:r>
          </a:p>
        </p:txBody>
      </p:sp>
      <p:sp>
        <p:nvSpPr>
          <p:cNvPr id="11" name="Rectangle 2"/>
          <p:cNvSpPr txBox="1">
            <a:spLocks noChangeArrowheads="1"/>
          </p:cNvSpPr>
          <p:nvPr/>
        </p:nvSpPr>
        <p:spPr bwMode="auto">
          <a:xfrm>
            <a:off x="581025" y="1714500"/>
            <a:ext cx="7632700" cy="2114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spcBef>
                <a:spcPct val="0"/>
              </a:spcBef>
              <a:spcAft>
                <a:spcPct val="0"/>
              </a:spcAft>
              <a:buClrTx/>
              <a:buSzTx/>
              <a:tabLst/>
              <a:defRPr/>
            </a:pPr>
            <a:endParaRPr kumimoji="0" lang="en-US" sz="2000" b="1" u="none" strike="noStrike" kern="0" cap="none" spc="0" normalizeH="0" baseline="0" noProof="0" dirty="0" smtClean="0">
              <a:ln>
                <a:noFill/>
              </a:ln>
              <a:effectLst/>
              <a:uLnTx/>
              <a:uFillTx/>
              <a:latin typeface="+mj-lt"/>
              <a:ea typeface="ＭＳ Ｐゴシック"/>
              <a:cs typeface="ＭＳ Ｐゴシック"/>
            </a:endParaRPr>
          </a:p>
        </p:txBody>
      </p:sp>
      <p:sp>
        <p:nvSpPr>
          <p:cNvPr id="23" name="Content Placeholder 3"/>
          <p:cNvSpPr>
            <a:spLocks noGrp="1"/>
          </p:cNvSpPr>
          <p:nvPr>
            <p:ph idx="1"/>
          </p:nvPr>
        </p:nvSpPr>
        <p:spPr>
          <a:xfrm>
            <a:off x="498475" y="2081212"/>
            <a:ext cx="7613650" cy="1538288"/>
          </a:xfrm>
        </p:spPr>
        <p:txBody>
          <a:bodyPr/>
          <a:lstStyle/>
          <a:p>
            <a:pPr>
              <a:buClr>
                <a:schemeClr val="tx1"/>
              </a:buClr>
              <a:buFont typeface="Wingdings" pitchFamily="2" charset="2"/>
              <a:buChar char="§"/>
            </a:pPr>
            <a:r>
              <a:rPr lang="en-US" sz="2000" dirty="0" smtClean="0">
                <a:ea typeface="ＭＳ Ｐゴシック"/>
                <a:cs typeface="ＭＳ Ｐゴシック"/>
              </a:rPr>
              <a:t>Decades of research show that the more students are engaged—both in and out of the classroom—the more likely they are to </a:t>
            </a:r>
            <a:r>
              <a:rPr lang="en-US" sz="2000" i="1" u="sng" dirty="0" smtClean="0">
                <a:ea typeface="ＭＳ Ｐゴシック"/>
                <a:cs typeface="ＭＳ Ｐゴシック"/>
              </a:rPr>
              <a:t>persist</a:t>
            </a:r>
            <a:r>
              <a:rPr lang="en-US" sz="2000" dirty="0" smtClean="0">
                <a:ea typeface="ＭＳ Ｐゴシック"/>
                <a:cs typeface="ＭＳ Ｐゴシック"/>
              </a:rPr>
              <a:t>, </a:t>
            </a:r>
            <a:r>
              <a:rPr lang="en-US" sz="2000" i="1" u="sng" dirty="0" smtClean="0">
                <a:ea typeface="ＭＳ Ｐゴシック"/>
                <a:cs typeface="ＭＳ Ｐゴシック"/>
              </a:rPr>
              <a:t>achieve success</a:t>
            </a:r>
            <a:r>
              <a:rPr lang="en-US" sz="2000" dirty="0" smtClean="0">
                <a:ea typeface="ＭＳ Ｐゴシック"/>
                <a:cs typeface="ＭＳ Ｐゴシック"/>
              </a:rPr>
              <a:t>, and </a:t>
            </a:r>
            <a:r>
              <a:rPr lang="en-US" sz="2000" i="1" u="sng" dirty="0" smtClean="0">
                <a:ea typeface="ＭＳ Ｐゴシック"/>
                <a:cs typeface="ＭＳ Ｐゴシック"/>
              </a:rPr>
              <a:t>finish what they start</a:t>
            </a:r>
            <a:r>
              <a:rPr lang="en-US" sz="2000" dirty="0" smtClean="0">
                <a:ea typeface="ＭＳ Ｐゴシック"/>
                <a:cs typeface="ＭＳ Ｐゴシック"/>
              </a:rPr>
              <a:t>. </a:t>
            </a:r>
          </a:p>
        </p:txBody>
      </p:sp>
      <p:sp>
        <p:nvSpPr>
          <p:cNvPr id="25" name="Content Placeholder 3"/>
          <p:cNvSpPr txBox="1">
            <a:spLocks/>
          </p:cNvSpPr>
          <p:nvPr/>
        </p:nvSpPr>
        <p:spPr bwMode="auto">
          <a:xfrm>
            <a:off x="498475" y="3576637"/>
            <a:ext cx="7613650"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50000"/>
              </a:spcAft>
              <a:buClr>
                <a:schemeClr val="tx1"/>
              </a:buClr>
              <a:buSzTx/>
              <a:buFont typeface="Wingdings" pitchFamily="2" charset="2"/>
              <a:buChar char="§"/>
              <a:tabLst/>
              <a:defRPr/>
            </a:pPr>
            <a:r>
              <a:rPr kumimoji="0" lang="en-US" sz="2000" b="1" i="0" u="none" strike="noStrike" kern="0" cap="none" spc="0" normalizeH="0" baseline="0" noProof="0" dirty="0" smtClean="0">
                <a:ln>
                  <a:noFill/>
                </a:ln>
                <a:solidFill>
                  <a:srgbClr val="102966"/>
                </a:solidFill>
                <a:effectLst/>
                <a:uLnTx/>
                <a:uFillTx/>
                <a:latin typeface="+mn-lt"/>
                <a:ea typeface="ＭＳ Ｐゴシック"/>
                <a:cs typeface="ＭＳ Ｐゴシック"/>
              </a:rPr>
              <a:t>Independent validation</a:t>
            </a:r>
            <a:r>
              <a:rPr kumimoji="0" lang="en-US" sz="2000" b="1" i="0" u="none" strike="noStrike" kern="0" cap="none" spc="0" normalizeH="0" noProof="0" dirty="0" smtClean="0">
                <a:ln>
                  <a:noFill/>
                </a:ln>
                <a:solidFill>
                  <a:srgbClr val="102966"/>
                </a:solidFill>
                <a:effectLst/>
                <a:uLnTx/>
                <a:uFillTx/>
                <a:latin typeface="+mn-lt"/>
                <a:ea typeface="ＭＳ Ｐゴシック"/>
                <a:cs typeface="ＭＳ Ｐゴシック"/>
              </a:rPr>
              <a:t> research on </a:t>
            </a:r>
            <a:r>
              <a:rPr kumimoji="0" lang="en-US" sz="2000" b="1" u="none" strike="noStrike" kern="0" cap="none" spc="0" normalizeH="0" noProof="0" dirty="0" smtClean="0">
                <a:ln>
                  <a:noFill/>
                </a:ln>
                <a:solidFill>
                  <a:srgbClr val="102966"/>
                </a:solidFill>
                <a:effectLst/>
                <a:uLnTx/>
                <a:uFillTx/>
                <a:latin typeface="+mn-lt"/>
                <a:ea typeface="ＭＳ Ｐゴシック"/>
                <a:cs typeface="ＭＳ Ｐゴシック"/>
              </a:rPr>
              <a:t>CCSSE</a:t>
            </a:r>
            <a:r>
              <a:rPr kumimoji="0" lang="en-US" sz="2000" b="1" i="0" u="none" strike="noStrike" kern="0" cap="none" spc="0" normalizeH="0" noProof="0" dirty="0" smtClean="0">
                <a:ln>
                  <a:noFill/>
                </a:ln>
                <a:solidFill>
                  <a:srgbClr val="102966"/>
                </a:solidFill>
                <a:effectLst/>
                <a:uLnTx/>
                <a:uFillTx/>
                <a:latin typeface="+mn-lt"/>
                <a:ea typeface="ＭＳ Ｐゴシック"/>
                <a:cs typeface="ＭＳ Ｐゴシック"/>
              </a:rPr>
              <a:t> data confirms positive relationship between engagement behaviors and outcomes: </a:t>
            </a:r>
            <a:r>
              <a:rPr kumimoji="0" lang="en-US" sz="2000" b="1" u="none" strike="noStrike" kern="0" cap="none" spc="0" normalizeH="0" noProof="0" dirty="0" smtClean="0">
                <a:ln>
                  <a:noFill/>
                </a:ln>
                <a:solidFill>
                  <a:srgbClr val="102966"/>
                </a:solidFill>
                <a:effectLst/>
                <a:uLnTx/>
                <a:uFillTx/>
                <a:latin typeface="+mn-lt"/>
                <a:ea typeface="ＭＳ Ｐゴシック"/>
                <a:cs typeface="ＭＳ Ｐゴシック"/>
              </a:rPr>
              <a:t>CCSSE</a:t>
            </a:r>
            <a:r>
              <a:rPr kumimoji="0" lang="en-US" sz="2000" b="1" i="0" u="none" strike="noStrike" kern="0" cap="none" spc="0" normalizeH="0" noProof="0" dirty="0" smtClean="0">
                <a:ln>
                  <a:noFill/>
                </a:ln>
                <a:solidFill>
                  <a:srgbClr val="102966"/>
                </a:solidFill>
                <a:effectLst/>
                <a:uLnTx/>
                <a:uFillTx/>
                <a:latin typeface="+mn-lt"/>
                <a:ea typeface="ＭＳ Ｐゴシック"/>
                <a:cs typeface="ＭＳ Ｐゴシック"/>
              </a:rPr>
              <a:t> measures extent to which students are engaged in activities empirically linked to student success.</a:t>
            </a:r>
            <a:endParaRPr kumimoji="0" lang="en-US" sz="2000" b="1" i="0" u="none" strike="noStrike" kern="0" cap="none" spc="0" normalizeH="0" baseline="0" noProof="0" dirty="0" smtClean="0">
              <a:ln>
                <a:noFill/>
              </a:ln>
              <a:solidFill>
                <a:srgbClr val="102966"/>
              </a:solidFill>
              <a:effectLst/>
              <a:uLnTx/>
              <a:uFillTx/>
              <a:latin typeface="+mn-lt"/>
              <a:ea typeface="ＭＳ Ｐゴシック"/>
              <a:cs typeface="ＭＳ Ｐゴシック"/>
            </a:endParaRPr>
          </a:p>
        </p:txBody>
      </p:sp>
      <p:sp>
        <p:nvSpPr>
          <p:cNvPr id="26" name="TextBox 25"/>
          <p:cNvSpPr txBox="1"/>
          <p:nvPr/>
        </p:nvSpPr>
        <p:spPr>
          <a:xfrm>
            <a:off x="498475" y="5343525"/>
            <a:ext cx="7172325" cy="400110"/>
          </a:xfrm>
          <a:prstGeom prst="rect">
            <a:avLst/>
          </a:prstGeom>
          <a:noFill/>
        </p:spPr>
        <p:txBody>
          <a:bodyPr wrap="square" rtlCol="0">
            <a:spAutoFit/>
          </a:bodyPr>
          <a:lstStyle/>
          <a:p>
            <a:pPr marL="342900" lvl="0" indent="-342900" eaLnBrk="0" hangingPunct="0">
              <a:spcBef>
                <a:spcPct val="20000"/>
              </a:spcBef>
              <a:spcAft>
                <a:spcPct val="50000"/>
              </a:spcAft>
              <a:buClr>
                <a:schemeClr val="tx1"/>
              </a:buClr>
              <a:buFont typeface="Wingdings" pitchFamily="2" charset="2"/>
              <a:buChar char="§"/>
              <a:defRPr/>
            </a:pPr>
            <a:r>
              <a:rPr lang="en-US" sz="2000" b="1" i="0" kern="0" dirty="0" smtClean="0">
                <a:solidFill>
                  <a:srgbClr val="102966"/>
                </a:solidFill>
                <a:latin typeface="+mn-lt"/>
              </a:rPr>
              <a:t>Focus group work confirms that engagement matters.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5375"/>
            <a:ext cx="7632700" cy="1079500"/>
          </a:xfrm>
        </p:spPr>
        <p:txBody>
          <a:bodyPr/>
          <a:lstStyle/>
          <a:p>
            <a:r>
              <a:rPr lang="en-US" dirty="0" smtClean="0">
                <a:solidFill>
                  <a:srgbClr val="993300"/>
                </a:solidFill>
              </a:rPr>
              <a:t>Students are more likely to persist and learn if they…</a:t>
            </a:r>
            <a:endParaRPr lang="en-US" dirty="0">
              <a:solidFill>
                <a:srgbClr val="993300"/>
              </a:solidFill>
            </a:endParaRPr>
          </a:p>
        </p:txBody>
      </p:sp>
      <p:sp>
        <p:nvSpPr>
          <p:cNvPr id="4" name="Oval 3"/>
          <p:cNvSpPr/>
          <p:nvPr/>
        </p:nvSpPr>
        <p:spPr bwMode="auto">
          <a:xfrm>
            <a:off x="600075" y="2808565"/>
            <a:ext cx="2873496" cy="2873496"/>
          </a:xfrm>
          <a:prstGeom prst="ellipse">
            <a:avLst/>
          </a:prstGeom>
          <a:solidFill>
            <a:schemeClr val="accent4">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Times" pitchFamily="78" charset="0"/>
            </a:endParaRPr>
          </a:p>
        </p:txBody>
      </p:sp>
      <p:sp>
        <p:nvSpPr>
          <p:cNvPr id="5" name="Oval 4"/>
          <p:cNvSpPr/>
          <p:nvPr/>
        </p:nvSpPr>
        <p:spPr bwMode="auto">
          <a:xfrm>
            <a:off x="2990850" y="2820708"/>
            <a:ext cx="2906651" cy="2917703"/>
          </a:xfrm>
          <a:prstGeom prst="ellipse">
            <a:avLst/>
          </a:prstGeom>
          <a:solidFill>
            <a:schemeClr val="accent4">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6" name="Oval 5"/>
          <p:cNvSpPr/>
          <p:nvPr/>
        </p:nvSpPr>
        <p:spPr bwMode="auto">
          <a:xfrm>
            <a:off x="5553075" y="2790825"/>
            <a:ext cx="2895600" cy="2895600"/>
          </a:xfrm>
          <a:prstGeom prst="ellipse">
            <a:avLst/>
          </a:prstGeom>
          <a:solidFill>
            <a:schemeClr val="accent4">
              <a:lumMod val="90000"/>
              <a:lumOff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Times" pitchFamily="78" charset="0"/>
            </a:endParaRPr>
          </a:p>
        </p:txBody>
      </p:sp>
      <p:sp>
        <p:nvSpPr>
          <p:cNvPr id="7" name="Rectangle 6"/>
          <p:cNvSpPr/>
          <p:nvPr/>
        </p:nvSpPr>
        <p:spPr>
          <a:xfrm>
            <a:off x="2857500" y="3448049"/>
            <a:ext cx="3441492" cy="1446550"/>
          </a:xfrm>
          <a:prstGeom prst="rect">
            <a:avLst/>
          </a:prstGeom>
        </p:spPr>
        <p:txBody>
          <a:bodyPr wrap="square">
            <a:spAutoFit/>
          </a:bodyPr>
          <a:lstStyle/>
          <a:p>
            <a:pPr marL="908050" lvl="1" indent="-450850">
              <a:lnSpc>
                <a:spcPct val="80000"/>
              </a:lnSpc>
              <a:buClr>
                <a:srgbClr val="AD2F0D"/>
              </a:buClr>
              <a:defRPr/>
            </a:pPr>
            <a:r>
              <a:rPr lang="en-US" sz="2200" dirty="0" smtClean="0">
                <a:solidFill>
                  <a:schemeClr val="bg1"/>
                </a:solidFill>
                <a:latin typeface="+mj-lt"/>
              </a:rPr>
              <a:t>Successfully</a:t>
            </a:r>
          </a:p>
          <a:p>
            <a:pPr marL="908050" lvl="1" indent="-450850">
              <a:lnSpc>
                <a:spcPct val="80000"/>
              </a:lnSpc>
              <a:buClr>
                <a:srgbClr val="AD2F0D"/>
              </a:buClr>
              <a:defRPr/>
            </a:pPr>
            <a:r>
              <a:rPr lang="en-US" sz="2200" dirty="0" smtClean="0">
                <a:solidFill>
                  <a:schemeClr val="bg1"/>
                </a:solidFill>
                <a:latin typeface="+mj-lt"/>
              </a:rPr>
              <a:t>navigate through</a:t>
            </a:r>
          </a:p>
          <a:p>
            <a:pPr marL="908050" lvl="1" indent="-450850">
              <a:lnSpc>
                <a:spcPct val="80000"/>
              </a:lnSpc>
              <a:buClr>
                <a:srgbClr val="AD2F0D"/>
              </a:buClr>
              <a:defRPr/>
            </a:pPr>
            <a:r>
              <a:rPr lang="en-US" sz="2200" dirty="0" smtClean="0">
                <a:solidFill>
                  <a:schemeClr val="bg1"/>
                </a:solidFill>
                <a:latin typeface="+mj-lt"/>
              </a:rPr>
              <a:t>college systems,</a:t>
            </a:r>
          </a:p>
          <a:p>
            <a:pPr marL="908050" lvl="1" indent="-450850">
              <a:lnSpc>
                <a:spcPct val="80000"/>
              </a:lnSpc>
              <a:buClr>
                <a:srgbClr val="AD2F0D"/>
              </a:buClr>
              <a:defRPr/>
            </a:pPr>
            <a:r>
              <a:rPr lang="en-US" sz="2200" dirty="0" smtClean="0">
                <a:solidFill>
                  <a:schemeClr val="bg1"/>
                </a:solidFill>
                <a:latin typeface="+mj-lt"/>
              </a:rPr>
              <a:t>processes</a:t>
            </a:r>
            <a:r>
              <a:rPr lang="en-US" sz="2200" dirty="0">
                <a:solidFill>
                  <a:schemeClr val="bg1"/>
                </a:solidFill>
                <a:latin typeface="+mj-lt"/>
              </a:rPr>
              <a:t>, </a:t>
            </a:r>
            <a:r>
              <a:rPr lang="en-US" sz="2200" dirty="0" smtClean="0">
                <a:solidFill>
                  <a:schemeClr val="bg1"/>
                </a:solidFill>
                <a:latin typeface="+mj-lt"/>
              </a:rPr>
              <a:t>and</a:t>
            </a:r>
          </a:p>
          <a:p>
            <a:pPr marL="908050" lvl="1" indent="-450850">
              <a:lnSpc>
                <a:spcPct val="80000"/>
              </a:lnSpc>
              <a:buClr>
                <a:srgbClr val="AD2F0D"/>
              </a:buClr>
              <a:defRPr/>
            </a:pPr>
            <a:r>
              <a:rPr lang="en-US" sz="2200" dirty="0">
                <a:solidFill>
                  <a:schemeClr val="bg1"/>
                </a:solidFill>
                <a:latin typeface="+mj-lt"/>
              </a:rPr>
              <a:t>p</a:t>
            </a:r>
            <a:r>
              <a:rPr lang="en-US" sz="2200" dirty="0" smtClean="0">
                <a:solidFill>
                  <a:schemeClr val="bg1"/>
                </a:solidFill>
                <a:latin typeface="+mj-lt"/>
              </a:rPr>
              <a:t>rocedures.</a:t>
            </a:r>
            <a:endParaRPr lang="en-US" sz="2200" dirty="0">
              <a:solidFill>
                <a:schemeClr val="bg1"/>
              </a:solidFill>
              <a:latin typeface="+mj-lt"/>
            </a:endParaRPr>
          </a:p>
        </p:txBody>
      </p:sp>
      <p:sp>
        <p:nvSpPr>
          <p:cNvPr id="8" name="Rectangle 7"/>
          <p:cNvSpPr/>
          <p:nvPr/>
        </p:nvSpPr>
        <p:spPr>
          <a:xfrm>
            <a:off x="781050" y="3343275"/>
            <a:ext cx="3132943" cy="1717393"/>
          </a:xfrm>
          <a:prstGeom prst="rect">
            <a:avLst/>
          </a:prstGeom>
        </p:spPr>
        <p:txBody>
          <a:bodyPr wrap="square">
            <a:spAutoFit/>
          </a:bodyPr>
          <a:lstStyle/>
          <a:p>
            <a:pPr marL="908050" lvl="1" indent="-450850">
              <a:lnSpc>
                <a:spcPct val="80000"/>
              </a:lnSpc>
              <a:buClr>
                <a:srgbClr val="AD2F0D"/>
              </a:buClr>
              <a:defRPr/>
            </a:pPr>
            <a:r>
              <a:rPr lang="en-US" sz="2200" dirty="0" smtClean="0">
                <a:solidFill>
                  <a:schemeClr val="bg1"/>
                </a:solidFill>
                <a:latin typeface="+mj-lt"/>
              </a:rPr>
              <a:t>Establish</a:t>
            </a:r>
          </a:p>
          <a:p>
            <a:pPr marL="908050" lvl="1" indent="-450850">
              <a:lnSpc>
                <a:spcPct val="80000"/>
              </a:lnSpc>
              <a:buClr>
                <a:srgbClr val="AD2F0D"/>
              </a:buClr>
              <a:defRPr/>
            </a:pPr>
            <a:r>
              <a:rPr lang="en-US" sz="2200" dirty="0">
                <a:solidFill>
                  <a:schemeClr val="bg1"/>
                </a:solidFill>
                <a:latin typeface="+mj-lt"/>
              </a:rPr>
              <a:t>m</a:t>
            </a:r>
            <a:r>
              <a:rPr lang="en-US" sz="2200" dirty="0" smtClean="0">
                <a:solidFill>
                  <a:schemeClr val="bg1"/>
                </a:solidFill>
                <a:latin typeface="+mj-lt"/>
              </a:rPr>
              <a:t>eaningful</a:t>
            </a:r>
          </a:p>
          <a:p>
            <a:pPr marL="908050" lvl="1" indent="-450850">
              <a:lnSpc>
                <a:spcPct val="80000"/>
              </a:lnSpc>
              <a:buClr>
                <a:srgbClr val="AD2F0D"/>
              </a:buClr>
              <a:defRPr/>
            </a:pPr>
            <a:r>
              <a:rPr lang="en-US" sz="2200" dirty="0">
                <a:solidFill>
                  <a:schemeClr val="bg1"/>
                </a:solidFill>
                <a:latin typeface="+mj-lt"/>
              </a:rPr>
              <a:t>r</a:t>
            </a:r>
            <a:r>
              <a:rPr lang="en-US" sz="2200" dirty="0" smtClean="0">
                <a:solidFill>
                  <a:schemeClr val="bg1"/>
                </a:solidFill>
                <a:latin typeface="+mj-lt"/>
              </a:rPr>
              <a:t>elationships</a:t>
            </a:r>
          </a:p>
          <a:p>
            <a:pPr marL="908050" lvl="1" indent="-450850">
              <a:lnSpc>
                <a:spcPct val="80000"/>
              </a:lnSpc>
              <a:buClr>
                <a:srgbClr val="AD2F0D"/>
              </a:buClr>
              <a:defRPr/>
            </a:pPr>
            <a:r>
              <a:rPr lang="en-US" sz="2200" dirty="0">
                <a:solidFill>
                  <a:schemeClr val="bg1"/>
                </a:solidFill>
                <a:latin typeface="+mj-lt"/>
              </a:rPr>
              <a:t>w</a:t>
            </a:r>
            <a:r>
              <a:rPr lang="en-US" sz="2200" dirty="0" smtClean="0">
                <a:solidFill>
                  <a:schemeClr val="bg1"/>
                </a:solidFill>
                <a:latin typeface="+mj-lt"/>
              </a:rPr>
              <a:t>ith faculty,</a:t>
            </a:r>
          </a:p>
          <a:p>
            <a:pPr marL="908050" lvl="1" indent="-450850">
              <a:lnSpc>
                <a:spcPct val="80000"/>
              </a:lnSpc>
              <a:buClr>
                <a:srgbClr val="AD2F0D"/>
              </a:buClr>
              <a:defRPr/>
            </a:pPr>
            <a:r>
              <a:rPr lang="en-US" sz="2200" dirty="0" smtClean="0">
                <a:solidFill>
                  <a:schemeClr val="bg1"/>
                </a:solidFill>
                <a:latin typeface="+mj-lt"/>
              </a:rPr>
              <a:t>staff</a:t>
            </a:r>
            <a:r>
              <a:rPr lang="en-US" sz="2200" dirty="0">
                <a:solidFill>
                  <a:schemeClr val="bg1"/>
                </a:solidFill>
                <a:latin typeface="+mj-lt"/>
              </a:rPr>
              <a:t>, </a:t>
            </a:r>
            <a:r>
              <a:rPr lang="en-US" sz="2200" dirty="0" smtClean="0">
                <a:solidFill>
                  <a:schemeClr val="bg1"/>
                </a:solidFill>
                <a:latin typeface="+mj-lt"/>
              </a:rPr>
              <a:t>and</a:t>
            </a:r>
          </a:p>
          <a:p>
            <a:pPr marL="908050" lvl="1" indent="-450850">
              <a:lnSpc>
                <a:spcPct val="80000"/>
              </a:lnSpc>
              <a:buClr>
                <a:srgbClr val="AD2F0D"/>
              </a:buClr>
              <a:defRPr/>
            </a:pPr>
            <a:r>
              <a:rPr lang="en-US" sz="2200" dirty="0">
                <a:solidFill>
                  <a:schemeClr val="bg1"/>
                </a:solidFill>
                <a:latin typeface="+mj-lt"/>
              </a:rPr>
              <a:t>p</a:t>
            </a:r>
            <a:r>
              <a:rPr lang="en-US" sz="2200" dirty="0" smtClean="0">
                <a:solidFill>
                  <a:schemeClr val="bg1"/>
                </a:solidFill>
                <a:latin typeface="+mj-lt"/>
              </a:rPr>
              <a:t>eers.</a:t>
            </a:r>
            <a:endParaRPr lang="en-US" sz="2200" dirty="0">
              <a:solidFill>
                <a:schemeClr val="bg1"/>
              </a:solidFill>
              <a:latin typeface="+mj-lt"/>
            </a:endParaRPr>
          </a:p>
        </p:txBody>
      </p:sp>
      <p:sp>
        <p:nvSpPr>
          <p:cNvPr id="9" name="Rectangle 8"/>
          <p:cNvSpPr/>
          <p:nvPr/>
        </p:nvSpPr>
        <p:spPr>
          <a:xfrm>
            <a:off x="5753099" y="3324224"/>
            <a:ext cx="3275351" cy="1717393"/>
          </a:xfrm>
          <a:prstGeom prst="rect">
            <a:avLst/>
          </a:prstGeom>
        </p:spPr>
        <p:txBody>
          <a:bodyPr wrap="square">
            <a:spAutoFit/>
          </a:bodyPr>
          <a:lstStyle/>
          <a:p>
            <a:pPr marL="908050" lvl="1" indent="-450850">
              <a:lnSpc>
                <a:spcPct val="80000"/>
              </a:lnSpc>
              <a:buClr>
                <a:srgbClr val="AD2F0D"/>
              </a:buClr>
              <a:defRPr/>
            </a:pPr>
            <a:r>
              <a:rPr lang="en-US" sz="2200" dirty="0">
                <a:solidFill>
                  <a:schemeClr val="bg1"/>
                </a:solidFill>
                <a:latin typeface="+mj-lt"/>
              </a:rPr>
              <a:t>Make </a:t>
            </a:r>
            <a:r>
              <a:rPr lang="en-US" sz="2200" dirty="0" smtClean="0">
                <a:solidFill>
                  <a:schemeClr val="bg1"/>
                </a:solidFill>
                <a:latin typeface="+mj-lt"/>
              </a:rPr>
              <a:t>a</a:t>
            </a:r>
          </a:p>
          <a:p>
            <a:pPr marL="908050" lvl="1" indent="-450850">
              <a:lnSpc>
                <a:spcPct val="80000"/>
              </a:lnSpc>
              <a:buClr>
                <a:srgbClr val="AD2F0D"/>
              </a:buClr>
              <a:defRPr/>
            </a:pPr>
            <a:r>
              <a:rPr lang="en-US" sz="2200" dirty="0" smtClean="0">
                <a:solidFill>
                  <a:schemeClr val="bg1"/>
                </a:solidFill>
                <a:latin typeface="+mj-lt"/>
              </a:rPr>
              <a:t>connection</a:t>
            </a:r>
          </a:p>
          <a:p>
            <a:pPr marL="908050" lvl="1" indent="-450850">
              <a:lnSpc>
                <a:spcPct val="80000"/>
              </a:lnSpc>
              <a:buClr>
                <a:srgbClr val="AD2F0D"/>
              </a:buClr>
              <a:defRPr/>
            </a:pPr>
            <a:r>
              <a:rPr lang="en-US" sz="2200" dirty="0" smtClean="0">
                <a:solidFill>
                  <a:schemeClr val="bg1"/>
                </a:solidFill>
                <a:latin typeface="+mj-lt"/>
              </a:rPr>
              <a:t>between where</a:t>
            </a:r>
          </a:p>
          <a:p>
            <a:pPr marL="908050" lvl="1" indent="-450850">
              <a:lnSpc>
                <a:spcPct val="80000"/>
              </a:lnSpc>
              <a:buClr>
                <a:srgbClr val="AD2F0D"/>
              </a:buClr>
              <a:defRPr/>
            </a:pPr>
            <a:r>
              <a:rPr lang="en-US" sz="2200" dirty="0" smtClean="0">
                <a:solidFill>
                  <a:schemeClr val="bg1"/>
                </a:solidFill>
                <a:latin typeface="+mj-lt"/>
              </a:rPr>
              <a:t>they are now</a:t>
            </a:r>
          </a:p>
          <a:p>
            <a:pPr marL="908050" lvl="1" indent="-450850">
              <a:lnSpc>
                <a:spcPct val="80000"/>
              </a:lnSpc>
              <a:buClr>
                <a:srgbClr val="AD2F0D"/>
              </a:buClr>
              <a:defRPr/>
            </a:pPr>
            <a:r>
              <a:rPr lang="en-US" sz="2200" dirty="0" smtClean="0">
                <a:solidFill>
                  <a:schemeClr val="bg1"/>
                </a:solidFill>
                <a:latin typeface="+mj-lt"/>
              </a:rPr>
              <a:t>and </a:t>
            </a:r>
            <a:r>
              <a:rPr lang="en-US" sz="2200" dirty="0">
                <a:solidFill>
                  <a:schemeClr val="bg1"/>
                </a:solidFill>
                <a:latin typeface="+mj-lt"/>
              </a:rPr>
              <a:t>their </a:t>
            </a:r>
            <a:r>
              <a:rPr lang="en-US" sz="2200" dirty="0" smtClean="0">
                <a:solidFill>
                  <a:schemeClr val="bg1"/>
                </a:solidFill>
                <a:latin typeface="+mj-lt"/>
              </a:rPr>
              <a:t>future</a:t>
            </a:r>
          </a:p>
          <a:p>
            <a:pPr marL="908050" lvl="1" indent="-450850">
              <a:lnSpc>
                <a:spcPct val="80000"/>
              </a:lnSpc>
              <a:buClr>
                <a:srgbClr val="AD2F0D"/>
              </a:buClr>
              <a:defRPr/>
            </a:pPr>
            <a:r>
              <a:rPr lang="en-US" sz="2200" dirty="0" smtClean="0">
                <a:solidFill>
                  <a:schemeClr val="bg1"/>
                </a:solidFill>
                <a:latin typeface="+mj-lt"/>
              </a:rPr>
              <a:t>goals.</a:t>
            </a:r>
            <a:endParaRPr lang="en-US" sz="22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25" y="2686050"/>
            <a:ext cx="7197725" cy="3305175"/>
          </a:xfrm>
        </p:spPr>
        <p:txBody>
          <a:bodyPr/>
          <a:lstStyle/>
          <a:p>
            <a:pPr>
              <a:spcBef>
                <a:spcPts val="0"/>
              </a:spcBef>
              <a:spcAft>
                <a:spcPts val="0"/>
              </a:spcAft>
            </a:pPr>
            <a:r>
              <a:rPr lang="en-US" sz="2800" i="1" dirty="0" smtClean="0"/>
              <a:t>…gives community and technical</a:t>
            </a:r>
          </a:p>
          <a:p>
            <a:pPr>
              <a:spcBef>
                <a:spcPts val="0"/>
              </a:spcBef>
              <a:spcAft>
                <a:spcPts val="0"/>
              </a:spcAft>
            </a:pPr>
            <a:r>
              <a:rPr lang="en-US" sz="2800" i="1" dirty="0" smtClean="0"/>
              <a:t>colleges systematic evidence they can</a:t>
            </a:r>
          </a:p>
          <a:p>
            <a:pPr>
              <a:spcBef>
                <a:spcPts val="0"/>
              </a:spcBef>
              <a:spcAft>
                <a:spcPts val="0"/>
              </a:spcAft>
            </a:pPr>
            <a:r>
              <a:rPr lang="en-US" sz="2800" i="1" dirty="0" smtClean="0"/>
              <a:t>use to improve students’ educational</a:t>
            </a:r>
          </a:p>
          <a:p>
            <a:pPr>
              <a:spcBef>
                <a:spcPts val="0"/>
              </a:spcBef>
              <a:spcAft>
                <a:spcPts val="0"/>
              </a:spcAft>
            </a:pPr>
            <a:r>
              <a:rPr lang="en-US" sz="2800" i="1" dirty="0" smtClean="0"/>
              <a:t>experiences, thereby improving student</a:t>
            </a:r>
          </a:p>
          <a:p>
            <a:pPr>
              <a:spcBef>
                <a:spcPts val="0"/>
              </a:spcBef>
              <a:spcAft>
                <a:spcPts val="0"/>
              </a:spcAft>
            </a:pPr>
            <a:r>
              <a:rPr lang="en-US" sz="2800" i="1" dirty="0" smtClean="0"/>
              <a:t>outcomes.</a:t>
            </a:r>
            <a:endParaRPr lang="en-US" sz="2800" i="1" dirty="0"/>
          </a:p>
        </p:txBody>
      </p:sp>
      <p:sp>
        <p:nvSpPr>
          <p:cNvPr id="4" name="TextBox 3"/>
          <p:cNvSpPr txBox="1"/>
          <p:nvPr/>
        </p:nvSpPr>
        <p:spPr>
          <a:xfrm>
            <a:off x="657225" y="1333500"/>
            <a:ext cx="6086475" cy="954107"/>
          </a:xfrm>
          <a:prstGeom prst="rect">
            <a:avLst/>
          </a:prstGeom>
          <a:noFill/>
        </p:spPr>
        <p:txBody>
          <a:bodyPr wrap="square" rtlCol="0">
            <a:spAutoFit/>
          </a:bodyPr>
          <a:lstStyle/>
          <a:p>
            <a:pPr>
              <a:spcBef>
                <a:spcPts val="0"/>
              </a:spcBef>
              <a:spcAft>
                <a:spcPts val="0"/>
              </a:spcAft>
            </a:pPr>
            <a:r>
              <a:rPr lang="en-US" sz="2800" b="1" dirty="0" smtClean="0">
                <a:solidFill>
                  <a:srgbClr val="993300"/>
                </a:solidFill>
                <a:latin typeface="+mn-lt"/>
                <a:ea typeface="ＭＳ Ｐゴシック" charset="-128"/>
                <a:cs typeface="ＭＳ Ｐゴシック" charset="-128"/>
              </a:rPr>
              <a:t>A focus on Student Engagement behaviors…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458788" y="1377950"/>
            <a:ext cx="8537575" cy="5664200"/>
          </a:xfrm>
        </p:spPr>
        <p:txBody>
          <a:bodyPr/>
          <a:lstStyle/>
          <a:p>
            <a:pPr marL="0" indent="1588">
              <a:spcBef>
                <a:spcPts val="300"/>
              </a:spcBef>
              <a:spcAft>
                <a:spcPts val="300"/>
              </a:spcAft>
              <a:defRPr/>
            </a:pPr>
            <a:r>
              <a:rPr lang="en-US" sz="3200" dirty="0" smtClean="0">
                <a:solidFill>
                  <a:srgbClr val="993300"/>
                </a:solidFill>
                <a:ea typeface="ＭＳ Ｐゴシック" pitchFamily="34" charset="-128"/>
              </a:rPr>
              <a:t>One thing we </a:t>
            </a:r>
            <a:r>
              <a:rPr lang="en-US" sz="3200" dirty="0" smtClean="0">
                <a:ea typeface="ＭＳ Ｐゴシック" pitchFamily="34" charset="-128"/>
              </a:rPr>
              <a:t>KNOW</a:t>
            </a:r>
            <a:r>
              <a:rPr lang="en-US" sz="3200" dirty="0" smtClean="0">
                <a:solidFill>
                  <a:srgbClr val="993300"/>
                </a:solidFill>
                <a:ea typeface="ＭＳ Ｐゴシック" pitchFamily="34" charset="-128"/>
              </a:rPr>
              <a:t> about community college student engagement…</a:t>
            </a:r>
          </a:p>
          <a:p>
            <a:pPr>
              <a:spcBef>
                <a:spcPts val="300"/>
              </a:spcBef>
              <a:spcAft>
                <a:spcPts val="300"/>
              </a:spcAft>
              <a:defRPr/>
            </a:pPr>
            <a:endParaRPr lang="en-US" sz="3200" dirty="0" smtClean="0">
              <a:solidFill>
                <a:srgbClr val="AD2F0D"/>
              </a:solidFill>
              <a:ea typeface="ＭＳ Ｐゴシック" pitchFamily="34" charset="-128"/>
            </a:endParaRPr>
          </a:p>
          <a:p>
            <a:pPr marL="0" indent="1588">
              <a:spcBef>
                <a:spcPts val="300"/>
              </a:spcBef>
              <a:spcAft>
                <a:spcPts val="300"/>
              </a:spcAft>
              <a:defRPr/>
            </a:pPr>
            <a:r>
              <a:rPr lang="en-US" sz="3200" dirty="0" smtClean="0">
                <a:ea typeface="ＭＳ Ｐゴシック" pitchFamily="34" charset="-128"/>
              </a:rPr>
              <a:t>It’s unlikely to happen by accident.  </a:t>
            </a:r>
          </a:p>
          <a:p>
            <a:pPr marL="0" indent="1588">
              <a:spcBef>
                <a:spcPts val="300"/>
              </a:spcBef>
              <a:spcAft>
                <a:spcPts val="300"/>
              </a:spcAft>
              <a:defRPr/>
            </a:pPr>
            <a:endParaRPr lang="en-US" sz="3200" dirty="0" smtClean="0">
              <a:ea typeface="ＭＳ Ｐゴシック" pitchFamily="34" charset="-128"/>
            </a:endParaRPr>
          </a:p>
          <a:p>
            <a:pPr marL="0" indent="1588">
              <a:spcBef>
                <a:spcPts val="300"/>
              </a:spcBef>
              <a:spcAft>
                <a:spcPts val="300"/>
              </a:spcAft>
              <a:defRPr/>
            </a:pPr>
            <a:r>
              <a:rPr lang="en-US" sz="3200" dirty="0" smtClean="0">
                <a:ea typeface="ＭＳ Ｐゴシック" pitchFamily="34" charset="-128"/>
              </a:rPr>
              <a:t>	It has to happen</a:t>
            </a:r>
          </a:p>
          <a:p>
            <a:pPr marL="0" indent="1588">
              <a:spcBef>
                <a:spcPts val="300"/>
              </a:spcBef>
              <a:spcAft>
                <a:spcPts val="300"/>
              </a:spcAft>
              <a:defRPr/>
            </a:pPr>
            <a:r>
              <a:rPr lang="en-US" sz="3200" dirty="0" smtClean="0">
                <a:ea typeface="ＭＳ Ｐゴシック" pitchFamily="34" charset="-128"/>
              </a:rPr>
              <a:t>		 		</a:t>
            </a:r>
            <a:r>
              <a:rPr lang="en-US" sz="3600" i="1" dirty="0" smtClean="0">
                <a:solidFill>
                  <a:srgbClr val="993300"/>
                </a:solidFill>
                <a:ea typeface="ＭＳ Ｐゴシック" pitchFamily="34" charset="-128"/>
              </a:rPr>
              <a:t>by design.</a:t>
            </a:r>
            <a:endParaRPr lang="en-US" sz="3600" dirty="0" smtClean="0">
              <a:solidFill>
                <a:srgbClr val="993300"/>
              </a:solidFill>
              <a:ea typeface="ＭＳ Ｐゴシック" pitchFamily="34" charset="-128"/>
            </a:endParaRPr>
          </a:p>
          <a:p>
            <a:pPr>
              <a:spcBef>
                <a:spcPts val="300"/>
              </a:spcBef>
              <a:spcAft>
                <a:spcPts val="300"/>
              </a:spcAft>
              <a:buFont typeface="Wingdings" pitchFamily="2" charset="2"/>
              <a:buNone/>
              <a:defRPr/>
            </a:pPr>
            <a:endParaRPr lang="en-US" sz="3200" dirty="0" smtClean="0">
              <a:ea typeface="ＭＳ Ｐゴシック" pitchFamily="34" charset="-128"/>
            </a:endParaRPr>
          </a:p>
          <a:p>
            <a:pPr>
              <a:spcBef>
                <a:spcPts val="300"/>
              </a:spcBef>
              <a:spcAft>
                <a:spcPts val="300"/>
              </a:spcAft>
              <a:buFont typeface="Wingdings" pitchFamily="2" charset="2"/>
              <a:buChar char="§"/>
              <a:defRPr/>
            </a:pPr>
            <a:endParaRPr lang="en-US" b="0" dirty="0" smtClean="0">
              <a:ea typeface="ＭＳ Ｐゴシック" pitchFamily="34" charset="-128"/>
            </a:endParaRPr>
          </a:p>
          <a:p>
            <a:pPr lvl="2">
              <a:spcBef>
                <a:spcPts val="300"/>
              </a:spcBef>
              <a:spcAft>
                <a:spcPts val="300"/>
              </a:spcAft>
              <a:buFontTx/>
              <a:buNone/>
              <a:defRPr/>
            </a:pPr>
            <a:endParaRPr lang="en-US" sz="3200" dirty="0" smtClean="0">
              <a:latin typeface="Arial" pitchFamily="34" charset="0"/>
              <a:ea typeface="ＭＳ Ｐゴシック" pitchFamily="34" charset="-128"/>
            </a:endParaRPr>
          </a:p>
          <a:p>
            <a:pPr lvl="2">
              <a:spcBef>
                <a:spcPts val="300"/>
              </a:spcBef>
              <a:spcAft>
                <a:spcPts val="300"/>
              </a:spcAft>
              <a:buFontTx/>
              <a:buNone/>
              <a:defRPr/>
            </a:pPr>
            <a:endParaRPr lang="en-US" sz="3200" dirty="0" smtClean="0">
              <a:latin typeface="Arial" pitchFamily="34" charset="0"/>
              <a:ea typeface="ＭＳ Ｐゴシック" pitchFamily="34" charset="-128"/>
            </a:endParaRPr>
          </a:p>
          <a:p>
            <a:pPr>
              <a:spcBef>
                <a:spcPts val="300"/>
              </a:spcBef>
              <a:spcAft>
                <a:spcPts val="300"/>
              </a:spcAft>
              <a:defRPr/>
            </a:pPr>
            <a:endParaRPr lang="en-US" sz="3200" b="0" dirty="0" smtClean="0">
              <a:solidFill>
                <a:srgbClr val="AD2F0D"/>
              </a:solidFill>
              <a:ea typeface="ＭＳ Ｐゴシック" pitchFamily="34" charset="-128"/>
            </a:endParaRPr>
          </a:p>
          <a:p>
            <a:pPr>
              <a:spcBef>
                <a:spcPts val="300"/>
              </a:spcBef>
              <a:spcAft>
                <a:spcPts val="300"/>
              </a:spcAft>
              <a:defRPr/>
            </a:pPr>
            <a:endParaRPr lang="en-US" sz="3200" dirty="0" smtClean="0">
              <a:solidFill>
                <a:srgbClr val="AD2F0D"/>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90">
                                            <p:txEl>
                                              <p:pRg st="2" end="2"/>
                                            </p:txEl>
                                          </p:spTgt>
                                        </p:tgtEl>
                                        <p:attrNameLst>
                                          <p:attrName>style.visibility</p:attrName>
                                        </p:attrNameLst>
                                      </p:cBhvr>
                                      <p:to>
                                        <p:strVal val="visible"/>
                                      </p:to>
                                    </p:set>
                                    <p:animEffect transition="in" filter="fade">
                                      <p:cBhvr>
                                        <p:cTn id="7" dur="500"/>
                                        <p:tgtEl>
                                          <p:spTgt spid="1658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0">
                                            <p:txEl>
                                              <p:pRg st="4" end="4"/>
                                            </p:txEl>
                                          </p:spTgt>
                                        </p:tgtEl>
                                        <p:attrNameLst>
                                          <p:attrName>style.visibility</p:attrName>
                                        </p:attrNameLst>
                                      </p:cBhvr>
                                      <p:to>
                                        <p:strVal val="visible"/>
                                      </p:to>
                                    </p:set>
                                    <p:animEffect transition="in" filter="fade">
                                      <p:cBhvr>
                                        <p:cTn id="12" dur="500"/>
                                        <p:tgtEl>
                                          <p:spTgt spid="165890">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5890">
                                            <p:txEl>
                                              <p:pRg st="5" end="5"/>
                                            </p:txEl>
                                          </p:spTgt>
                                        </p:tgtEl>
                                        <p:attrNameLst>
                                          <p:attrName>style.visibility</p:attrName>
                                        </p:attrNameLst>
                                      </p:cBhvr>
                                      <p:to>
                                        <p:strVal val="visible"/>
                                      </p:to>
                                    </p:set>
                                    <p:animEffect transition="in" filter="fade">
                                      <p:cBhvr>
                                        <p:cTn id="16" dur="500"/>
                                        <p:tgtEl>
                                          <p:spTgt spid="1658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102966"/>
      </a:dk1>
      <a:lt1>
        <a:srgbClr val="FFFFFF"/>
      </a:lt1>
      <a:dk2>
        <a:srgbClr val="000000"/>
      </a:dk2>
      <a:lt2>
        <a:srgbClr val="808080"/>
      </a:lt2>
      <a:accent1>
        <a:srgbClr val="AD2F0D"/>
      </a:accent1>
      <a:accent2>
        <a:srgbClr val="FFEEBB"/>
      </a:accent2>
      <a:accent3>
        <a:srgbClr val="FFFFFF"/>
      </a:accent3>
      <a:accent4>
        <a:srgbClr val="0C2156"/>
      </a:accent4>
      <a:accent5>
        <a:srgbClr val="D3ADAA"/>
      </a:accent5>
      <a:accent6>
        <a:srgbClr val="E7D8A9"/>
      </a:accent6>
      <a:hlink>
        <a:srgbClr val="C7CFE2"/>
      </a:hlink>
      <a:folHlink>
        <a:srgbClr val="A57E4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pitchFamily="7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pitchFamily="7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6199</TotalTime>
  <Words>1605</Words>
  <Application>Microsoft Office PowerPoint</Application>
  <PresentationFormat>Letter Paper (8.5x11 in)</PresentationFormat>
  <Paragraphs>287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PowerPoint Presentation</vt:lpstr>
      <vt:lpstr>PowerPoint Presentation</vt:lpstr>
      <vt:lpstr>Session Agenda</vt:lpstr>
      <vt:lpstr>PowerPoint Presentation</vt:lpstr>
      <vt:lpstr>What is Student Engagement?</vt:lpstr>
      <vt:lpstr>Why focus on Student Engagement?</vt:lpstr>
      <vt:lpstr>Students are more likely to persist and learn if they…</vt:lpstr>
      <vt:lpstr>PowerPoint Presentation</vt:lpstr>
      <vt:lpstr>PowerPoint Presentation</vt:lpstr>
      <vt:lpstr>Tools that help:</vt:lpstr>
      <vt:lpstr>PowerPoint Presentation</vt:lpstr>
      <vt:lpstr>What’s the point of accreditation?</vt:lpstr>
      <vt:lpstr>What do accrediting agencies expect?</vt:lpstr>
      <vt:lpstr>Building a Culture of Evidence:  </vt:lpstr>
      <vt:lpstr>How can we prepare for a review within a culture of evidence?</vt:lpstr>
      <vt:lpstr>The CCSSE / SENSE Accreditation Toolkits</vt:lpstr>
      <vt:lpstr>PowerPoint Presentation</vt:lpstr>
      <vt:lpstr>Each toolkit is comprised  of three components:</vt:lpstr>
      <vt:lpstr>The Toolkit Narrative</vt:lpstr>
      <vt:lpstr>Accreditation Map</vt:lpstr>
      <vt:lpstr>PowerPoint Presentation</vt:lpstr>
      <vt:lpstr>Accreditation Item Key</vt:lpstr>
      <vt:lpstr>PowerPoint Presentation</vt:lpstr>
      <vt:lpstr>Accreditation Toolkits in action</vt:lpstr>
      <vt:lpstr>SACS Principles of Accreditation</vt:lpstr>
      <vt:lpstr>SACS Principles of Accreditation</vt:lpstr>
      <vt:lpstr>CCSSE Accreditation Toolkit for SACS</vt:lpstr>
      <vt:lpstr>PowerPoint Presentation</vt:lpstr>
      <vt:lpstr>PowerPoint Presentation</vt:lpstr>
      <vt:lpstr>SENSE Accreditation Toolkit for SACS</vt:lpstr>
      <vt:lpstr>PowerPoint Presentation</vt:lpstr>
      <vt:lpstr>PowerPoint Presentation</vt:lpstr>
      <vt:lpstr>The real deal…college example</vt:lpstr>
      <vt:lpstr>Partnership in Achieving Student Success (PASS Program)</vt:lpstr>
      <vt:lpstr>PowerPoint Presentation</vt:lpstr>
      <vt:lpstr>PowerPoint Presentation</vt:lpstr>
      <vt:lpstr>PowerPoint Presentation</vt:lpstr>
      <vt:lpstr>PowerPoint Presentation</vt:lpstr>
      <vt:lpstr>PowerPoint Presentation</vt:lpstr>
    </vt:vector>
  </TitlesOfParts>
  <Company>KSA Plus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Stanish</dc:creator>
  <cp:lastModifiedBy>Hsieh, Chialin</cp:lastModifiedBy>
  <cp:revision>599</cp:revision>
  <cp:lastPrinted>2008-11-09T02:54:19Z</cp:lastPrinted>
  <dcterms:created xsi:type="dcterms:W3CDTF">2008-11-10T20:57:14Z</dcterms:created>
  <dcterms:modified xsi:type="dcterms:W3CDTF">2013-09-25T15:14:51Z</dcterms:modified>
</cp:coreProperties>
</file>