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Ex1.xml" ContentType="application/vnd.ms-office.chartex+xml"/>
  <Override PartName="/ppt/charts/style1.xml" ContentType="application/vnd.ms-office.chartstyle+xml"/>
  <Override PartName="/ppt/charts/colors1.xml" ContentType="application/vnd.ms-office.chartcolorstyl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5"/>
  </p:notesMasterIdLst>
  <p:sldIdLst>
    <p:sldId id="256" r:id="rId5"/>
    <p:sldId id="271" r:id="rId6"/>
    <p:sldId id="268" r:id="rId7"/>
    <p:sldId id="263" r:id="rId8"/>
    <p:sldId id="275" r:id="rId9"/>
    <p:sldId id="270" r:id="rId10"/>
    <p:sldId id="269" r:id="rId11"/>
    <p:sldId id="272" r:id="rId12"/>
    <p:sldId id="273" r:id="rId13"/>
    <p:sldId id="274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34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4660"/>
  </p:normalViewPr>
  <p:slideViewPr>
    <p:cSldViewPr snapToGrid="0">
      <p:cViewPr varScale="1">
        <p:scale>
          <a:sx n="82" d="100"/>
          <a:sy n="82" d="100"/>
        </p:scale>
        <p:origin x="76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ngel, Karen" userId="b1bdb765-af5a-4eea-b146-a3f1b2df645c" providerId="ADAL" clId="{95470E34-EA4C-4589-8138-EC178E6556AA}"/>
    <pc:docChg chg="undo redo custSel addSld delSld modSld sldOrd">
      <pc:chgData name="Engel, Karen" userId="b1bdb765-af5a-4eea-b146-a3f1b2df645c" providerId="ADAL" clId="{95470E34-EA4C-4589-8138-EC178E6556AA}" dt="2023-06-23T00:47:28.850" v="1476" actId="207"/>
      <pc:docMkLst>
        <pc:docMk/>
      </pc:docMkLst>
      <pc:sldChg chg="addSp modSp">
        <pc:chgData name="Engel, Karen" userId="b1bdb765-af5a-4eea-b146-a3f1b2df645c" providerId="ADAL" clId="{95470E34-EA4C-4589-8138-EC178E6556AA}" dt="2023-06-21T01:08:47.740" v="1469" actId="1076"/>
        <pc:sldMkLst>
          <pc:docMk/>
          <pc:sldMk cId="3595482730" sldId="256"/>
        </pc:sldMkLst>
        <pc:spChg chg="mod">
          <ac:chgData name="Engel, Karen" userId="b1bdb765-af5a-4eea-b146-a3f1b2df645c" providerId="ADAL" clId="{95470E34-EA4C-4589-8138-EC178E6556AA}" dt="2023-06-21T01:08:40.564" v="1468" actId="1036"/>
          <ac:spMkLst>
            <pc:docMk/>
            <pc:sldMk cId="3595482730" sldId="256"/>
            <ac:spMk id="2" creationId="{C1BB28D8-7949-4F56-8153-00D2D0075170}"/>
          </ac:spMkLst>
        </pc:spChg>
        <pc:spChg chg="mod">
          <ac:chgData name="Engel, Karen" userId="b1bdb765-af5a-4eea-b146-a3f1b2df645c" providerId="ADAL" clId="{95470E34-EA4C-4589-8138-EC178E6556AA}" dt="2023-06-21T01:08:40.564" v="1468" actId="1036"/>
          <ac:spMkLst>
            <pc:docMk/>
            <pc:sldMk cId="3595482730" sldId="256"/>
            <ac:spMk id="3" creationId="{54D6F286-5802-4C40-9C4C-BE58B7EBF342}"/>
          </ac:spMkLst>
        </pc:spChg>
        <pc:spChg chg="add mod">
          <ac:chgData name="Engel, Karen" userId="b1bdb765-af5a-4eea-b146-a3f1b2df645c" providerId="ADAL" clId="{95470E34-EA4C-4589-8138-EC178E6556AA}" dt="2023-06-21T01:08:15.845" v="1450" actId="14100"/>
          <ac:spMkLst>
            <pc:docMk/>
            <pc:sldMk cId="3595482730" sldId="256"/>
            <ac:spMk id="6" creationId="{FFFC55B5-8164-4066-AFD8-99FAF461C37B}"/>
          </ac:spMkLst>
        </pc:spChg>
        <pc:picChg chg="mod">
          <ac:chgData name="Engel, Karen" userId="b1bdb765-af5a-4eea-b146-a3f1b2df645c" providerId="ADAL" clId="{95470E34-EA4C-4589-8138-EC178E6556AA}" dt="2023-06-21T01:08:47.740" v="1469" actId="1076"/>
          <ac:picMkLst>
            <pc:docMk/>
            <pc:sldMk cId="3595482730" sldId="256"/>
            <ac:picMk id="5" creationId="{D8FA6E96-FC55-44EE-A99C-A5A1FBC8C8F9}"/>
          </ac:picMkLst>
        </pc:picChg>
      </pc:sldChg>
      <pc:sldChg chg="delSp modSp add ord">
        <pc:chgData name="Engel, Karen" userId="b1bdb765-af5a-4eea-b146-a3f1b2df645c" providerId="ADAL" clId="{95470E34-EA4C-4589-8138-EC178E6556AA}" dt="2023-06-20T23:16:28.655" v="39"/>
        <pc:sldMkLst>
          <pc:docMk/>
          <pc:sldMk cId="3913583028" sldId="263"/>
        </pc:sldMkLst>
        <pc:spChg chg="del">
          <ac:chgData name="Engel, Karen" userId="b1bdb765-af5a-4eea-b146-a3f1b2df645c" providerId="ADAL" clId="{95470E34-EA4C-4589-8138-EC178E6556AA}" dt="2023-06-20T23:16:14.116" v="31" actId="478"/>
          <ac:spMkLst>
            <pc:docMk/>
            <pc:sldMk cId="3913583028" sldId="263"/>
            <ac:spMk id="16" creationId="{D4F087DA-E3EC-448A-B410-4C9DF3F5A92F}"/>
          </ac:spMkLst>
        </pc:spChg>
        <pc:spChg chg="del">
          <ac:chgData name="Engel, Karen" userId="b1bdb765-af5a-4eea-b146-a3f1b2df645c" providerId="ADAL" clId="{95470E34-EA4C-4589-8138-EC178E6556AA}" dt="2023-06-20T23:16:21.221" v="37" actId="478"/>
          <ac:spMkLst>
            <pc:docMk/>
            <pc:sldMk cId="3913583028" sldId="263"/>
            <ac:spMk id="19" creationId="{EB879A65-9F0E-42B7-81D4-307187192451}"/>
          </ac:spMkLst>
        </pc:spChg>
        <pc:spChg chg="del mod">
          <ac:chgData name="Engel, Karen" userId="b1bdb765-af5a-4eea-b146-a3f1b2df645c" providerId="ADAL" clId="{95470E34-EA4C-4589-8138-EC178E6556AA}" dt="2023-06-20T23:16:12.848" v="29" actId="478"/>
          <ac:spMkLst>
            <pc:docMk/>
            <pc:sldMk cId="3913583028" sldId="263"/>
            <ac:spMk id="20" creationId="{3F173AF2-2EEB-4DE8-9E9B-8841907D0029}"/>
          </ac:spMkLst>
        </pc:spChg>
        <pc:spChg chg="del">
          <ac:chgData name="Engel, Karen" userId="b1bdb765-af5a-4eea-b146-a3f1b2df645c" providerId="ADAL" clId="{95470E34-EA4C-4589-8138-EC178E6556AA}" dt="2023-06-20T23:16:17.068" v="34" actId="478"/>
          <ac:spMkLst>
            <pc:docMk/>
            <pc:sldMk cId="3913583028" sldId="263"/>
            <ac:spMk id="21" creationId="{47756ED3-D4D6-462E-AF82-1968AE7FB812}"/>
          </ac:spMkLst>
        </pc:spChg>
        <pc:spChg chg="del">
          <ac:chgData name="Engel, Karen" userId="b1bdb765-af5a-4eea-b146-a3f1b2df645c" providerId="ADAL" clId="{95470E34-EA4C-4589-8138-EC178E6556AA}" dt="2023-06-20T23:16:15.990" v="33" actId="478"/>
          <ac:spMkLst>
            <pc:docMk/>
            <pc:sldMk cId="3913583028" sldId="263"/>
            <ac:spMk id="22" creationId="{3603BCD0-3D3F-444F-A5CE-667613B6D590}"/>
          </ac:spMkLst>
        </pc:spChg>
        <pc:spChg chg="del">
          <ac:chgData name="Engel, Karen" userId="b1bdb765-af5a-4eea-b146-a3f1b2df645c" providerId="ADAL" clId="{95470E34-EA4C-4589-8138-EC178E6556AA}" dt="2023-06-20T23:16:22.323" v="38" actId="478"/>
          <ac:spMkLst>
            <pc:docMk/>
            <pc:sldMk cId="3913583028" sldId="263"/>
            <ac:spMk id="23" creationId="{BFCC79B6-F631-45F0-B150-2FCD25E4B158}"/>
          </ac:spMkLst>
        </pc:spChg>
        <pc:spChg chg="del">
          <ac:chgData name="Engel, Karen" userId="b1bdb765-af5a-4eea-b146-a3f1b2df645c" providerId="ADAL" clId="{95470E34-EA4C-4589-8138-EC178E6556AA}" dt="2023-06-20T23:16:18.196" v="35" actId="478"/>
          <ac:spMkLst>
            <pc:docMk/>
            <pc:sldMk cId="3913583028" sldId="263"/>
            <ac:spMk id="24" creationId="{9B564FB6-B616-49DF-B2BF-F07FAB328B21}"/>
          </ac:spMkLst>
        </pc:spChg>
        <pc:spChg chg="del">
          <ac:chgData name="Engel, Karen" userId="b1bdb765-af5a-4eea-b146-a3f1b2df645c" providerId="ADAL" clId="{95470E34-EA4C-4589-8138-EC178E6556AA}" dt="2023-06-20T23:16:19.452" v="36" actId="478"/>
          <ac:spMkLst>
            <pc:docMk/>
            <pc:sldMk cId="3913583028" sldId="263"/>
            <ac:spMk id="25" creationId="{E26E3C66-D6D7-4FB3-92F6-A367C0F9A9DB}"/>
          </ac:spMkLst>
        </pc:spChg>
        <pc:spChg chg="del">
          <ac:chgData name="Engel, Karen" userId="b1bdb765-af5a-4eea-b146-a3f1b2df645c" providerId="ADAL" clId="{95470E34-EA4C-4589-8138-EC178E6556AA}" dt="2023-06-20T23:16:13.452" v="30" actId="478"/>
          <ac:spMkLst>
            <pc:docMk/>
            <pc:sldMk cId="3913583028" sldId="263"/>
            <ac:spMk id="27" creationId="{7F5CEE26-C704-4C61-BB6C-FC47B70DAE72}"/>
          </ac:spMkLst>
        </pc:spChg>
        <pc:spChg chg="del">
          <ac:chgData name="Engel, Karen" userId="b1bdb765-af5a-4eea-b146-a3f1b2df645c" providerId="ADAL" clId="{95470E34-EA4C-4589-8138-EC178E6556AA}" dt="2023-06-20T23:16:15.010" v="32" actId="478"/>
          <ac:spMkLst>
            <pc:docMk/>
            <pc:sldMk cId="3913583028" sldId="263"/>
            <ac:spMk id="28" creationId="{64395639-0F4A-4613-B6A7-6D1164A7DA53}"/>
          </ac:spMkLst>
        </pc:spChg>
      </pc:sldChg>
      <pc:sldChg chg="addSp modSp add del">
        <pc:chgData name="Engel, Karen" userId="b1bdb765-af5a-4eea-b146-a3f1b2df645c" providerId="ADAL" clId="{95470E34-EA4C-4589-8138-EC178E6556AA}" dt="2023-06-20T23:27:17.470" v="197" actId="2696"/>
        <pc:sldMkLst>
          <pc:docMk/>
          <pc:sldMk cId="1583965594" sldId="268"/>
        </pc:sldMkLst>
        <pc:spChg chg="add mod">
          <ac:chgData name="Engel, Karen" userId="b1bdb765-af5a-4eea-b146-a3f1b2df645c" providerId="ADAL" clId="{95470E34-EA4C-4589-8138-EC178E6556AA}" dt="2023-06-20T23:17:57.925" v="135" actId="404"/>
          <ac:spMkLst>
            <pc:docMk/>
            <pc:sldMk cId="1583965594" sldId="268"/>
            <ac:spMk id="3" creationId="{AC9ABD4F-F72B-44EF-A814-8CABCD5782D0}"/>
          </ac:spMkLst>
        </pc:spChg>
        <pc:graphicFrameChg chg="add mod modGraphic">
          <ac:chgData name="Engel, Karen" userId="b1bdb765-af5a-4eea-b146-a3f1b2df645c" providerId="ADAL" clId="{95470E34-EA4C-4589-8138-EC178E6556AA}" dt="2023-06-20T23:15:08.345" v="27" actId="13243"/>
          <ac:graphicFrameMkLst>
            <pc:docMk/>
            <pc:sldMk cId="1583965594" sldId="268"/>
            <ac:graphicFrameMk id="2" creationId="{D88CF519-83A1-4B23-820C-2D5DF4794D24}"/>
          </ac:graphicFrameMkLst>
        </pc:graphicFrameChg>
      </pc:sldChg>
      <pc:sldChg chg="addSp modSp add">
        <pc:chgData name="Engel, Karen" userId="b1bdb765-af5a-4eea-b146-a3f1b2df645c" providerId="ADAL" clId="{95470E34-EA4C-4589-8138-EC178E6556AA}" dt="2023-06-20T23:48:41.229" v="335" actId="20577"/>
        <pc:sldMkLst>
          <pc:docMk/>
          <pc:sldMk cId="4201033676" sldId="269"/>
        </pc:sldMkLst>
        <pc:graphicFrameChg chg="add mod modGraphic">
          <ac:chgData name="Engel, Karen" userId="b1bdb765-af5a-4eea-b146-a3f1b2df645c" providerId="ADAL" clId="{95470E34-EA4C-4589-8138-EC178E6556AA}" dt="2023-06-20T23:48:41.229" v="335" actId="20577"/>
          <ac:graphicFrameMkLst>
            <pc:docMk/>
            <pc:sldMk cId="4201033676" sldId="269"/>
            <ac:graphicFrameMk id="2" creationId="{52051242-EDF1-4933-A05F-16B2E07A8071}"/>
          </ac:graphicFrameMkLst>
        </pc:graphicFrameChg>
      </pc:sldChg>
      <pc:sldChg chg="addSp modSp add">
        <pc:chgData name="Engel, Karen" userId="b1bdb765-af5a-4eea-b146-a3f1b2df645c" providerId="ADAL" clId="{95470E34-EA4C-4589-8138-EC178E6556AA}" dt="2023-06-20T23:22:59.428" v="170" actId="20577"/>
        <pc:sldMkLst>
          <pc:docMk/>
          <pc:sldMk cId="2009689698" sldId="270"/>
        </pc:sldMkLst>
        <pc:spChg chg="add mod">
          <ac:chgData name="Engel, Karen" userId="b1bdb765-af5a-4eea-b146-a3f1b2df645c" providerId="ADAL" clId="{95470E34-EA4C-4589-8138-EC178E6556AA}" dt="2023-06-20T23:22:59.428" v="170" actId="20577"/>
          <ac:spMkLst>
            <pc:docMk/>
            <pc:sldMk cId="2009689698" sldId="270"/>
            <ac:spMk id="4" creationId="{EF458A92-B7B0-47BC-BDC3-7E4E692A4061}"/>
          </ac:spMkLst>
        </pc:spChg>
        <pc:graphicFrameChg chg="mod modGraphic">
          <ac:chgData name="Engel, Karen" userId="b1bdb765-af5a-4eea-b146-a3f1b2df645c" providerId="ADAL" clId="{95470E34-EA4C-4589-8138-EC178E6556AA}" dt="2023-06-20T23:22:48.023" v="150" actId="113"/>
          <ac:graphicFrameMkLst>
            <pc:docMk/>
            <pc:sldMk cId="2009689698" sldId="270"/>
            <ac:graphicFrameMk id="2" creationId="{D88CF519-83A1-4B23-820C-2D5DF4794D24}"/>
          </ac:graphicFrameMkLst>
        </pc:graphicFrameChg>
      </pc:sldChg>
      <pc:sldChg chg="addSp delSp modSp add">
        <pc:chgData name="Engel, Karen" userId="b1bdb765-af5a-4eea-b146-a3f1b2df645c" providerId="ADAL" clId="{95470E34-EA4C-4589-8138-EC178E6556AA}" dt="2023-06-21T01:07:52.080" v="1447" actId="1076"/>
        <pc:sldMkLst>
          <pc:docMk/>
          <pc:sldMk cId="4098566656" sldId="271"/>
        </pc:sldMkLst>
        <pc:spChg chg="mod">
          <ac:chgData name="Engel, Karen" userId="b1bdb765-af5a-4eea-b146-a3f1b2df645c" providerId="ADAL" clId="{95470E34-EA4C-4589-8138-EC178E6556AA}" dt="2023-06-20T23:27:25.824" v="206" actId="20577"/>
          <ac:spMkLst>
            <pc:docMk/>
            <pc:sldMk cId="4098566656" sldId="271"/>
            <ac:spMk id="2" creationId="{C77E9C6E-3E50-4D76-9A9C-F52E355935F2}"/>
          </ac:spMkLst>
        </pc:spChg>
        <pc:spChg chg="mod">
          <ac:chgData name="Engel, Karen" userId="b1bdb765-af5a-4eea-b146-a3f1b2df645c" providerId="ADAL" clId="{95470E34-EA4C-4589-8138-EC178E6556AA}" dt="2023-06-21T01:06:48.618" v="1346" actId="20577"/>
          <ac:spMkLst>
            <pc:docMk/>
            <pc:sldMk cId="4098566656" sldId="271"/>
            <ac:spMk id="3" creationId="{A0D467BD-8A18-4BD2-84A9-9639D59EDEE3}"/>
          </ac:spMkLst>
        </pc:spChg>
        <pc:spChg chg="add mod">
          <ac:chgData name="Engel, Karen" userId="b1bdb765-af5a-4eea-b146-a3f1b2df645c" providerId="ADAL" clId="{95470E34-EA4C-4589-8138-EC178E6556AA}" dt="2023-06-21T00:12:37.710" v="617" actId="1076"/>
          <ac:spMkLst>
            <pc:docMk/>
            <pc:sldMk cId="4098566656" sldId="271"/>
            <ac:spMk id="4" creationId="{671FFF26-CC6B-42F6-A34E-A8F7D0C275CD}"/>
          </ac:spMkLst>
        </pc:spChg>
        <pc:spChg chg="add mod">
          <ac:chgData name="Engel, Karen" userId="b1bdb765-af5a-4eea-b146-a3f1b2df645c" providerId="ADAL" clId="{95470E34-EA4C-4589-8138-EC178E6556AA}" dt="2023-06-21T00:47:05.923" v="982" actId="20577"/>
          <ac:spMkLst>
            <pc:docMk/>
            <pc:sldMk cId="4098566656" sldId="271"/>
            <ac:spMk id="5" creationId="{6A8219F2-144A-4567-803B-E12F4B376B25}"/>
          </ac:spMkLst>
        </pc:spChg>
        <pc:spChg chg="add mod">
          <ac:chgData name="Engel, Karen" userId="b1bdb765-af5a-4eea-b146-a3f1b2df645c" providerId="ADAL" clId="{95470E34-EA4C-4589-8138-EC178E6556AA}" dt="2023-06-21T00:47:11.524" v="997" actId="20577"/>
          <ac:spMkLst>
            <pc:docMk/>
            <pc:sldMk cId="4098566656" sldId="271"/>
            <ac:spMk id="6" creationId="{91C7E37D-E2EE-4277-AC6D-8F4E0D2CE830}"/>
          </ac:spMkLst>
        </pc:spChg>
        <pc:spChg chg="add mod">
          <ac:chgData name="Engel, Karen" userId="b1bdb765-af5a-4eea-b146-a3f1b2df645c" providerId="ADAL" clId="{95470E34-EA4C-4589-8138-EC178E6556AA}" dt="2023-06-21T01:03:02.473" v="1316" actId="27636"/>
          <ac:spMkLst>
            <pc:docMk/>
            <pc:sldMk cId="4098566656" sldId="271"/>
            <ac:spMk id="7" creationId="{9AA44CA7-9D72-4D1F-B15C-FA22F7074BBC}"/>
          </ac:spMkLst>
        </pc:spChg>
        <pc:spChg chg="add mod">
          <ac:chgData name="Engel, Karen" userId="b1bdb765-af5a-4eea-b146-a3f1b2df645c" providerId="ADAL" clId="{95470E34-EA4C-4589-8138-EC178E6556AA}" dt="2023-06-21T01:07:52.080" v="1447" actId="1076"/>
          <ac:spMkLst>
            <pc:docMk/>
            <pc:sldMk cId="4098566656" sldId="271"/>
            <ac:spMk id="9" creationId="{3528A961-9AF8-4772-853F-9568EE4A2768}"/>
          </ac:spMkLst>
        </pc:spChg>
        <pc:graphicFrameChg chg="add del">
          <ac:chgData name="Engel, Karen" userId="b1bdb765-af5a-4eea-b146-a3f1b2df645c" providerId="ADAL" clId="{95470E34-EA4C-4589-8138-EC178E6556AA}" dt="2023-06-21T00:59:15.663" v="1241"/>
          <ac:graphicFrameMkLst>
            <pc:docMk/>
            <pc:sldMk cId="4098566656" sldId="271"/>
            <ac:graphicFrameMk id="8" creationId="{C8A8A6FF-BB47-4D60-9C8D-4D98652D862F}"/>
          </ac:graphicFrameMkLst>
        </pc:graphicFrameChg>
      </pc:sldChg>
      <pc:sldChg chg="addSp delSp modSp add modNotesTx">
        <pc:chgData name="Engel, Karen" userId="b1bdb765-af5a-4eea-b146-a3f1b2df645c" providerId="ADAL" clId="{95470E34-EA4C-4589-8138-EC178E6556AA}" dt="2023-06-20T23:57:20.594" v="490" actId="20577"/>
        <pc:sldMkLst>
          <pc:docMk/>
          <pc:sldMk cId="4211102152" sldId="272"/>
        </pc:sldMkLst>
        <pc:graphicFrameChg chg="add del mod modGraphic">
          <ac:chgData name="Engel, Karen" userId="b1bdb765-af5a-4eea-b146-a3f1b2df645c" providerId="ADAL" clId="{95470E34-EA4C-4589-8138-EC178E6556AA}" dt="2023-06-20T23:53:21.740" v="378" actId="478"/>
          <ac:graphicFrameMkLst>
            <pc:docMk/>
            <pc:sldMk cId="4211102152" sldId="272"/>
            <ac:graphicFrameMk id="2" creationId="{C85D0199-29F1-497C-953C-FD022ABFE5D9}"/>
          </ac:graphicFrameMkLst>
        </pc:graphicFrameChg>
        <pc:graphicFrameChg chg="add mod modGraphic">
          <ac:chgData name="Engel, Karen" userId="b1bdb765-af5a-4eea-b146-a3f1b2df645c" providerId="ADAL" clId="{95470E34-EA4C-4589-8138-EC178E6556AA}" dt="2023-06-20T23:53:46.225" v="389" actId="404"/>
          <ac:graphicFrameMkLst>
            <pc:docMk/>
            <pc:sldMk cId="4211102152" sldId="272"/>
            <ac:graphicFrameMk id="3" creationId="{EE8E2083-968E-4264-ADB1-61902721421B}"/>
          </ac:graphicFrameMkLst>
        </pc:graphicFrameChg>
      </pc:sldChg>
      <pc:sldChg chg="addSp modSp add">
        <pc:chgData name="Engel, Karen" userId="b1bdb765-af5a-4eea-b146-a3f1b2df645c" providerId="ADAL" clId="{95470E34-EA4C-4589-8138-EC178E6556AA}" dt="2023-06-21T00:39:57.328" v="969" actId="242"/>
        <pc:sldMkLst>
          <pc:docMk/>
          <pc:sldMk cId="4203776397" sldId="273"/>
        </pc:sldMkLst>
        <pc:spChg chg="add mod">
          <ac:chgData name="Engel, Karen" userId="b1bdb765-af5a-4eea-b146-a3f1b2df645c" providerId="ADAL" clId="{95470E34-EA4C-4589-8138-EC178E6556AA}" dt="2023-06-21T00:37:04.887" v="940" actId="1076"/>
          <ac:spMkLst>
            <pc:docMk/>
            <pc:sldMk cId="4203776397" sldId="273"/>
            <ac:spMk id="3" creationId="{43692CC1-D03C-480A-B9E7-F8E8A65DEF17}"/>
          </ac:spMkLst>
        </pc:spChg>
        <pc:graphicFrameChg chg="add mod modGraphic">
          <ac:chgData name="Engel, Karen" userId="b1bdb765-af5a-4eea-b146-a3f1b2df645c" providerId="ADAL" clId="{95470E34-EA4C-4589-8138-EC178E6556AA}" dt="2023-06-21T00:39:57.328" v="969" actId="242"/>
          <ac:graphicFrameMkLst>
            <pc:docMk/>
            <pc:sldMk cId="4203776397" sldId="273"/>
            <ac:graphicFrameMk id="2" creationId="{6383E898-252E-4AFF-A4CD-66EAE03B72F7}"/>
          </ac:graphicFrameMkLst>
        </pc:graphicFrameChg>
      </pc:sldChg>
      <pc:sldChg chg="addSp modSp add">
        <pc:chgData name="Engel, Karen" userId="b1bdb765-af5a-4eea-b146-a3f1b2df645c" providerId="ADAL" clId="{95470E34-EA4C-4589-8138-EC178E6556AA}" dt="2023-06-23T00:47:28.850" v="1476" actId="207"/>
        <pc:sldMkLst>
          <pc:docMk/>
          <pc:sldMk cId="3482154649" sldId="274"/>
        </pc:sldMkLst>
        <pc:graphicFrameChg chg="add mod modGraphic">
          <ac:chgData name="Engel, Karen" userId="b1bdb765-af5a-4eea-b146-a3f1b2df645c" providerId="ADAL" clId="{95470E34-EA4C-4589-8138-EC178E6556AA}" dt="2023-06-23T00:47:28.850" v="1476" actId="207"/>
          <ac:graphicFrameMkLst>
            <pc:docMk/>
            <pc:sldMk cId="3482154649" sldId="274"/>
            <ac:graphicFrameMk id="2" creationId="{93163F5F-67B8-4C5D-936B-E387AA12CA72}"/>
          </ac:graphicFrameMkLst>
        </pc:graphicFrameChg>
      </pc:sldChg>
      <pc:sldChg chg="addSp delSp modSp add">
        <pc:chgData name="Engel, Karen" userId="b1bdb765-af5a-4eea-b146-a3f1b2df645c" providerId="ADAL" clId="{95470E34-EA4C-4589-8138-EC178E6556AA}" dt="2023-06-21T00:28:46.540" v="856" actId="1076"/>
        <pc:sldMkLst>
          <pc:docMk/>
          <pc:sldMk cId="2263140646" sldId="275"/>
        </pc:sldMkLst>
        <pc:graphicFrameChg chg="add mod modGraphic">
          <ac:chgData name="Engel, Karen" userId="b1bdb765-af5a-4eea-b146-a3f1b2df645c" providerId="ADAL" clId="{95470E34-EA4C-4589-8138-EC178E6556AA}" dt="2023-06-21T00:20:25.927" v="727" actId="13926"/>
          <ac:graphicFrameMkLst>
            <pc:docMk/>
            <pc:sldMk cId="2263140646" sldId="275"/>
            <ac:graphicFrameMk id="2" creationId="{97FEF267-8AE8-4F43-8CED-5D1412A92905}"/>
          </ac:graphicFrameMkLst>
        </pc:graphicFrameChg>
        <pc:graphicFrameChg chg="add del">
          <ac:chgData name="Engel, Karen" userId="b1bdb765-af5a-4eea-b146-a3f1b2df645c" providerId="ADAL" clId="{95470E34-EA4C-4589-8138-EC178E6556AA}" dt="2023-06-21T00:15:46.820" v="623"/>
          <ac:graphicFrameMkLst>
            <pc:docMk/>
            <pc:sldMk cId="2263140646" sldId="275"/>
            <ac:graphicFrameMk id="3" creationId="{1BCDB1A0-267E-4939-BCD0-03C33E54A486}"/>
          </ac:graphicFrameMkLst>
        </pc:graphicFrameChg>
        <pc:graphicFrameChg chg="add mod modGraphic">
          <ac:chgData name="Engel, Karen" userId="b1bdb765-af5a-4eea-b146-a3f1b2df645c" providerId="ADAL" clId="{95470E34-EA4C-4589-8138-EC178E6556AA}" dt="2023-06-21T00:28:46.540" v="856" actId="1076"/>
          <ac:graphicFrameMkLst>
            <pc:docMk/>
            <pc:sldMk cId="2263140646" sldId="275"/>
            <ac:graphicFrameMk id="4" creationId="{DB536BA4-7E8D-4D0D-8438-7F303FCF6AAE}"/>
          </ac:graphicFrameMkLst>
        </pc:graphicFrameChg>
      </pc:sldChg>
    </pc:docChg>
  </pc:docChgLst>
</pc:chgInfo>
</file>

<file path=ppt/charts/_rels/chartEx1.xml.rels><?xml version="1.0" encoding="UTF-8" standalone="yes"?>
<Relationships xmlns="http://schemas.openxmlformats.org/package/2006/relationships"><Relationship Id="rId3" Type="http://schemas.microsoft.com/office/2011/relationships/chartColorStyle" Target="colors1.xml"/><Relationship Id="rId2" Type="http://schemas.microsoft.com/office/2011/relationships/chartStyle" Target="style1.xml"/><Relationship Id="rId1" Type="http://schemas.openxmlformats.org/officeDocument/2006/relationships/oleObject" Target="https://smccd-my.sharepoint.com/personal/engelk_smccd_edu/Documents/Guided%20Pathways/Evening%20Students%20and%20Programs/Saturday%20and%20Evening%20Enrollments%20as%20of%20June%2020%202023.xlsx" TargetMode="External"/></Relationships>
</file>

<file path=ppt/charts/chartEx1.xml><?xml version="1.0" encoding="utf-8"?>
<cx:chartSpace xmlns:a="http://schemas.openxmlformats.org/drawingml/2006/main" xmlns:r="http://schemas.openxmlformats.org/officeDocument/2006/relationships" xmlns:cx="http://schemas.microsoft.com/office/drawing/2014/chartex">
  <cx:chartData>
    <cx:externalData r:id="rId1" cx:autoUpdate="0"/>
    <cx:data id="0">
      <cx:strDim type="cat">
        <cx:f>'[Saturday and Evening Enrollments as of June 20 2023.xlsx]Sheet1'!$G$3:$G$40</cx:f>
        <cx:lvl ptCount="38">
          <cx:pt idx="0">CSM/SKY Program</cx:pt>
          <cx:pt idx="1">Undecided</cx:pt>
          <cx:pt idx="2">PASS/PATH</cx:pt>
          <cx:pt idx="3">Business Admin/Management</cx:pt>
          <cx:pt idx="4">Digital Art and Animation</cx:pt>
          <cx:pt idx="5">Psychology</cx:pt>
          <cx:pt idx="6">Fashion Design and Merchandising</cx:pt>
          <cx:pt idx="7">Early Childhood Education</cx:pt>
          <cx:pt idx="8">Allied Health</cx:pt>
          <cx:pt idx="9">English</cx:pt>
          <cx:pt idx="10">Accounting</cx:pt>
          <cx:pt idx="11">Kinesiology</cx:pt>
          <cx:pt idx="12">Medical Assisting</cx:pt>
          <cx:pt idx="13">Biology</cx:pt>
          <cx:pt idx="14">Computer Science</cx:pt>
          <cx:pt idx="15">Engineering</cx:pt>
          <cx:pt idx="16">University Transfer</cx:pt>
          <cx:pt idx="17">Spanish</cx:pt>
          <cx:pt idx="18">Computer Business Office Technology</cx:pt>
          <cx:pt idx="19">Radiologic Technology</cx:pt>
          <cx:pt idx="20">Social Work and Human Services</cx:pt>
          <cx:pt idx="21">Studio Art</cx:pt>
          <cx:pt idx="22">Child &amp; Adolescent Development</cx:pt>
          <cx:pt idx="23">Communication Studies</cx:pt>
          <cx:pt idx="24">Dance</cx:pt>
          <cx:pt idx="25">Environmental Science</cx:pt>
          <cx:pt idx="26">Interdisciplinary Studies: Art and Humanities</cx:pt>
          <cx:pt idx="27">Interior Design</cx:pt>
          <cx:pt idx="28">Music</cx:pt>
          <cx:pt idx="29">Paralegal</cx:pt>
          <cx:pt idx="30">Philosophy</cx:pt>
          <cx:pt idx="31">Sociology</cx:pt>
          <cx:pt idx="32">Business</cx:pt>
          <cx:pt idx="33">Elementary Teacher Education</cx:pt>
          <cx:pt idx="34">Latin American and Latino/a Studies</cx:pt>
          <cx:pt idx="35">Mathematics</cx:pt>
          <cx:pt idx="36">Medical Coding Specialist</cx:pt>
          <cx:pt idx="37">Nutrition &amp; Dietetics</cx:pt>
        </cx:lvl>
      </cx:strDim>
      <cx:numDim type="size">
        <cx:f>'[Saturday and Evening Enrollments as of June 20 2023.xlsx]Sheet1'!$H$3:$H$40</cx:f>
        <cx:lvl ptCount="38" formatCode="General">
          <cx:pt idx="0">96</cx:pt>
          <cx:pt idx="1">74</cx:pt>
          <cx:pt idx="2">64</cx:pt>
          <cx:pt idx="3">43</cx:pt>
          <cx:pt idx="4">17</cx:pt>
          <cx:pt idx="5">17</cx:pt>
          <cx:pt idx="6">15</cx:pt>
          <cx:pt idx="7">13</cx:pt>
          <cx:pt idx="8">12</cx:pt>
          <cx:pt idx="9">11</cx:pt>
          <cx:pt idx="10">7</cx:pt>
          <cx:pt idx="11">6</cx:pt>
          <cx:pt idx="12">6</cx:pt>
          <cx:pt idx="13">5</cx:pt>
          <cx:pt idx="14">5</cx:pt>
          <cx:pt idx="15">5</cx:pt>
          <cx:pt idx="16">5</cx:pt>
          <cx:pt idx="17">4</cx:pt>
          <cx:pt idx="18">3</cx:pt>
          <cx:pt idx="19">3</cx:pt>
          <cx:pt idx="20">3</cx:pt>
          <cx:pt idx="21">3</cx:pt>
          <cx:pt idx="22">2</cx:pt>
          <cx:pt idx="23">2</cx:pt>
          <cx:pt idx="24">2</cx:pt>
          <cx:pt idx="25">2</cx:pt>
          <cx:pt idx="26">2</cx:pt>
          <cx:pt idx="27">2</cx:pt>
          <cx:pt idx="28">2</cx:pt>
          <cx:pt idx="29">2</cx:pt>
          <cx:pt idx="30">2</cx:pt>
          <cx:pt idx="31">2</cx:pt>
          <cx:pt idx="32">1</cx:pt>
          <cx:pt idx="33">1</cx:pt>
          <cx:pt idx="34">1</cx:pt>
          <cx:pt idx="35">1</cx:pt>
          <cx:pt idx="36">1</cx:pt>
          <cx:pt idx="37">1</cx:pt>
        </cx:lvl>
      </cx:numDim>
    </cx:data>
  </cx:chartData>
  <cx:chart>
    <cx:plotArea>
      <cx:plotAreaRegion>
        <cx:series layoutId="treemap" uniqueId="{4FE787B5-041C-40E5-8AB4-A47664E94E87}">
          <cx:tx>
            <cx:txData>
              <cx:f>'[Saturday and Evening Enrollments as of June 20 2023.xlsx]Sheet1'!$H$2</cx:f>
              <cx:v># of students</cx:v>
            </cx:txData>
          </cx:tx>
          <cx:dataLabels pos="inEnd">
            <cx:txPr>
              <a:bodyPr vertOverflow="overflow" horzOverflow="overflow" wrap="square" lIns="0" tIns="0" rIns="0" bIns="0"/>
              <a:lstStyle/>
              <a:p>
                <a:pPr algn="ctr" rtl="0">
                  <a:defRPr sz="1100" b="0">
                    <a:solidFill>
                      <a:srgbClr val="FFFFFF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pPr>
                <a:endParaRPr lang="en-US" sz="1100"/>
              </a:p>
            </cx:txPr>
            <cx:visibility seriesName="0" categoryName="1" value="0"/>
          </cx:dataLabels>
          <cx:dataId val="0"/>
          <cx:layoutPr>
            <cx:parentLabelLayout val="overlapping"/>
          </cx:layoutPr>
        </cx:series>
      </cx:plotAreaRegion>
    </cx:plotArea>
  </cx:chart>
</cx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410">
  <cs:axisTitle>
    <cs:lnRef idx="0"/>
    <cs:fillRef idx="0"/>
    <cs:effectRef idx="0"/>
    <cs:fontRef idx="minor">
      <a:schemeClr val="tx1">
        <a:lumMod val="65000"/>
        <a:lumOff val="35000"/>
      </a:schemeClr>
    </cs:fontRef>
    <cs:spPr>
      <a:solidFill>
        <a:schemeClr val="bg1">
          <a:lumMod val="65000"/>
        </a:schemeClr>
      </a:solidFill>
      <a:ln w="19050">
        <a:solidFill>
          <a:schemeClr val="bg1"/>
        </a:solidFill>
      </a:ln>
    </cs:spPr>
    <cs:defRPr sz="9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/>
  </cs:chartArea>
  <cs:dataLabel>
    <cs:lnRef idx="0"/>
    <cs:fillRef idx="0"/>
    <cs:effectRef idx="0"/>
    <cs:fontRef idx="minor">
      <a:schemeClr val="lt1"/>
    </cs:fontRef>
    <cs:defRPr sz="9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</cs:seriesAxis>
  <cs:seriesLine>
    <cs:lnRef idx="0"/>
    <cs:fillRef idx="0"/>
    <cs:effectRef idx="0"/>
    <cs:fontRef idx="minor">
      <a:schemeClr val="tx1"/>
    </cs:fontRef>
    <cs:spPr>
      <a:ln w="9525" cap="flat">
        <a:solidFill>
          <a:srgbClr val="D9D9D9"/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/>
  </cs:valueAxis>
  <cs:wall>
    <cs:lnRef idx="0"/>
    <cs:fillRef idx="0"/>
    <cs:effectRef idx="0"/>
    <cs:fontRef idx="minor">
      <a:schemeClr val="tx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7129CF-74BB-4BC2-BD48-0CAC9D6C8758}" type="datetimeFigureOut">
              <a:rPr lang="en-US" smtClean="0"/>
              <a:t>6/22/2023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080262-5454-4701-9672-9A48BD4BB5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57481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Evening Students by Major (F23) – unique headcounts</a:t>
            </a:r>
          </a:p>
          <a:p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Major</a:t>
            </a:r>
            <a:r>
              <a:rPr lang="en-US" dirty="0"/>
              <a:t> 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# of students</a:t>
            </a:r>
            <a:r>
              <a:rPr lang="en-US" dirty="0"/>
              <a:t> 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CSM/SKY Program</a:t>
            </a:r>
            <a:r>
              <a:rPr lang="en-US" dirty="0"/>
              <a:t> 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96</a:t>
            </a:r>
            <a:r>
              <a:rPr lang="en-US" dirty="0"/>
              <a:t> 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Undecided</a:t>
            </a:r>
            <a:r>
              <a:rPr lang="en-US" dirty="0"/>
              <a:t> 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74</a:t>
            </a:r>
            <a:r>
              <a:rPr lang="en-US" dirty="0"/>
              <a:t> 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PASS/PATH</a:t>
            </a:r>
            <a:r>
              <a:rPr lang="en-US" dirty="0"/>
              <a:t> 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64</a:t>
            </a:r>
            <a:r>
              <a:rPr lang="en-US" dirty="0"/>
              <a:t> 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Business Admin/Management</a:t>
            </a:r>
            <a:r>
              <a:rPr lang="en-US" dirty="0"/>
              <a:t> 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44</a:t>
            </a:r>
            <a:r>
              <a:rPr lang="en-US" dirty="0"/>
              <a:t> 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Digital Art and Animation</a:t>
            </a:r>
            <a:r>
              <a:rPr lang="en-US" dirty="0"/>
              <a:t> 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17</a:t>
            </a:r>
            <a:r>
              <a:rPr lang="en-US" dirty="0"/>
              <a:t> 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Psychology</a:t>
            </a:r>
            <a:r>
              <a:rPr lang="en-US" dirty="0"/>
              <a:t> 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17</a:t>
            </a:r>
            <a:r>
              <a:rPr lang="en-US" dirty="0"/>
              <a:t> 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Fashion Design and Merchandising</a:t>
            </a:r>
            <a:r>
              <a:rPr lang="en-US" dirty="0"/>
              <a:t> 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15</a:t>
            </a:r>
            <a:r>
              <a:rPr lang="en-US" dirty="0"/>
              <a:t> 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Early Childhood Education</a:t>
            </a:r>
            <a:r>
              <a:rPr lang="en-US" dirty="0"/>
              <a:t> 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13</a:t>
            </a:r>
            <a:r>
              <a:rPr lang="en-US" dirty="0"/>
              <a:t> 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Allied Health</a:t>
            </a:r>
            <a:r>
              <a:rPr lang="en-US" dirty="0"/>
              <a:t> 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12</a:t>
            </a:r>
            <a:r>
              <a:rPr lang="en-US" dirty="0"/>
              <a:t> 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English</a:t>
            </a:r>
            <a:r>
              <a:rPr lang="en-US" dirty="0"/>
              <a:t> 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11</a:t>
            </a:r>
            <a:r>
              <a:rPr lang="en-US" dirty="0"/>
              <a:t> 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Accounting</a:t>
            </a:r>
            <a:r>
              <a:rPr lang="en-US" dirty="0"/>
              <a:t> 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7</a:t>
            </a:r>
            <a:r>
              <a:rPr lang="en-US" dirty="0"/>
              <a:t> 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Kinesiology</a:t>
            </a:r>
            <a:r>
              <a:rPr lang="en-US" dirty="0"/>
              <a:t> 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6</a:t>
            </a:r>
            <a:r>
              <a:rPr lang="en-US" dirty="0"/>
              <a:t> 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Medical Assisting</a:t>
            </a:r>
            <a:r>
              <a:rPr lang="en-US" dirty="0"/>
              <a:t> 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6</a:t>
            </a:r>
            <a:r>
              <a:rPr lang="en-US" dirty="0"/>
              <a:t> 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Biology</a:t>
            </a:r>
            <a:r>
              <a:rPr lang="en-US" dirty="0"/>
              <a:t> 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5</a:t>
            </a:r>
            <a:r>
              <a:rPr lang="en-US" dirty="0"/>
              <a:t> 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Computer Science</a:t>
            </a:r>
            <a:r>
              <a:rPr lang="en-US" dirty="0"/>
              <a:t> 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5</a:t>
            </a:r>
            <a:r>
              <a:rPr lang="en-US" dirty="0"/>
              <a:t> 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Engineering</a:t>
            </a:r>
            <a:r>
              <a:rPr lang="en-US" dirty="0"/>
              <a:t> 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5</a:t>
            </a:r>
            <a:r>
              <a:rPr lang="en-US" dirty="0"/>
              <a:t> 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University Transfer</a:t>
            </a:r>
            <a:r>
              <a:rPr lang="en-US" dirty="0"/>
              <a:t> 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5</a:t>
            </a:r>
            <a:r>
              <a:rPr lang="en-US" dirty="0"/>
              <a:t> 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Spanish</a:t>
            </a:r>
            <a:r>
              <a:rPr lang="en-US" dirty="0"/>
              <a:t> 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4</a:t>
            </a:r>
            <a:r>
              <a:rPr lang="en-US" dirty="0"/>
              <a:t> 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Computer Business Office Technology</a:t>
            </a:r>
            <a:r>
              <a:rPr lang="en-US" dirty="0"/>
              <a:t> 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</a:t>
            </a:r>
            <a:r>
              <a:rPr lang="en-US" dirty="0"/>
              <a:t> 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Radiologic Technology</a:t>
            </a:r>
            <a:r>
              <a:rPr lang="en-US" dirty="0"/>
              <a:t> 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</a:t>
            </a:r>
            <a:r>
              <a:rPr lang="en-US" dirty="0"/>
              <a:t> 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Social Work and Human Services</a:t>
            </a:r>
            <a:r>
              <a:rPr lang="en-US" dirty="0"/>
              <a:t> 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</a:t>
            </a:r>
            <a:r>
              <a:rPr lang="en-US" dirty="0"/>
              <a:t> 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Studio Art</a:t>
            </a:r>
            <a:r>
              <a:rPr lang="en-US" dirty="0"/>
              <a:t> 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</a:t>
            </a:r>
            <a:r>
              <a:rPr lang="en-US" dirty="0"/>
              <a:t> 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Child &amp; Adolescent Development</a:t>
            </a:r>
            <a:r>
              <a:rPr lang="en-US" dirty="0"/>
              <a:t> 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</a:t>
            </a:r>
            <a:r>
              <a:rPr lang="en-US" dirty="0"/>
              <a:t> 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Communication Studies</a:t>
            </a:r>
            <a:r>
              <a:rPr lang="en-US" dirty="0"/>
              <a:t> 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</a:t>
            </a:r>
            <a:r>
              <a:rPr lang="en-US" dirty="0"/>
              <a:t> 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Dance</a:t>
            </a:r>
            <a:r>
              <a:rPr lang="en-US" dirty="0"/>
              <a:t> 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</a:t>
            </a:r>
            <a:r>
              <a:rPr lang="en-US" dirty="0"/>
              <a:t> 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Environmental Science</a:t>
            </a:r>
            <a:r>
              <a:rPr lang="en-US" dirty="0"/>
              <a:t> 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</a:t>
            </a:r>
            <a:r>
              <a:rPr lang="en-US" dirty="0"/>
              <a:t> 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Interdisciplinary Studies: Art and Humanities</a:t>
            </a:r>
            <a:r>
              <a:rPr lang="en-US" dirty="0"/>
              <a:t> 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</a:t>
            </a:r>
            <a:r>
              <a:rPr lang="en-US" dirty="0"/>
              <a:t> 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Interior Design</a:t>
            </a:r>
            <a:r>
              <a:rPr lang="en-US" dirty="0"/>
              <a:t> 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</a:t>
            </a:r>
            <a:r>
              <a:rPr lang="en-US" dirty="0"/>
              <a:t> 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Music</a:t>
            </a:r>
            <a:r>
              <a:rPr lang="en-US" dirty="0"/>
              <a:t> 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</a:t>
            </a:r>
            <a:r>
              <a:rPr lang="en-US" dirty="0"/>
              <a:t> 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Paralegal</a:t>
            </a:r>
            <a:r>
              <a:rPr lang="en-US" dirty="0"/>
              <a:t> 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</a:t>
            </a:r>
            <a:r>
              <a:rPr lang="en-US" dirty="0"/>
              <a:t> 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Philosophy</a:t>
            </a:r>
            <a:r>
              <a:rPr lang="en-US" dirty="0"/>
              <a:t> 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</a:t>
            </a:r>
            <a:r>
              <a:rPr lang="en-US" dirty="0"/>
              <a:t> 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Sociology</a:t>
            </a:r>
            <a:r>
              <a:rPr lang="en-US" dirty="0"/>
              <a:t> 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</a:t>
            </a:r>
            <a:r>
              <a:rPr lang="en-US" dirty="0"/>
              <a:t> 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Elementary Teacher Education</a:t>
            </a:r>
            <a:r>
              <a:rPr lang="en-US" dirty="0"/>
              <a:t> 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</a:t>
            </a:r>
            <a:r>
              <a:rPr lang="en-US" dirty="0"/>
              <a:t> 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Latin American and Latino/a Studies</a:t>
            </a:r>
            <a:r>
              <a:rPr lang="en-US" dirty="0"/>
              <a:t> 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</a:t>
            </a:r>
            <a:r>
              <a:rPr lang="en-US" dirty="0"/>
              <a:t> 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Mathematics</a:t>
            </a:r>
            <a:r>
              <a:rPr lang="en-US" dirty="0"/>
              <a:t> 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</a:t>
            </a:r>
            <a:r>
              <a:rPr lang="en-US" dirty="0"/>
              <a:t> 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Medical Coding Specialist</a:t>
            </a:r>
            <a:r>
              <a:rPr lang="en-US" dirty="0"/>
              <a:t> 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</a:t>
            </a:r>
            <a:r>
              <a:rPr lang="en-US" dirty="0"/>
              <a:t> 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Nutrition &amp; Dietetics</a:t>
            </a:r>
            <a:r>
              <a:rPr lang="en-US" dirty="0"/>
              <a:t> 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</a:t>
            </a:r>
            <a:r>
              <a:rPr lang="en-US" dirty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F080262-5454-4701-9672-9A48BD4BB52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5382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508B1A-CE82-4F64-B3C7-3CB681C35BE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A82540D-A67F-4B77-A569-AF99F11E257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C6F3E9-8037-4D56-A7DB-5ECAF26E71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A268D-8282-4FDB-B916-CC95108D5370}" type="datetimeFigureOut">
              <a:rPr lang="en-US" smtClean="0"/>
              <a:t>6/22/2023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91B2A8-24D0-4631-92D4-7D9CB9BA49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FABA5D-8FFC-48B3-BC62-A8EC1803AC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A5ECA-2F15-42CB-9BD2-39FC016C3E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5005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1630E1-3D7B-4805-AFA4-784A2E379A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B8DAD2F-691B-49EF-9D34-9A94B6B6A51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240458-0616-4979-BE92-7CF9400003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A268D-8282-4FDB-B916-CC95108D5370}" type="datetimeFigureOut">
              <a:rPr lang="en-US" smtClean="0"/>
              <a:t>6/22/2023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81B07D-2FFE-4B2C-98FA-921D72F7A0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322F79-F091-490A-9B1C-FF49EE6DB1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A5ECA-2F15-42CB-9BD2-39FC016C3E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88772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099EDEC-445F-4CAB-B8FE-84F9DB3D3E2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1BB22CC-4566-47D1-BE14-B2DE329F8F7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DE1C29-B283-4FAF-8E6F-F9BA02E9BE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A268D-8282-4FDB-B916-CC95108D5370}" type="datetimeFigureOut">
              <a:rPr lang="en-US" smtClean="0"/>
              <a:t>6/22/2023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A3A940-E38C-4AAA-A22C-5FD1DA5CA7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9E81D6-6BC9-4B74-8F70-471F6C2A31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A5ECA-2F15-42CB-9BD2-39FC016C3E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36083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FB7F3C-39CA-4130-A1B2-955999665E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3A91E0-98A7-4F7F-AE6B-52D8ECEC53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ED654A-3A9E-4335-8815-7A002A444B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A268D-8282-4FDB-B916-CC95108D5370}" type="datetimeFigureOut">
              <a:rPr lang="en-US" smtClean="0"/>
              <a:t>6/22/2023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E509C9-98AE-4D44-940B-6B972890E0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2E7E01-C5E2-4F9F-B15C-603644648A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A5ECA-2F15-42CB-9BD2-39FC016C3E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67753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288EDC-FBD9-4C97-B4B1-993CE46B85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5B85E90-2F8E-4BE9-B358-853FD7A080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6864D8-0CC6-41D2-977C-C05DA6CFB0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A268D-8282-4FDB-B916-CC95108D5370}" type="datetimeFigureOut">
              <a:rPr lang="en-US" smtClean="0"/>
              <a:t>6/22/2023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2C1499-BDE7-4FD5-BCF8-FFCF24EDBC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B17398-BA35-42ED-A185-F66655AEA1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A5ECA-2F15-42CB-9BD2-39FC016C3E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7525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0045FF-E35E-4889-955E-35DD5DA26E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58BF31-1044-4175-B3DB-486511A5780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293B682-E386-4B87-98F8-C1278120B2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F843FAF-60A4-44E0-A981-94AA5B0417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A268D-8282-4FDB-B916-CC95108D5370}" type="datetimeFigureOut">
              <a:rPr lang="en-US" smtClean="0"/>
              <a:t>6/22/2023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65E21E9-D249-454D-B7AD-0F27D8C6E3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3052E85-9BC0-4A2E-A776-955FE474F4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A5ECA-2F15-42CB-9BD2-39FC016C3E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32527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3E3914-8571-4B28-9891-0361A871CE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C544979-299E-4ACB-931B-233CF17E7A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134A406-3417-4DAF-A46B-448CBB64C82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A7424D0-00E7-4159-839E-595C16B0956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6843A16-50F7-41E5-B5A7-B4187C322B1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39AA9AC-118A-46B5-B962-D4B1498E5D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A268D-8282-4FDB-B916-CC95108D5370}" type="datetimeFigureOut">
              <a:rPr lang="en-US" smtClean="0"/>
              <a:t>6/22/2023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91B4F82-08C2-44EB-B020-27F355D0F2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474CB46-8C50-452E-A845-6EADD567EA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A5ECA-2F15-42CB-9BD2-39FC016C3E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41088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5BF209-CCA5-4F71-953F-CCEB877E9F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E2B7020-DEAD-455B-95BD-BB183A80A2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A268D-8282-4FDB-B916-CC95108D5370}" type="datetimeFigureOut">
              <a:rPr lang="en-US" smtClean="0"/>
              <a:t>6/22/2023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EE432C9-8A24-4E7E-984E-DCF825FD84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AAA508C-D94A-4DF6-B900-F89A961F3C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A5ECA-2F15-42CB-9BD2-39FC016C3E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80913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E89E84E-A499-41C8-83D7-516BF1641E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A268D-8282-4FDB-B916-CC95108D5370}" type="datetimeFigureOut">
              <a:rPr lang="en-US" smtClean="0"/>
              <a:t>6/22/2023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A69EE89-DD49-4784-9D30-A6F07F44C5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4341AA8-D50E-4C74-94CB-8739B40744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A5ECA-2F15-42CB-9BD2-39FC016C3E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76536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8DD3F4-2311-47E4-BC42-F04588F78D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676903-90E7-4905-9505-CDDB3753D6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9129FBE-0394-4579-8689-7AA3A0B14C8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F308CC8-A0BA-4281-AFA7-D4CC7D56C7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A268D-8282-4FDB-B916-CC95108D5370}" type="datetimeFigureOut">
              <a:rPr lang="en-US" smtClean="0"/>
              <a:t>6/22/2023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346501E-3B93-444E-BCCE-EBDA0E49C9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8477E4F-41FD-4233-92C5-4EB468C2FA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A5ECA-2F15-42CB-9BD2-39FC016C3E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1889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C19B4E-7FC7-4EC5-BAA8-EEEBC15DB7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100C6D5-F529-419D-B951-33B7BA3B4BF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C0C57EA-CF64-4913-8433-1A599FB5F1B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817F4FD-69B1-4EBA-9411-B6427A46A8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A268D-8282-4FDB-B916-CC95108D5370}" type="datetimeFigureOut">
              <a:rPr lang="en-US" smtClean="0"/>
              <a:t>6/22/2023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B26CD61-34AD-48F9-9ACE-B32847E81F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992B32C-81C2-4F6D-88D2-5A35769827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A5ECA-2F15-42CB-9BD2-39FC016C3E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7458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03E823E-4CAD-4CD2-85EF-187CAD38F8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1F5889-4732-4B8C-983A-379124754E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A62499-549D-4B70-82FD-561E529A267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A268D-8282-4FDB-B916-CC95108D5370}" type="datetimeFigureOut">
              <a:rPr lang="en-US" smtClean="0"/>
              <a:t>6/22/2023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B65E63-154B-46CA-9E6A-AB644ABBE7F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09BEA4-1E6B-45AB-A0FD-3B99B6DDB2C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9A5ECA-2F15-42CB-9BD2-39FC016C3E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93375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14/relationships/chartEx" Target="../charts/chartEx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BB28D8-7949-4F56-8153-00D2D00751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462330"/>
            <a:ext cx="9144000" cy="2387600"/>
          </a:xfrm>
        </p:spPr>
        <p:txBody>
          <a:bodyPr/>
          <a:lstStyle/>
          <a:p>
            <a:r>
              <a:rPr lang="en-US" dirty="0"/>
              <a:t>Evening Students:  Fall 2023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4D6F286-5802-4C40-9C4C-BE58B7EBF34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942005"/>
            <a:ext cx="9144000" cy="1655762"/>
          </a:xfrm>
        </p:spPr>
        <p:txBody>
          <a:bodyPr/>
          <a:lstStyle/>
          <a:p>
            <a:r>
              <a:rPr lang="en-US" dirty="0"/>
              <a:t>Analysis of Fall 2023 Enrollment Data </a:t>
            </a:r>
          </a:p>
          <a:p>
            <a:r>
              <a:rPr lang="en-US" dirty="0"/>
              <a:t>Prepared by PRIE on June 20, 2023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8FA6E96-FC55-44EE-A99C-A5A1FBC8C8F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3761" y="1370255"/>
            <a:ext cx="2524477" cy="1133633"/>
          </a:xfrm>
          <a:prstGeom prst="rect">
            <a:avLst/>
          </a:prstGeom>
        </p:spPr>
      </p:pic>
      <p:sp>
        <p:nvSpPr>
          <p:cNvPr id="6" name="Frame 5">
            <a:extLst>
              <a:ext uri="{FF2B5EF4-FFF2-40B4-BE49-F238E27FC236}">
                <a16:creationId xmlns:a16="http://schemas.microsoft.com/office/drawing/2014/main" id="{FFFC55B5-8164-4066-AFD8-99FAF461C37B}"/>
              </a:ext>
            </a:extLst>
          </p:cNvPr>
          <p:cNvSpPr/>
          <p:nvPr/>
        </p:nvSpPr>
        <p:spPr>
          <a:xfrm>
            <a:off x="-293077" y="-105508"/>
            <a:ext cx="12731261" cy="7244862"/>
          </a:xfrm>
          <a:prstGeom prst="frame">
            <a:avLst/>
          </a:prstGeom>
          <a:solidFill>
            <a:srgbClr val="00634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54827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93163F5F-67B8-4C5D-936B-E387AA12CA7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4156689"/>
              </p:ext>
            </p:extLst>
          </p:nvPr>
        </p:nvGraphicFramePr>
        <p:xfrm>
          <a:off x="984738" y="0"/>
          <a:ext cx="9612924" cy="6852927"/>
        </p:xfrm>
        <a:graphic>
          <a:graphicData uri="http://schemas.openxmlformats.org/drawingml/2006/table">
            <a:tbl>
              <a:tblPr firstRow="1">
                <a:tableStyleId>{93296810-A885-4BE3-A3E7-6D5BEEA58F35}</a:tableStyleId>
              </a:tblPr>
              <a:tblGrid>
                <a:gridCol w="2428179">
                  <a:extLst>
                    <a:ext uri="{9D8B030D-6E8A-4147-A177-3AD203B41FA5}">
                      <a16:colId xmlns:a16="http://schemas.microsoft.com/office/drawing/2014/main" val="709568426"/>
                    </a:ext>
                  </a:extLst>
                </a:gridCol>
                <a:gridCol w="798305">
                  <a:extLst>
                    <a:ext uri="{9D8B030D-6E8A-4147-A177-3AD203B41FA5}">
                      <a16:colId xmlns:a16="http://schemas.microsoft.com/office/drawing/2014/main" val="2230575925"/>
                    </a:ext>
                  </a:extLst>
                </a:gridCol>
                <a:gridCol w="798305">
                  <a:extLst>
                    <a:ext uri="{9D8B030D-6E8A-4147-A177-3AD203B41FA5}">
                      <a16:colId xmlns:a16="http://schemas.microsoft.com/office/drawing/2014/main" val="2956170946"/>
                    </a:ext>
                  </a:extLst>
                </a:gridCol>
                <a:gridCol w="798305">
                  <a:extLst>
                    <a:ext uri="{9D8B030D-6E8A-4147-A177-3AD203B41FA5}">
                      <a16:colId xmlns:a16="http://schemas.microsoft.com/office/drawing/2014/main" val="3246246541"/>
                    </a:ext>
                  </a:extLst>
                </a:gridCol>
                <a:gridCol w="798305">
                  <a:extLst>
                    <a:ext uri="{9D8B030D-6E8A-4147-A177-3AD203B41FA5}">
                      <a16:colId xmlns:a16="http://schemas.microsoft.com/office/drawing/2014/main" val="3446478393"/>
                    </a:ext>
                  </a:extLst>
                </a:gridCol>
                <a:gridCol w="798305">
                  <a:extLst>
                    <a:ext uri="{9D8B030D-6E8A-4147-A177-3AD203B41FA5}">
                      <a16:colId xmlns:a16="http://schemas.microsoft.com/office/drawing/2014/main" val="3616351082"/>
                    </a:ext>
                  </a:extLst>
                </a:gridCol>
                <a:gridCol w="798305">
                  <a:extLst>
                    <a:ext uri="{9D8B030D-6E8A-4147-A177-3AD203B41FA5}">
                      <a16:colId xmlns:a16="http://schemas.microsoft.com/office/drawing/2014/main" val="1012000744"/>
                    </a:ext>
                  </a:extLst>
                </a:gridCol>
                <a:gridCol w="798305">
                  <a:extLst>
                    <a:ext uri="{9D8B030D-6E8A-4147-A177-3AD203B41FA5}">
                      <a16:colId xmlns:a16="http://schemas.microsoft.com/office/drawing/2014/main" val="2145929019"/>
                    </a:ext>
                  </a:extLst>
                </a:gridCol>
                <a:gridCol w="798305">
                  <a:extLst>
                    <a:ext uri="{9D8B030D-6E8A-4147-A177-3AD203B41FA5}">
                      <a16:colId xmlns:a16="http://schemas.microsoft.com/office/drawing/2014/main" val="1986060142"/>
                    </a:ext>
                  </a:extLst>
                </a:gridCol>
                <a:gridCol w="798305">
                  <a:extLst>
                    <a:ext uri="{9D8B030D-6E8A-4147-A177-3AD203B41FA5}">
                      <a16:colId xmlns:a16="http://schemas.microsoft.com/office/drawing/2014/main" val="557401681"/>
                    </a:ext>
                  </a:extLst>
                </a:gridCol>
              </a:tblGrid>
              <a:tr h="30436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 dirty="0">
                          <a:effectLst/>
                        </a:rPr>
                        <a:t>Cohort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75" marR="3875" marT="38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 dirty="0">
                          <a:effectLst/>
                        </a:rPr>
                        <a:t>Building 1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75" marR="3875" marT="38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 dirty="0">
                          <a:effectLst/>
                        </a:rPr>
                        <a:t>Building 3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75" marR="3875" marT="38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 dirty="0">
                          <a:effectLst/>
                        </a:rPr>
                        <a:t>Building 5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75" marR="3875" marT="38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 dirty="0">
                          <a:effectLst/>
                        </a:rPr>
                        <a:t>Building 9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75" marR="3875" marT="38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 dirty="0">
                          <a:effectLst/>
                        </a:rPr>
                        <a:t>Building 13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75" marR="3875" marT="38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 dirty="0">
                          <a:effectLst/>
                        </a:rPr>
                        <a:t>Building 18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75" marR="3875" marT="38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 dirty="0">
                          <a:effectLst/>
                        </a:rPr>
                        <a:t>Building 22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75" marR="3875" marT="38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 dirty="0">
                          <a:effectLst/>
                        </a:rPr>
                        <a:t>Building 23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75" marR="3875" marT="38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>
                          <a:effectLst/>
                        </a:rPr>
                        <a:t>Grand Total</a:t>
                      </a:r>
                      <a:endParaRPr lang="en-US" sz="105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75" marR="3875" marT="3875" marB="0" anchor="ctr"/>
                </a:tc>
                <a:extLst>
                  <a:ext uri="{0D108BD9-81ED-4DB2-BD59-A6C34878D82A}">
                    <a16:rowId xmlns:a16="http://schemas.microsoft.com/office/drawing/2014/main" val="986805039"/>
                  </a:ext>
                </a:extLst>
              </a:tr>
              <a:tr h="167532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>
                          <a:effectLst/>
                        </a:rPr>
                        <a:t>(blank)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75" marR="3875" marT="38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</a:rPr>
                        <a:t>41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75" marR="3875" marT="387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>
                          <a:effectLst/>
                        </a:rPr>
                        <a:t>73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75" marR="3875" marT="387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75" marR="3875" marT="387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>
                          <a:effectLst/>
                        </a:rPr>
                        <a:t>14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75" marR="3875" marT="387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>
                          <a:effectLst/>
                        </a:rPr>
                        <a:t>162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75" marR="3875" marT="387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>
                          <a:effectLst/>
                        </a:rPr>
                        <a:t>10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75" marR="3875" marT="387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>
                          <a:effectLst/>
                        </a:rPr>
                        <a:t>21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75" marR="3875" marT="387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</a:rPr>
                        <a:t>33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75" marR="3875" marT="387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</a:rPr>
                        <a:t>354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75" marR="3875" marT="3875" marB="0" anchor="ctr"/>
                </a:tc>
                <a:extLst>
                  <a:ext uri="{0D108BD9-81ED-4DB2-BD59-A6C34878D82A}">
                    <a16:rowId xmlns:a16="http://schemas.microsoft.com/office/drawing/2014/main" val="3572662949"/>
                  </a:ext>
                </a:extLst>
              </a:tr>
              <a:tr h="167532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>
                          <a:effectLst/>
                        </a:rPr>
                        <a:t>A2B Transfer Pathway Students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75" marR="3875" marT="387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75" marR="3875" marT="387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75" marR="3875" marT="387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75" marR="3875" marT="387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75" marR="3875" marT="387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75" marR="3875" marT="387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>
                          <a:effectLst/>
                        </a:rPr>
                        <a:t>1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75" marR="3875" marT="387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75" marR="3875" marT="387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75" marR="3875" marT="387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>
                          <a:effectLst/>
                        </a:rPr>
                        <a:t>1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75" marR="3875" marT="3875" marB="0" anchor="ctr"/>
                </a:tc>
                <a:extLst>
                  <a:ext uri="{0D108BD9-81ED-4DB2-BD59-A6C34878D82A}">
                    <a16:rowId xmlns:a16="http://schemas.microsoft.com/office/drawing/2014/main" val="469550834"/>
                  </a:ext>
                </a:extLst>
              </a:tr>
              <a:tr h="167532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 dirty="0">
                          <a:effectLst/>
                        </a:rPr>
                        <a:t>ADULT EDUCATION - CAN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75" marR="3875" marT="387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</a:rPr>
                        <a:t>1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75" marR="3875" marT="387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75" marR="3875" marT="387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75" marR="3875" marT="387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75" marR="3875" marT="387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75" marR="3875" marT="387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</a:rPr>
                        <a:t>1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75" marR="3875" marT="387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75" marR="3875" marT="387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75" marR="3875" marT="387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</a:rPr>
                        <a:t>5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75" marR="3875" marT="387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0006870"/>
                  </a:ext>
                </a:extLst>
              </a:tr>
              <a:tr h="167532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>
                          <a:effectLst/>
                        </a:rPr>
                        <a:t>ADULT EDUCATION - CSM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75" marR="3875" marT="38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>
                          <a:effectLst/>
                        </a:rPr>
                        <a:t>2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75" marR="3875" marT="387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75" marR="3875" marT="387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75" marR="3875" marT="387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75" marR="3875" marT="387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>
                          <a:effectLst/>
                        </a:rPr>
                        <a:t>2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75" marR="3875" marT="387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75" marR="3875" marT="387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75" marR="3875" marT="387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75" marR="3875" marT="387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>
                          <a:effectLst/>
                        </a:rPr>
                        <a:t>4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75" marR="3875" marT="3875" marB="0" anchor="ctr"/>
                </a:tc>
                <a:extLst>
                  <a:ext uri="{0D108BD9-81ED-4DB2-BD59-A6C34878D82A}">
                    <a16:rowId xmlns:a16="http://schemas.microsoft.com/office/drawing/2014/main" val="1612947330"/>
                  </a:ext>
                </a:extLst>
              </a:tr>
              <a:tr h="167532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>
                          <a:effectLst/>
                        </a:rPr>
                        <a:t>ADULT EDUCATION - SKY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75" marR="3875" marT="387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75" marR="3875" marT="387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75" marR="3875" marT="387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75" marR="3875" marT="387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75" marR="3875" marT="387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>
                          <a:effectLst/>
                        </a:rPr>
                        <a:t>2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75" marR="3875" marT="387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75" marR="3875" marT="387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75" marR="3875" marT="387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75" marR="3875" marT="387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>
                          <a:effectLst/>
                        </a:rPr>
                        <a:t>2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75" marR="3875" marT="3875" marB="0" anchor="ctr"/>
                </a:tc>
                <a:extLst>
                  <a:ext uri="{0D108BD9-81ED-4DB2-BD59-A6C34878D82A}">
                    <a16:rowId xmlns:a16="http://schemas.microsoft.com/office/drawing/2014/main" val="3599097202"/>
                  </a:ext>
                </a:extLst>
              </a:tr>
              <a:tr h="167532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>
                          <a:effectLst/>
                        </a:rPr>
                        <a:t>Automotive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75" marR="3875" marT="387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75" marR="3875" marT="387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>
                          <a:effectLst/>
                        </a:rPr>
                        <a:t>1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75" marR="3875" marT="387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75" marR="3875" marT="387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75" marR="3875" marT="387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75" marR="3875" marT="387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75" marR="3875" marT="387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75" marR="3875" marT="387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75" marR="3875" marT="387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>
                          <a:effectLst/>
                        </a:rPr>
                        <a:t>1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75" marR="3875" marT="3875" marB="0" anchor="ctr"/>
                </a:tc>
                <a:extLst>
                  <a:ext uri="{0D108BD9-81ED-4DB2-BD59-A6C34878D82A}">
                    <a16:rowId xmlns:a16="http://schemas.microsoft.com/office/drawing/2014/main" val="3275349757"/>
                  </a:ext>
                </a:extLst>
              </a:tr>
              <a:tr h="167532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>
                          <a:effectLst/>
                        </a:rPr>
                        <a:t>Basic Skills English - SKY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75" marR="3875" marT="387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75" marR="3875" marT="387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75" marR="3875" marT="387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75" marR="3875" marT="387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75" marR="3875" marT="387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75" marR="3875" marT="387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75" marR="3875" marT="387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>
                          <a:effectLst/>
                        </a:rPr>
                        <a:t>2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75" marR="3875" marT="387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75" marR="3875" marT="387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>
                          <a:effectLst/>
                        </a:rPr>
                        <a:t>2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75" marR="3875" marT="3875" marB="0" anchor="ctr"/>
                </a:tc>
                <a:extLst>
                  <a:ext uri="{0D108BD9-81ED-4DB2-BD59-A6C34878D82A}">
                    <a16:rowId xmlns:a16="http://schemas.microsoft.com/office/drawing/2014/main" val="2775056556"/>
                  </a:ext>
                </a:extLst>
              </a:tr>
              <a:tr h="175865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>
                          <a:effectLst/>
                        </a:rPr>
                        <a:t>Brother's Empowering Broth-CSM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75" marR="3875" marT="387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75" marR="3875" marT="387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>
                          <a:effectLst/>
                        </a:rPr>
                        <a:t>1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75" marR="3875" marT="387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75" marR="3875" marT="387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75" marR="3875" marT="387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>
                          <a:effectLst/>
                        </a:rPr>
                        <a:t>2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75" marR="3875" marT="387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75" marR="3875" marT="387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75" marR="3875" marT="387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75" marR="3875" marT="387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>
                          <a:effectLst/>
                        </a:rPr>
                        <a:t>3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75" marR="3875" marT="3875" marB="0" anchor="ctr"/>
                </a:tc>
                <a:extLst>
                  <a:ext uri="{0D108BD9-81ED-4DB2-BD59-A6C34878D82A}">
                    <a16:rowId xmlns:a16="http://schemas.microsoft.com/office/drawing/2014/main" val="180541764"/>
                  </a:ext>
                </a:extLst>
              </a:tr>
              <a:tr h="167532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>
                          <a:effectLst/>
                        </a:rPr>
                        <a:t>CIPHER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75" marR="3875" marT="387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75" marR="3875" marT="387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75" marR="3875" marT="387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75" marR="3875" marT="387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75" marR="3875" marT="387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75" marR="3875" marT="387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75" marR="3875" marT="387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75" marR="3875" marT="387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>
                          <a:effectLst/>
                        </a:rPr>
                        <a:t>1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75" marR="3875" marT="387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>
                          <a:effectLst/>
                        </a:rPr>
                        <a:t>1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75" marR="3875" marT="3875" marB="0" anchor="ctr"/>
                </a:tc>
                <a:extLst>
                  <a:ext uri="{0D108BD9-81ED-4DB2-BD59-A6C34878D82A}">
                    <a16:rowId xmlns:a16="http://schemas.microsoft.com/office/drawing/2014/main" val="4233497999"/>
                  </a:ext>
                </a:extLst>
              </a:tr>
              <a:tr h="167532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>
                          <a:effectLst/>
                        </a:rPr>
                        <a:t>College for Working Adults-CAN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75" marR="3875" marT="387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>
                          <a:effectLst/>
                        </a:rPr>
                        <a:t>1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75" marR="3875" marT="387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>
                          <a:effectLst/>
                        </a:rPr>
                        <a:t>6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75" marR="3875" marT="387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75" marR="3875" marT="387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75" marR="3875" marT="387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>
                          <a:effectLst/>
                        </a:rPr>
                        <a:t>8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75" marR="3875" marT="387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75" marR="3875" marT="387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75" marR="3875" marT="387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>
                          <a:effectLst/>
                        </a:rPr>
                        <a:t>1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75" marR="3875" marT="387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</a:rPr>
                        <a:t>16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75" marR="3875" marT="387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3409275"/>
                  </a:ext>
                </a:extLst>
              </a:tr>
              <a:tr h="145582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 dirty="0">
                          <a:effectLst/>
                        </a:rPr>
                        <a:t>Comm. Learning thru Sport- CAN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75" marR="3875" marT="387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</a:rPr>
                        <a:t>1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75" marR="3875" marT="387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75" marR="3875" marT="387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75" marR="3875" marT="387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75" marR="3875" marT="387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</a:rPr>
                        <a:t>1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75" marR="3875" marT="387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75" marR="3875" marT="387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75" marR="3875" marT="387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75" marR="3875" marT="387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</a:rPr>
                        <a:t>2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75" marR="3875" marT="387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1802513"/>
                  </a:ext>
                </a:extLst>
              </a:tr>
              <a:tr h="167532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>
                          <a:effectLst/>
                        </a:rPr>
                        <a:t>Cosmetology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75" marR="3875" marT="387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75" marR="3875" marT="387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75" marR="3875" marT="387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75" marR="3875" marT="387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75" marR="3875" marT="387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>
                          <a:effectLst/>
                        </a:rPr>
                        <a:t>1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75" marR="3875" marT="387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75" marR="3875" marT="387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75" marR="3875" marT="387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</a:rPr>
                        <a:t>1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75" marR="3875" marT="387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</a:rPr>
                        <a:t>2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75" marR="3875" marT="3875" marB="0" anchor="ctr"/>
                </a:tc>
                <a:extLst>
                  <a:ext uri="{0D108BD9-81ED-4DB2-BD59-A6C34878D82A}">
                    <a16:rowId xmlns:a16="http://schemas.microsoft.com/office/drawing/2014/main" val="661025526"/>
                  </a:ext>
                </a:extLst>
              </a:tr>
              <a:tr h="167532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>
                          <a:effectLst/>
                        </a:rPr>
                        <a:t>CSM International Students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75" marR="3875" marT="387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75" marR="3875" marT="387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75" marR="3875" marT="387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75" marR="3875" marT="387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75" marR="3875" marT="387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</a:rPr>
                        <a:t>5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75" marR="3875" marT="387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75" marR="3875" marT="387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75" marR="3875" marT="387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>
                          <a:effectLst/>
                        </a:rPr>
                        <a:t>1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75" marR="3875" marT="387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>
                          <a:effectLst/>
                        </a:rPr>
                        <a:t>6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75" marR="3875" marT="3875" marB="0" anchor="ctr"/>
                </a:tc>
                <a:extLst>
                  <a:ext uri="{0D108BD9-81ED-4DB2-BD59-A6C34878D82A}">
                    <a16:rowId xmlns:a16="http://schemas.microsoft.com/office/drawing/2014/main" val="3891392951"/>
                  </a:ext>
                </a:extLst>
              </a:tr>
              <a:tr h="167532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 dirty="0">
                          <a:effectLst/>
                        </a:rPr>
                        <a:t>Dual Enrollment - CAN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75" marR="3875" marT="387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75" marR="3875" marT="387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</a:rPr>
                        <a:t>2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75" marR="3875" marT="387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75" marR="3875" marT="387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75" marR="3875" marT="387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75" marR="3875" marT="387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75" marR="3875" marT="387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75" marR="3875" marT="387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75" marR="3875" marT="387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</a:rPr>
                        <a:t>2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75" marR="3875" marT="387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9863024"/>
                  </a:ext>
                </a:extLst>
              </a:tr>
              <a:tr h="167532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>
                          <a:effectLst/>
                        </a:rPr>
                        <a:t>Dual Enrollment - CSM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75" marR="3875" marT="38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>
                          <a:effectLst/>
                        </a:rPr>
                        <a:t>1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75" marR="3875" marT="387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75" marR="3875" marT="387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75" marR="3875" marT="387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</a:rPr>
                        <a:t>1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75" marR="3875" marT="387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75" marR="3875" marT="387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75" marR="3875" marT="387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75" marR="3875" marT="387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75" marR="3875" marT="387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>
                          <a:effectLst/>
                        </a:rPr>
                        <a:t>2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75" marR="3875" marT="3875" marB="0" anchor="ctr"/>
                </a:tc>
                <a:extLst>
                  <a:ext uri="{0D108BD9-81ED-4DB2-BD59-A6C34878D82A}">
                    <a16:rowId xmlns:a16="http://schemas.microsoft.com/office/drawing/2014/main" val="2258449575"/>
                  </a:ext>
                </a:extLst>
              </a:tr>
              <a:tr h="167532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>
                          <a:effectLst/>
                        </a:rPr>
                        <a:t>Dual Enrollment - SKY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75" marR="3875" marT="387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75" marR="3875" marT="387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>
                          <a:effectLst/>
                        </a:rPr>
                        <a:t>3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75" marR="3875" marT="387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75" marR="3875" marT="387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75" marR="3875" marT="387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75" marR="3875" marT="387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75" marR="3875" marT="387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>
                          <a:effectLst/>
                        </a:rPr>
                        <a:t>1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75" marR="3875" marT="387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>
                          <a:effectLst/>
                        </a:rPr>
                        <a:t>1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75" marR="3875" marT="387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>
                          <a:effectLst/>
                        </a:rPr>
                        <a:t>8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75" marR="3875" marT="3875" marB="0" anchor="ctr"/>
                </a:tc>
                <a:extLst>
                  <a:ext uri="{0D108BD9-81ED-4DB2-BD59-A6C34878D82A}">
                    <a16:rowId xmlns:a16="http://schemas.microsoft.com/office/drawing/2014/main" val="2124265599"/>
                  </a:ext>
                </a:extLst>
              </a:tr>
              <a:tr h="167532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>
                          <a:effectLst/>
                        </a:rPr>
                        <a:t>EOPS - CAN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75" marR="3875" marT="387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>
                          <a:effectLst/>
                        </a:rPr>
                        <a:t>3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75" marR="3875" marT="387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75" marR="3875" marT="387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75" marR="3875" marT="387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75" marR="3875" marT="387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>
                          <a:effectLst/>
                        </a:rPr>
                        <a:t>10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75" marR="3875" marT="387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>
                          <a:effectLst/>
                        </a:rPr>
                        <a:t>2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75" marR="3875" marT="387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>
                          <a:effectLst/>
                        </a:rPr>
                        <a:t>2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75" marR="3875" marT="387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>
                          <a:effectLst/>
                        </a:rPr>
                        <a:t>2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75" marR="3875" marT="387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</a:rPr>
                        <a:t>19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75" marR="3875" marT="387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3794127"/>
                  </a:ext>
                </a:extLst>
              </a:tr>
              <a:tr h="167532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>
                          <a:effectLst/>
                        </a:rPr>
                        <a:t>EOPS - CSM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75" marR="3875" marT="387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75" marR="3875" marT="387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>
                          <a:effectLst/>
                        </a:rPr>
                        <a:t>1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75" marR="3875" marT="387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75" marR="3875" marT="387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75" marR="3875" marT="387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>
                          <a:effectLst/>
                        </a:rPr>
                        <a:t>2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75" marR="3875" marT="387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75" marR="3875" marT="387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>
                          <a:effectLst/>
                        </a:rPr>
                        <a:t>1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75" marR="3875" marT="387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75" marR="3875" marT="387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>
                          <a:effectLst/>
                        </a:rPr>
                        <a:t>4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75" marR="3875" marT="3875" marB="0" anchor="ctr"/>
                </a:tc>
                <a:extLst>
                  <a:ext uri="{0D108BD9-81ED-4DB2-BD59-A6C34878D82A}">
                    <a16:rowId xmlns:a16="http://schemas.microsoft.com/office/drawing/2014/main" val="418513058"/>
                  </a:ext>
                </a:extLst>
              </a:tr>
              <a:tr h="167532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 dirty="0">
                          <a:effectLst/>
                        </a:rPr>
                        <a:t>ESO Adelante - Canada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75" marR="3875" marT="387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75" marR="3875" marT="387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75" marR="3875" marT="387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75" marR="3875" marT="387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75" marR="3875" marT="387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75" marR="3875" marT="387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75" marR="3875" marT="387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75" marR="3875" marT="387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>
                          <a:effectLst/>
                        </a:rPr>
                        <a:t>1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75" marR="3875" marT="387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</a:rPr>
                        <a:t>1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75" marR="3875" marT="387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4070761"/>
                  </a:ext>
                </a:extLst>
              </a:tr>
              <a:tr h="167532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 dirty="0">
                          <a:effectLst/>
                        </a:rPr>
                        <a:t>GOAL - Canada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75" marR="3875" marT="387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75" marR="3875" marT="387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75" marR="3875" marT="387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75" marR="3875" marT="387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75" marR="3875" marT="387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</a:rPr>
                        <a:t>1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75" marR="3875" marT="387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75" marR="3875" marT="387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75" marR="3875" marT="387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75" marR="3875" marT="387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</a:rPr>
                        <a:t>1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75" marR="3875" marT="387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4993231"/>
                  </a:ext>
                </a:extLst>
              </a:tr>
              <a:tr h="167532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>
                          <a:effectLst/>
                        </a:rPr>
                        <a:t>Kababayan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75" marR="3875" marT="387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75" marR="3875" marT="387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75" marR="3875" marT="387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75" marR="3875" marT="387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75" marR="3875" marT="387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>
                          <a:effectLst/>
                        </a:rPr>
                        <a:t>1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75" marR="3875" marT="387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75" marR="3875" marT="387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75" marR="3875" marT="387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75" marR="3875" marT="387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>
                          <a:effectLst/>
                        </a:rPr>
                        <a:t>1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75" marR="3875" marT="3875" marB="0" anchor="ctr"/>
                </a:tc>
                <a:extLst>
                  <a:ext uri="{0D108BD9-81ED-4DB2-BD59-A6C34878D82A}">
                    <a16:rowId xmlns:a16="http://schemas.microsoft.com/office/drawing/2014/main" val="2253076254"/>
                  </a:ext>
                </a:extLst>
              </a:tr>
              <a:tr h="167532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>
                          <a:effectLst/>
                        </a:rPr>
                        <a:t>Massage Therapy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75" marR="3875" marT="387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75" marR="3875" marT="387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75" marR="3875" marT="387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75" marR="3875" marT="387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75" marR="3875" marT="387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75" marR="3875" marT="387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75" marR="3875" marT="387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75" marR="3875" marT="387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>
                          <a:effectLst/>
                        </a:rPr>
                        <a:t>1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75" marR="3875" marT="387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>
                          <a:effectLst/>
                        </a:rPr>
                        <a:t>1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75" marR="3875" marT="3875" marB="0" anchor="ctr"/>
                </a:tc>
                <a:extLst>
                  <a:ext uri="{0D108BD9-81ED-4DB2-BD59-A6C34878D82A}">
                    <a16:rowId xmlns:a16="http://schemas.microsoft.com/office/drawing/2014/main" val="3742950309"/>
                  </a:ext>
                </a:extLst>
              </a:tr>
              <a:tr h="167532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>
                          <a:effectLst/>
                        </a:rPr>
                        <a:t>MIDDLE COLLEGE - CAN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75" marR="3875" marT="387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75" marR="3875" marT="387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>
                          <a:effectLst/>
                        </a:rPr>
                        <a:t>12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75" marR="3875" marT="387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75" marR="3875" marT="387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75" marR="3875" marT="387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>
                          <a:effectLst/>
                        </a:rPr>
                        <a:t>1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75" marR="3875" marT="387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75" marR="3875" marT="387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75" marR="3875" marT="387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75" marR="3875" marT="387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</a:rPr>
                        <a:t>13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75" marR="3875" marT="387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8300913"/>
                  </a:ext>
                </a:extLst>
              </a:tr>
              <a:tr h="181286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 dirty="0">
                          <a:effectLst/>
                        </a:rPr>
                        <a:t>Part-Time Promise Scholars-CAN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75" marR="3875" marT="387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75" marR="3875" marT="387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</a:rPr>
                        <a:t>1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75" marR="3875" marT="387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</a:rPr>
                        <a:t>1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75" marR="3875" marT="387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75" marR="3875" marT="387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</a:rPr>
                        <a:t>5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75" marR="3875" marT="387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75" marR="3875" marT="387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75" marR="3875" marT="387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75" marR="3875" marT="387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</a:rPr>
                        <a:t>7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75" marR="3875" marT="387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0353474"/>
                  </a:ext>
                </a:extLst>
              </a:tr>
              <a:tr h="167532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>
                          <a:effectLst/>
                        </a:rPr>
                        <a:t>Promise Scholars - CAN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75" marR="3875" marT="387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>
                          <a:effectLst/>
                        </a:rPr>
                        <a:t>6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75" marR="3875" marT="387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>
                          <a:effectLst/>
                        </a:rPr>
                        <a:t>12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75" marR="3875" marT="387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>
                          <a:effectLst/>
                        </a:rPr>
                        <a:t>3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75" marR="3875" marT="387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>
                          <a:effectLst/>
                        </a:rPr>
                        <a:t>1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75" marR="3875" marT="387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>
                          <a:effectLst/>
                        </a:rPr>
                        <a:t>17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75" marR="3875" marT="387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>
                          <a:effectLst/>
                        </a:rPr>
                        <a:t>1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75" marR="3875" marT="387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</a:rPr>
                        <a:t>2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75" marR="3875" marT="387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>
                          <a:effectLst/>
                        </a:rPr>
                        <a:t>4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75" marR="3875" marT="387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</a:rPr>
                        <a:t>46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75" marR="3875" marT="387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9427848"/>
                  </a:ext>
                </a:extLst>
              </a:tr>
              <a:tr h="167532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>
                          <a:effectLst/>
                        </a:rPr>
                        <a:t>Promise Scholars - CSM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75" marR="3875" marT="38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>
                          <a:effectLst/>
                        </a:rPr>
                        <a:t>2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75" marR="3875" marT="387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>
                          <a:effectLst/>
                        </a:rPr>
                        <a:t>2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75" marR="3875" marT="387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75" marR="3875" marT="387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75" marR="3875" marT="387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>
                          <a:effectLst/>
                        </a:rPr>
                        <a:t>1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75" marR="3875" marT="387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>
                          <a:effectLst/>
                        </a:rPr>
                        <a:t>2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75" marR="3875" marT="387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</a:rPr>
                        <a:t>1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75" marR="3875" marT="387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>
                          <a:effectLst/>
                        </a:rPr>
                        <a:t>1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75" marR="3875" marT="387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</a:rPr>
                        <a:t>9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75" marR="3875" marT="3875" marB="0" anchor="ctr"/>
                </a:tc>
                <a:extLst>
                  <a:ext uri="{0D108BD9-81ED-4DB2-BD59-A6C34878D82A}">
                    <a16:rowId xmlns:a16="http://schemas.microsoft.com/office/drawing/2014/main" val="60614"/>
                  </a:ext>
                </a:extLst>
              </a:tr>
              <a:tr h="167532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>
                          <a:effectLst/>
                        </a:rPr>
                        <a:t>Promise Scholars - SKY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75" marR="3875" marT="38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>
                          <a:effectLst/>
                        </a:rPr>
                        <a:t>1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75" marR="3875" marT="387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>
                          <a:effectLst/>
                        </a:rPr>
                        <a:t>1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75" marR="3875" marT="387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75" marR="3875" marT="387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75" marR="3875" marT="387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>
                          <a:effectLst/>
                        </a:rPr>
                        <a:t>1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75" marR="3875" marT="387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75" marR="3875" marT="387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75" marR="3875" marT="387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75" marR="3875" marT="387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>
                          <a:effectLst/>
                        </a:rPr>
                        <a:t>3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75" marR="3875" marT="3875" marB="0" anchor="ctr"/>
                </a:tc>
                <a:extLst>
                  <a:ext uri="{0D108BD9-81ED-4DB2-BD59-A6C34878D82A}">
                    <a16:rowId xmlns:a16="http://schemas.microsoft.com/office/drawing/2014/main" val="2991403479"/>
                  </a:ext>
                </a:extLst>
              </a:tr>
              <a:tr h="167532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 dirty="0">
                          <a:effectLst/>
                        </a:rPr>
                        <a:t>Puente - CAN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75" marR="3875" marT="38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</a:rPr>
                        <a:t>1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75" marR="3875" marT="387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75" marR="3875" marT="387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75" marR="3875" marT="387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75" marR="3875" marT="387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>
                          <a:effectLst/>
                        </a:rPr>
                        <a:t>2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75" marR="3875" marT="387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>
                          <a:effectLst/>
                        </a:rPr>
                        <a:t>1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75" marR="3875" marT="387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75" marR="3875" marT="387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</a:rPr>
                        <a:t>1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75" marR="3875" marT="387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</a:rPr>
                        <a:t>8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75" marR="3875" marT="3875" marB="0" anchor="ctr"/>
                </a:tc>
                <a:extLst>
                  <a:ext uri="{0D108BD9-81ED-4DB2-BD59-A6C34878D82A}">
                    <a16:rowId xmlns:a16="http://schemas.microsoft.com/office/drawing/2014/main" val="3121876282"/>
                  </a:ext>
                </a:extLst>
              </a:tr>
              <a:tr h="167532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>
                          <a:effectLst/>
                        </a:rPr>
                        <a:t>Puente - CSM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75" marR="3875" marT="387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75" marR="3875" marT="387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>
                          <a:effectLst/>
                        </a:rPr>
                        <a:t>1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75" marR="3875" marT="387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75" marR="3875" marT="387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75" marR="3875" marT="387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75" marR="3875" marT="387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75" marR="3875" marT="387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75" marR="3875" marT="387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</a:rPr>
                        <a:t>1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75" marR="3875" marT="387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</a:rPr>
                        <a:t>2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75" marR="3875" marT="3875" marB="0" anchor="ctr"/>
                </a:tc>
                <a:extLst>
                  <a:ext uri="{0D108BD9-81ED-4DB2-BD59-A6C34878D82A}">
                    <a16:rowId xmlns:a16="http://schemas.microsoft.com/office/drawing/2014/main" val="2586582989"/>
                  </a:ext>
                </a:extLst>
              </a:tr>
              <a:tr h="167532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 dirty="0">
                          <a:effectLst/>
                        </a:rPr>
                        <a:t>San Mateo Adult School - CAN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75" marR="3875" marT="387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75" marR="3875" marT="387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75" marR="3875" marT="387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75" marR="3875" marT="387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75" marR="3875" marT="387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75" marR="3875" marT="387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75" marR="3875" marT="387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75" marR="3875" marT="387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75" marR="3875" marT="387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</a:rPr>
                        <a:t>0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75" marR="3875" marT="3875" marB="0" anchor="ctr"/>
                </a:tc>
                <a:extLst>
                  <a:ext uri="{0D108BD9-81ED-4DB2-BD59-A6C34878D82A}">
                    <a16:rowId xmlns:a16="http://schemas.microsoft.com/office/drawing/2014/main" val="3828932925"/>
                  </a:ext>
                </a:extLst>
              </a:tr>
              <a:tr h="167532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>
                          <a:effectLst/>
                        </a:rPr>
                        <a:t>San Mateo Adult School - CSM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75" marR="3875" marT="38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>
                          <a:effectLst/>
                        </a:rPr>
                        <a:t>2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75" marR="3875" marT="387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75" marR="3875" marT="387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75" marR="3875" marT="387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75" marR="3875" marT="387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>
                          <a:effectLst/>
                        </a:rPr>
                        <a:t>1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75" marR="3875" marT="387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75" marR="3875" marT="387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75" marR="3875" marT="387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75" marR="3875" marT="387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>
                          <a:effectLst/>
                        </a:rPr>
                        <a:t>3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75" marR="3875" marT="3875" marB="0" anchor="ctr"/>
                </a:tc>
                <a:extLst>
                  <a:ext uri="{0D108BD9-81ED-4DB2-BD59-A6C34878D82A}">
                    <a16:rowId xmlns:a16="http://schemas.microsoft.com/office/drawing/2014/main" val="3683423918"/>
                  </a:ext>
                </a:extLst>
              </a:tr>
              <a:tr h="167532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>
                          <a:effectLst/>
                        </a:rPr>
                        <a:t>Sequoia Adult School - CAN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75" marR="3875" marT="387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75" marR="3875" marT="387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75" marR="3875" marT="387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75" marR="3875" marT="387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75" marR="3875" marT="387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>
                          <a:effectLst/>
                        </a:rPr>
                        <a:t>2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75" marR="3875" marT="387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>
                          <a:effectLst/>
                        </a:rPr>
                        <a:t>2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75" marR="3875" marT="387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75" marR="3875" marT="387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75" marR="3875" marT="387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>
                          <a:effectLst/>
                        </a:rPr>
                        <a:t>4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75" marR="3875" marT="3875" marB="0" anchor="ctr"/>
                </a:tc>
                <a:extLst>
                  <a:ext uri="{0D108BD9-81ED-4DB2-BD59-A6C34878D82A}">
                    <a16:rowId xmlns:a16="http://schemas.microsoft.com/office/drawing/2014/main" val="3527770514"/>
                  </a:ext>
                </a:extLst>
              </a:tr>
              <a:tr h="167532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 dirty="0">
                          <a:effectLst/>
                        </a:rPr>
                        <a:t>STEM Academy - CAN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75" marR="3875" marT="387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75" marR="3875" marT="387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75" marR="3875" marT="387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75" marR="3875" marT="387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75" marR="3875" marT="387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75" marR="3875" marT="387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75" marR="3875" marT="387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75" marR="3875" marT="387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</a:rPr>
                        <a:t>1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75" marR="3875" marT="387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</a:rPr>
                        <a:t>1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75" marR="3875" marT="3875" marB="0" anchor="ctr"/>
                </a:tc>
                <a:extLst>
                  <a:ext uri="{0D108BD9-81ED-4DB2-BD59-A6C34878D82A}">
                    <a16:rowId xmlns:a16="http://schemas.microsoft.com/office/drawing/2014/main" val="4115167445"/>
                  </a:ext>
                </a:extLst>
              </a:tr>
              <a:tr h="167532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>
                          <a:effectLst/>
                        </a:rPr>
                        <a:t>Student Athlete - CSM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75" marR="3875" marT="387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75" marR="3875" marT="387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75" marR="3875" marT="387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75" marR="3875" marT="387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75" marR="3875" marT="387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75" marR="3875" marT="387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>
                          <a:effectLst/>
                        </a:rPr>
                        <a:t>1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75" marR="3875" marT="387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75" marR="3875" marT="387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>
                          <a:effectLst/>
                        </a:rPr>
                        <a:t>1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75" marR="3875" marT="387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>
                          <a:effectLst/>
                        </a:rPr>
                        <a:t>2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75" marR="3875" marT="3875" marB="0" anchor="ctr"/>
                </a:tc>
                <a:extLst>
                  <a:ext uri="{0D108BD9-81ED-4DB2-BD59-A6C34878D82A}">
                    <a16:rowId xmlns:a16="http://schemas.microsoft.com/office/drawing/2014/main" val="3683581080"/>
                  </a:ext>
                </a:extLst>
              </a:tr>
              <a:tr h="167532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>
                          <a:effectLst/>
                        </a:rPr>
                        <a:t>Study Abroad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75" marR="3875" marT="38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>
                          <a:effectLst/>
                        </a:rPr>
                        <a:t>3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75" marR="3875" marT="387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>
                          <a:effectLst/>
                        </a:rPr>
                        <a:t>2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75" marR="3875" marT="387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75" marR="3875" marT="387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75" marR="3875" marT="387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>
                          <a:effectLst/>
                        </a:rPr>
                        <a:t>1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75" marR="3875" marT="387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75" marR="3875" marT="387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>
                          <a:effectLst/>
                        </a:rPr>
                        <a:t>1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75" marR="3875" marT="387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75" marR="3875" marT="387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>
                          <a:effectLst/>
                        </a:rPr>
                        <a:t>7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75" marR="3875" marT="3875" marB="0" anchor="ctr"/>
                </a:tc>
                <a:extLst>
                  <a:ext uri="{0D108BD9-81ED-4DB2-BD59-A6C34878D82A}">
                    <a16:rowId xmlns:a16="http://schemas.microsoft.com/office/drawing/2014/main" val="1501884006"/>
                  </a:ext>
                </a:extLst>
              </a:tr>
              <a:tr h="167532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>
                          <a:effectLst/>
                        </a:rPr>
                        <a:t>Umoja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75" marR="3875" marT="387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75" marR="3875" marT="387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75" marR="3875" marT="387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75" marR="3875" marT="387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75" marR="3875" marT="387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>
                          <a:effectLst/>
                        </a:rPr>
                        <a:t>3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75" marR="3875" marT="387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75" marR="3875" marT="387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75" marR="3875" marT="387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75" marR="3875" marT="387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>
                          <a:effectLst/>
                        </a:rPr>
                        <a:t>3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75" marR="3875" marT="3875" marB="0" anchor="ctr"/>
                </a:tc>
                <a:extLst>
                  <a:ext uri="{0D108BD9-81ED-4DB2-BD59-A6C34878D82A}">
                    <a16:rowId xmlns:a16="http://schemas.microsoft.com/office/drawing/2014/main" val="3866176789"/>
                  </a:ext>
                </a:extLst>
              </a:tr>
              <a:tr h="167532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 dirty="0">
                          <a:effectLst/>
                        </a:rPr>
                        <a:t>Umoja - CAN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75" marR="3875" marT="387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</a:rPr>
                        <a:t>1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75" marR="3875" marT="387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75" marR="3875" marT="387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75" marR="3875" marT="387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75" marR="3875" marT="387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</a:rPr>
                        <a:t>4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75" marR="3875" marT="387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75" marR="3875" marT="387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75" marR="3875" marT="387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</a:rPr>
                        <a:t>2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75" marR="3875" marT="387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</a:rPr>
                        <a:t>7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75" marR="3875" marT="387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473856"/>
                  </a:ext>
                </a:extLst>
              </a:tr>
              <a:tr h="148931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>
                          <a:effectLst/>
                        </a:rPr>
                        <a:t>Women's Voices in Action - CSM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75" marR="3875" marT="387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75" marR="3875" marT="387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75" marR="3875" marT="387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75" marR="3875" marT="387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75" marR="3875" marT="387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75" marR="3875" marT="387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75" marR="3875" marT="387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75" marR="3875" marT="387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>
                          <a:effectLst/>
                        </a:rPr>
                        <a:t>1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75" marR="3875" marT="387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</a:rPr>
                        <a:t>1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75" marR="3875" marT="3875" marB="0" anchor="ctr"/>
                </a:tc>
                <a:extLst>
                  <a:ext uri="{0D108BD9-81ED-4DB2-BD59-A6C34878D82A}">
                    <a16:rowId xmlns:a16="http://schemas.microsoft.com/office/drawing/2014/main" val="2130949534"/>
                  </a:ext>
                </a:extLst>
              </a:tr>
              <a:tr h="167532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>
                          <a:effectLst/>
                        </a:rPr>
                        <a:t>Grand Total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75" marR="3875" marT="38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>
                          <a:effectLst/>
                        </a:rPr>
                        <a:t>66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75" marR="3875" marT="387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>
                          <a:effectLst/>
                        </a:rPr>
                        <a:t>121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75" marR="3875" marT="387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>
                          <a:effectLst/>
                        </a:rPr>
                        <a:t>4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75" marR="3875" marT="387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>
                          <a:effectLst/>
                        </a:rPr>
                        <a:t>16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75" marR="3875" marT="387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>
                          <a:effectLst/>
                        </a:rPr>
                        <a:t>241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75" marR="3875" marT="387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>
                          <a:effectLst/>
                        </a:rPr>
                        <a:t>21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75" marR="3875" marT="387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>
                          <a:effectLst/>
                        </a:rPr>
                        <a:t>31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75" marR="3875" marT="387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>
                          <a:effectLst/>
                        </a:rPr>
                        <a:t>54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75" marR="3875" marT="387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</a:rPr>
                        <a:t>554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75" marR="3875" marT="3875" marB="0" anchor="ctr"/>
                </a:tc>
                <a:extLst>
                  <a:ext uri="{0D108BD9-81ED-4DB2-BD59-A6C34878D82A}">
                    <a16:rowId xmlns:a16="http://schemas.microsoft.com/office/drawing/2014/main" val="29406788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821546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7E9C6E-3E50-4D76-9A9C-F52E355935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A8219F2-144A-4567-803B-E12F4B376B2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Students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D467BD-8A18-4BD2-84A9-9639D59EDEE3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443 students out of 3174 registered for F23 (14%) are registered for an evening class</a:t>
            </a:r>
          </a:p>
          <a:p>
            <a:r>
              <a:rPr lang="en-US" dirty="0"/>
              <a:t>269 (61% of evening students) are exclusively enrolled in evening sections</a:t>
            </a:r>
          </a:p>
          <a:p>
            <a:r>
              <a:rPr lang="en-US" dirty="0"/>
              <a:t>364 (82% of evening students) are continuing students</a:t>
            </a:r>
          </a:p>
          <a:p>
            <a:r>
              <a:rPr lang="en-US" dirty="0"/>
              <a:t>148 (33% of evening students) are low income</a:t>
            </a:r>
          </a:p>
          <a:p>
            <a:r>
              <a:rPr lang="en-US" dirty="0"/>
              <a:t>16 are in the College for Working Adults Cohort*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91C7E37D-E2EE-4277-AC6D-8F4E0D2CE83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Enrollments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9AA44CA7-9D72-4D1F-B15C-FA22F7074BBC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519 Enrollments</a:t>
            </a:r>
          </a:p>
          <a:p>
            <a:r>
              <a:rPr lang="en-US" dirty="0"/>
              <a:t>292 (56%) of Enrollments are in Hybrid classes (especially in Building 13) – unclear how often they will meet in person</a:t>
            </a:r>
          </a:p>
          <a:p>
            <a:r>
              <a:rPr lang="en-US" dirty="0"/>
              <a:t>115 (22%) of Enrollments are in ESL (M=42; T=36; W=52; Th=48) in Building 13</a:t>
            </a:r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71FFF26-CC6B-42F6-A34E-A8F7D0C275CD}"/>
              </a:ext>
            </a:extLst>
          </p:cNvPr>
          <p:cNvSpPr txBox="1"/>
          <p:nvPr/>
        </p:nvSpPr>
        <p:spPr>
          <a:xfrm>
            <a:off x="838200" y="1321356"/>
            <a:ext cx="108890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 class is considered an evening class if the start time of the course is 4:30 or later and it is Face to Face or Hybrid.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528A961-9AF8-4772-853F-9568EE4A2768}"/>
              </a:ext>
            </a:extLst>
          </p:cNvPr>
          <p:cNvSpPr txBox="1"/>
          <p:nvPr/>
        </p:nvSpPr>
        <p:spPr>
          <a:xfrm>
            <a:off x="838200" y="6338986"/>
            <a:ext cx="640662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*Most of the 50 CWA students registered for Fall 2023 are enrolling in Online Courses</a:t>
            </a:r>
          </a:p>
        </p:txBody>
      </p:sp>
    </p:spTree>
    <p:extLst>
      <p:ext uri="{BB962C8B-B14F-4D97-AF65-F5344CB8AC3E}">
        <p14:creationId xmlns:p14="http://schemas.microsoft.com/office/powerpoint/2010/main" val="40985666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D88CF519-83A1-4B23-820C-2D5DF4794D2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3197853"/>
              </p:ext>
            </p:extLst>
          </p:nvPr>
        </p:nvGraphicFramePr>
        <p:xfrm>
          <a:off x="1013553" y="1068636"/>
          <a:ext cx="10190600" cy="4979622"/>
        </p:xfrm>
        <a:graphic>
          <a:graphicData uri="http://schemas.openxmlformats.org/drawingml/2006/table">
            <a:tbl>
              <a:tblPr firstRow="1" firstCol="1" bandRow="1">
                <a:tableStyleId>{68D230F3-CF80-4859-8CE7-A43EE81993B5}</a:tableStyleId>
              </a:tblPr>
              <a:tblGrid>
                <a:gridCol w="1455800">
                  <a:extLst>
                    <a:ext uri="{9D8B030D-6E8A-4147-A177-3AD203B41FA5}">
                      <a16:colId xmlns:a16="http://schemas.microsoft.com/office/drawing/2014/main" val="3324700851"/>
                    </a:ext>
                  </a:extLst>
                </a:gridCol>
                <a:gridCol w="1455800">
                  <a:extLst>
                    <a:ext uri="{9D8B030D-6E8A-4147-A177-3AD203B41FA5}">
                      <a16:colId xmlns:a16="http://schemas.microsoft.com/office/drawing/2014/main" val="3909300254"/>
                    </a:ext>
                  </a:extLst>
                </a:gridCol>
                <a:gridCol w="1455800">
                  <a:extLst>
                    <a:ext uri="{9D8B030D-6E8A-4147-A177-3AD203B41FA5}">
                      <a16:colId xmlns:a16="http://schemas.microsoft.com/office/drawing/2014/main" val="1691457049"/>
                    </a:ext>
                  </a:extLst>
                </a:gridCol>
                <a:gridCol w="1455800">
                  <a:extLst>
                    <a:ext uri="{9D8B030D-6E8A-4147-A177-3AD203B41FA5}">
                      <a16:colId xmlns:a16="http://schemas.microsoft.com/office/drawing/2014/main" val="2385617354"/>
                    </a:ext>
                  </a:extLst>
                </a:gridCol>
                <a:gridCol w="1455800">
                  <a:extLst>
                    <a:ext uri="{9D8B030D-6E8A-4147-A177-3AD203B41FA5}">
                      <a16:colId xmlns:a16="http://schemas.microsoft.com/office/drawing/2014/main" val="2782088079"/>
                    </a:ext>
                  </a:extLst>
                </a:gridCol>
                <a:gridCol w="1455800">
                  <a:extLst>
                    <a:ext uri="{9D8B030D-6E8A-4147-A177-3AD203B41FA5}">
                      <a16:colId xmlns:a16="http://schemas.microsoft.com/office/drawing/2014/main" val="737599520"/>
                    </a:ext>
                  </a:extLst>
                </a:gridCol>
                <a:gridCol w="1455800">
                  <a:extLst>
                    <a:ext uri="{9D8B030D-6E8A-4147-A177-3AD203B41FA5}">
                      <a16:colId xmlns:a16="http://schemas.microsoft.com/office/drawing/2014/main" val="633398892"/>
                    </a:ext>
                  </a:extLst>
                </a:gridCol>
              </a:tblGrid>
              <a:tr h="95687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Building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Monday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Tuesday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Wednesday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Thursday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Friday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TOTAL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3171945692"/>
                  </a:ext>
                </a:extLst>
              </a:tr>
              <a:tr h="488198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1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10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35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10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35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11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101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2432096597"/>
                  </a:ext>
                </a:extLst>
              </a:tr>
              <a:tr h="488198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3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58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47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105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3710297660"/>
                  </a:ext>
                </a:extLst>
              </a:tr>
              <a:tr h="488198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5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15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910188666"/>
                  </a:ext>
                </a:extLst>
              </a:tr>
              <a:tr h="488198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9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16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16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2614101727"/>
                  </a:ext>
                </a:extLst>
              </a:tr>
              <a:tr h="488198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13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52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60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62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72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246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39715786"/>
                  </a:ext>
                </a:extLst>
              </a:tr>
              <a:tr h="488198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18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17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17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34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810238192"/>
                  </a:ext>
                </a:extLst>
              </a:tr>
              <a:tr h="488198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22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14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7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26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22338801"/>
                  </a:ext>
                </a:extLst>
              </a:tr>
              <a:tr h="605366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23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30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40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74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3728221809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AC9ABD4F-F72B-44EF-A814-8CABCD5782D0}"/>
              </a:ext>
            </a:extLst>
          </p:cNvPr>
          <p:cNvSpPr txBox="1"/>
          <p:nvPr/>
        </p:nvSpPr>
        <p:spPr>
          <a:xfrm>
            <a:off x="1013553" y="6180462"/>
            <a:ext cx="655423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Fall 2023 Enrollments as of June 20, 2023 in Face to Face and Hybrid Classes by Building</a:t>
            </a:r>
          </a:p>
        </p:txBody>
      </p:sp>
    </p:spTree>
    <p:extLst>
      <p:ext uri="{BB962C8B-B14F-4D97-AF65-F5344CB8AC3E}">
        <p14:creationId xmlns:p14="http://schemas.microsoft.com/office/powerpoint/2010/main" val="15839655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F5177EE5-E1F3-4E33-AC47-604E0A447B7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56298" y="0"/>
            <a:ext cx="7879404" cy="6858000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C67BB39A-B5FD-4715-929C-D2F37092482F}"/>
              </a:ext>
            </a:extLst>
          </p:cNvPr>
          <p:cNvSpPr txBox="1"/>
          <p:nvPr/>
        </p:nvSpPr>
        <p:spPr>
          <a:xfrm>
            <a:off x="10312801" y="472611"/>
            <a:ext cx="13866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/>
              <a:t>Monday</a:t>
            </a:r>
          </a:p>
        </p:txBody>
      </p:sp>
    </p:spTree>
    <p:extLst>
      <p:ext uri="{BB962C8B-B14F-4D97-AF65-F5344CB8AC3E}">
        <p14:creationId xmlns:p14="http://schemas.microsoft.com/office/powerpoint/2010/main" val="39135830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97FEF267-8AE8-4F43-8CED-5D1412A9290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1401613"/>
              </p:ext>
            </p:extLst>
          </p:nvPr>
        </p:nvGraphicFramePr>
        <p:xfrm>
          <a:off x="1019908" y="179705"/>
          <a:ext cx="4088423" cy="5003800"/>
        </p:xfrm>
        <a:graphic>
          <a:graphicData uri="http://schemas.openxmlformats.org/drawingml/2006/table">
            <a:tbl>
              <a:tblPr firstRow="1">
                <a:tableStyleId>{3B4B98B0-60AC-42C2-AFA5-B58CD77FA1E5}</a:tableStyleId>
              </a:tblPr>
              <a:tblGrid>
                <a:gridCol w="2662229">
                  <a:extLst>
                    <a:ext uri="{9D8B030D-6E8A-4147-A177-3AD203B41FA5}">
                      <a16:colId xmlns:a16="http://schemas.microsoft.com/office/drawing/2014/main" val="4211261889"/>
                    </a:ext>
                  </a:extLst>
                </a:gridCol>
                <a:gridCol w="1426194">
                  <a:extLst>
                    <a:ext uri="{9D8B030D-6E8A-4147-A177-3AD203B41FA5}">
                      <a16:colId xmlns:a16="http://schemas.microsoft.com/office/drawing/2014/main" val="308365373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  <a:highlight>
                            <a:srgbClr val="FFFF00"/>
                          </a:highlight>
                        </a:rPr>
                        <a:t>Building 3 Classes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FF00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Enrollments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138111341"/>
                  </a:ext>
                </a:extLst>
              </a:tr>
              <a:tr h="15875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Beg. Clothing Construction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21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995228391"/>
                  </a:ext>
                </a:extLst>
              </a:tr>
              <a:tr h="15875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Soc. Science Research Methods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12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904142785"/>
                  </a:ext>
                </a:extLst>
              </a:tr>
              <a:tr h="15875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Advanced Elementary Spanish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12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440781067"/>
                  </a:ext>
                </a:extLst>
              </a:tr>
              <a:tr h="15875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Advanced Illustration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10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908192346"/>
                  </a:ext>
                </a:extLst>
              </a:tr>
              <a:tr h="15875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Film Study and Appreciation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7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612029346"/>
                  </a:ext>
                </a:extLst>
              </a:tr>
              <a:tr h="15875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Compos., Lit. &amp; Crit. Thinking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6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947686173"/>
                  </a:ext>
                </a:extLst>
              </a:tr>
              <a:tr h="15875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Creative Writing I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6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304597972"/>
                  </a:ext>
                </a:extLst>
              </a:tr>
              <a:tr h="15875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Piano I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6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893934427"/>
                  </a:ext>
                </a:extLst>
              </a:tr>
              <a:tr h="15875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Intermediate Spanish I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39992488"/>
                  </a:ext>
                </a:extLst>
              </a:tr>
              <a:tr h="15875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Guitar I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774391495"/>
                  </a:ext>
                </a:extLst>
              </a:tr>
              <a:tr h="15875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World Music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300253675"/>
                  </a:ext>
                </a:extLst>
              </a:tr>
              <a:tr h="15875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Guitar II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179437893"/>
                  </a:ext>
                </a:extLst>
              </a:tr>
              <a:tr h="15875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Intermediate Spanish II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4067023842"/>
                  </a:ext>
                </a:extLst>
              </a:tr>
              <a:tr h="15875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Advanced Intermediate Spanish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475097808"/>
                  </a:ext>
                </a:extLst>
              </a:tr>
              <a:tr h="15875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Piano III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553231067"/>
                  </a:ext>
                </a:extLst>
              </a:tr>
              <a:tr h="15875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Creative Writing II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883499983"/>
                  </a:ext>
                </a:extLst>
              </a:tr>
              <a:tr h="15875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Piano II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954982645"/>
                  </a:ext>
                </a:extLst>
              </a:tr>
              <a:tr h="15875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Grand Total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105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4285937957"/>
                  </a:ext>
                </a:extLst>
              </a:tr>
              <a:tr h="15875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Hybrid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51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227578640"/>
                  </a:ext>
                </a:extLst>
              </a:tr>
            </a:tbl>
          </a:graphicData>
        </a:graphic>
      </p:graphicFrame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DB536BA4-7E8D-4D0D-8438-7F303FCF6AA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7105873"/>
              </p:ext>
            </p:extLst>
          </p:nvPr>
        </p:nvGraphicFramePr>
        <p:xfrm>
          <a:off x="6213230" y="171841"/>
          <a:ext cx="4958862" cy="6254750"/>
        </p:xfrm>
        <a:graphic>
          <a:graphicData uri="http://schemas.openxmlformats.org/drawingml/2006/table">
            <a:tbl>
              <a:tblPr firstRow="1">
                <a:tableStyleId>{3B4B98B0-60AC-42C2-AFA5-B58CD77FA1E5}</a:tableStyleId>
              </a:tblPr>
              <a:tblGrid>
                <a:gridCol w="3798278">
                  <a:extLst>
                    <a:ext uri="{9D8B030D-6E8A-4147-A177-3AD203B41FA5}">
                      <a16:colId xmlns:a16="http://schemas.microsoft.com/office/drawing/2014/main" val="340351102"/>
                    </a:ext>
                  </a:extLst>
                </a:gridCol>
                <a:gridCol w="1160584">
                  <a:extLst>
                    <a:ext uri="{9D8B030D-6E8A-4147-A177-3AD203B41FA5}">
                      <a16:colId xmlns:a16="http://schemas.microsoft.com/office/drawing/2014/main" val="428214307"/>
                    </a:ext>
                  </a:extLst>
                </a:gridCol>
              </a:tblGrid>
              <a:tr h="15875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  <a:highlight>
                            <a:srgbClr val="FFFF00"/>
                          </a:highlight>
                        </a:rPr>
                        <a:t>Building 13 Classes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FF00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Enrollments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800600548"/>
                  </a:ext>
                </a:extLst>
              </a:tr>
              <a:tr h="15875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Reading &amp; Listening-</a:t>
                      </a:r>
                      <a:r>
                        <a:rPr lang="en-US" sz="1600" u="none" strike="noStrike" dirty="0" err="1">
                          <a:effectLst/>
                        </a:rPr>
                        <a:t>Speakng</a:t>
                      </a:r>
                      <a:r>
                        <a:rPr lang="en-US" sz="1600" u="none" strike="noStrike" dirty="0">
                          <a:effectLst/>
                        </a:rPr>
                        <a:t> II (ESL)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26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216127619"/>
                  </a:ext>
                </a:extLst>
              </a:tr>
              <a:tr h="15875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Grammar and Writing II (ESL)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22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585336363"/>
                  </a:ext>
                </a:extLst>
              </a:tr>
              <a:tr h="15875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Grammar and Writing III (ESL)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19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93773394"/>
                  </a:ext>
                </a:extLst>
              </a:tr>
              <a:tr h="15875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Financial Accounting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17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102354755"/>
                  </a:ext>
                </a:extLst>
              </a:tr>
              <a:tr h="15875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Introduction to Business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13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806895846"/>
                  </a:ext>
                </a:extLst>
              </a:tr>
              <a:tr h="15875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Accounting Procedures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11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925321297"/>
                  </a:ext>
                </a:extLst>
              </a:tr>
              <a:tr h="15875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Reading &amp; Listening-</a:t>
                      </a:r>
                      <a:r>
                        <a:rPr lang="en-US" sz="1600" u="none" strike="noStrike" dirty="0" err="1">
                          <a:effectLst/>
                        </a:rPr>
                        <a:t>Speakg</a:t>
                      </a:r>
                      <a:r>
                        <a:rPr lang="en-US" sz="1600" u="none" strike="noStrike" dirty="0">
                          <a:effectLst/>
                        </a:rPr>
                        <a:t> III (ESL)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11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832112794"/>
                  </a:ext>
                </a:extLst>
              </a:tr>
              <a:tr h="15875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Reading &amp; Listening-</a:t>
                      </a:r>
                      <a:r>
                        <a:rPr lang="en-US" sz="1600" u="none" strike="noStrike" dirty="0" err="1">
                          <a:effectLst/>
                        </a:rPr>
                        <a:t>Speakin</a:t>
                      </a:r>
                      <a:r>
                        <a:rPr lang="en-US" sz="1600" u="none" strike="noStrike" dirty="0">
                          <a:effectLst/>
                        </a:rPr>
                        <a:t> IV (ESL)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11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272559537"/>
                  </a:ext>
                </a:extLst>
              </a:tr>
              <a:tr h="15875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Comp. Multilingual Students (ESL 400)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10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841643449"/>
                  </a:ext>
                </a:extLst>
              </a:tr>
              <a:tr h="15875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Grammar and Writing IV (ESL)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10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4115956630"/>
                  </a:ext>
                </a:extLst>
              </a:tr>
              <a:tr h="15875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err="1">
                          <a:effectLst/>
                        </a:rPr>
                        <a:t>Quickbooks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9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36651837"/>
                  </a:ext>
                </a:extLst>
              </a:tr>
              <a:tr h="15875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Introduction to Sociology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8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4149714268"/>
                  </a:ext>
                </a:extLst>
              </a:tr>
              <a:tr h="15875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Managerial Accounting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8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296011737"/>
                  </a:ext>
                </a:extLst>
              </a:tr>
              <a:tr h="15875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Reading and Composition (ENGL 100)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8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668078425"/>
                  </a:ext>
                </a:extLst>
              </a:tr>
              <a:tr h="15875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Intensive Composition &amp;Reading (ENGL 105)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7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794031877"/>
                  </a:ext>
                </a:extLst>
              </a:tr>
              <a:tr h="15875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English Pronunciation (ESL)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6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463251095"/>
                  </a:ext>
                </a:extLst>
              </a:tr>
              <a:tr h="15875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Introduction to Philosophy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4276309082"/>
                  </a:ext>
                </a:extLst>
              </a:tr>
              <a:tr h="15875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Interpersonal Communication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674755790"/>
                  </a:ext>
                </a:extLst>
              </a:tr>
              <a:tr h="15875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Principles of Macro Economics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15597369"/>
                  </a:ext>
                </a:extLst>
              </a:tr>
              <a:tr h="15875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Business Law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464983990"/>
                  </a:ext>
                </a:extLst>
              </a:tr>
              <a:tr h="15875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Small Business Management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7284633"/>
                  </a:ext>
                </a:extLst>
              </a:tr>
              <a:tr h="15875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U.S. History through 1877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286363145"/>
                  </a:ext>
                </a:extLst>
              </a:tr>
              <a:tr h="1651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Grand Total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212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586369642"/>
                  </a:ext>
                </a:extLst>
              </a:tr>
              <a:tr h="1651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Hybrid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175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6143253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631406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D88CF519-83A1-4B23-820C-2D5DF4794D2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8553127"/>
              </p:ext>
            </p:extLst>
          </p:nvPr>
        </p:nvGraphicFramePr>
        <p:xfrm>
          <a:off x="1013553" y="1068636"/>
          <a:ext cx="10190600" cy="4979622"/>
        </p:xfrm>
        <a:graphic>
          <a:graphicData uri="http://schemas.openxmlformats.org/drawingml/2006/table">
            <a:tbl>
              <a:tblPr firstRow="1" firstCol="1" bandRow="1">
                <a:tableStyleId>{68D230F3-CF80-4859-8CE7-A43EE81993B5}</a:tableStyleId>
              </a:tblPr>
              <a:tblGrid>
                <a:gridCol w="1455800">
                  <a:extLst>
                    <a:ext uri="{9D8B030D-6E8A-4147-A177-3AD203B41FA5}">
                      <a16:colId xmlns:a16="http://schemas.microsoft.com/office/drawing/2014/main" val="3324700851"/>
                    </a:ext>
                  </a:extLst>
                </a:gridCol>
                <a:gridCol w="1455800">
                  <a:extLst>
                    <a:ext uri="{9D8B030D-6E8A-4147-A177-3AD203B41FA5}">
                      <a16:colId xmlns:a16="http://schemas.microsoft.com/office/drawing/2014/main" val="3909300254"/>
                    </a:ext>
                  </a:extLst>
                </a:gridCol>
                <a:gridCol w="1455800">
                  <a:extLst>
                    <a:ext uri="{9D8B030D-6E8A-4147-A177-3AD203B41FA5}">
                      <a16:colId xmlns:a16="http://schemas.microsoft.com/office/drawing/2014/main" val="1691457049"/>
                    </a:ext>
                  </a:extLst>
                </a:gridCol>
                <a:gridCol w="1455800">
                  <a:extLst>
                    <a:ext uri="{9D8B030D-6E8A-4147-A177-3AD203B41FA5}">
                      <a16:colId xmlns:a16="http://schemas.microsoft.com/office/drawing/2014/main" val="2385617354"/>
                    </a:ext>
                  </a:extLst>
                </a:gridCol>
                <a:gridCol w="1455800">
                  <a:extLst>
                    <a:ext uri="{9D8B030D-6E8A-4147-A177-3AD203B41FA5}">
                      <a16:colId xmlns:a16="http://schemas.microsoft.com/office/drawing/2014/main" val="2782088079"/>
                    </a:ext>
                  </a:extLst>
                </a:gridCol>
                <a:gridCol w="1455800">
                  <a:extLst>
                    <a:ext uri="{9D8B030D-6E8A-4147-A177-3AD203B41FA5}">
                      <a16:colId xmlns:a16="http://schemas.microsoft.com/office/drawing/2014/main" val="737599520"/>
                    </a:ext>
                  </a:extLst>
                </a:gridCol>
                <a:gridCol w="1455800">
                  <a:extLst>
                    <a:ext uri="{9D8B030D-6E8A-4147-A177-3AD203B41FA5}">
                      <a16:colId xmlns:a16="http://schemas.microsoft.com/office/drawing/2014/main" val="633398892"/>
                    </a:ext>
                  </a:extLst>
                </a:gridCol>
              </a:tblGrid>
              <a:tr h="95687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Building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Monday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Tuesday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Wednesday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Thursday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Friday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TOTAL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3171945692"/>
                  </a:ext>
                </a:extLst>
              </a:tr>
              <a:tr h="488198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1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2432096597"/>
                  </a:ext>
                </a:extLst>
              </a:tr>
              <a:tr h="488198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3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3710297660"/>
                  </a:ext>
                </a:extLst>
              </a:tr>
              <a:tr h="488198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5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910188666"/>
                  </a:ext>
                </a:extLst>
              </a:tr>
              <a:tr h="488198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9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2614101727"/>
                  </a:ext>
                </a:extLst>
              </a:tr>
              <a:tr h="488198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13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79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39715786"/>
                  </a:ext>
                </a:extLst>
              </a:tr>
              <a:tr h="488198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18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810238192"/>
                  </a:ext>
                </a:extLst>
              </a:tr>
              <a:tr h="488198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22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22338801"/>
                  </a:ext>
                </a:extLst>
              </a:tr>
              <a:tr h="605366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23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3728221809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AC9ABD4F-F72B-44EF-A814-8CABCD5782D0}"/>
              </a:ext>
            </a:extLst>
          </p:cNvPr>
          <p:cNvSpPr txBox="1"/>
          <p:nvPr/>
        </p:nvSpPr>
        <p:spPr>
          <a:xfrm>
            <a:off x="1013553" y="6180462"/>
            <a:ext cx="655423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Fall 2023 Enrollments as of June 20, 2023 in Face to Face and Hybrid Classes by Building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F458A92-B7B0-47BC-BDC3-7E4E692A4061}"/>
              </a:ext>
            </a:extLst>
          </p:cNvPr>
          <p:cNvSpPr txBox="1"/>
          <p:nvPr/>
        </p:nvSpPr>
        <p:spPr>
          <a:xfrm>
            <a:off x="1013553" y="771181"/>
            <a:ext cx="21995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Low Income Students</a:t>
            </a:r>
          </a:p>
        </p:txBody>
      </p:sp>
    </p:spTree>
    <p:extLst>
      <p:ext uri="{BB962C8B-B14F-4D97-AF65-F5344CB8AC3E}">
        <p14:creationId xmlns:p14="http://schemas.microsoft.com/office/powerpoint/2010/main" val="20096896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52051242-EDF1-4933-A05F-16B2E07A807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6464845"/>
              </p:ext>
            </p:extLst>
          </p:nvPr>
        </p:nvGraphicFramePr>
        <p:xfrm>
          <a:off x="1024569" y="857900"/>
          <a:ext cx="9727894" cy="5380838"/>
        </p:xfrm>
        <a:graphic>
          <a:graphicData uri="http://schemas.openxmlformats.org/drawingml/2006/table">
            <a:tbl>
              <a:tblPr firstRow="1" firstCol="1" lastRow="1">
                <a:tableStyleId>{93296810-A885-4BE3-A3E7-6D5BEEA58F35}</a:tableStyleId>
              </a:tblPr>
              <a:tblGrid>
                <a:gridCol w="4469573">
                  <a:extLst>
                    <a:ext uri="{9D8B030D-6E8A-4147-A177-3AD203B41FA5}">
                      <a16:colId xmlns:a16="http://schemas.microsoft.com/office/drawing/2014/main" val="3057253278"/>
                    </a:ext>
                  </a:extLst>
                </a:gridCol>
                <a:gridCol w="2512309">
                  <a:extLst>
                    <a:ext uri="{9D8B030D-6E8A-4147-A177-3AD203B41FA5}">
                      <a16:colId xmlns:a16="http://schemas.microsoft.com/office/drawing/2014/main" val="1291105709"/>
                    </a:ext>
                  </a:extLst>
                </a:gridCol>
                <a:gridCol w="2746012">
                  <a:extLst>
                    <a:ext uri="{9D8B030D-6E8A-4147-A177-3AD203B41FA5}">
                      <a16:colId xmlns:a16="http://schemas.microsoft.com/office/drawing/2014/main" val="1287027133"/>
                    </a:ext>
                  </a:extLst>
                </a:gridCol>
              </a:tblGrid>
              <a:tr h="621151"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>
                          <a:effectLst/>
                        </a:rPr>
                        <a:t>Enrollment Status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>
                          <a:effectLst/>
                        </a:rPr>
                        <a:t>Evening Students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1" u="none" strike="noStrike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% of all Evening Students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797135819"/>
                  </a:ext>
                </a:extLst>
              </a:tr>
              <a:tr h="645864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Continuing Student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364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82%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262552728"/>
                  </a:ext>
                </a:extLst>
              </a:tr>
              <a:tr h="645864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First-Time Student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34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8%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2351030689"/>
                  </a:ext>
                </a:extLst>
              </a:tr>
              <a:tr h="645864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First-Time Transfer Student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4%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531056432"/>
                  </a:ext>
                </a:extLst>
              </a:tr>
              <a:tr h="645864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Not Applicable, Currently K-12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4%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168537121"/>
                  </a:ext>
                </a:extLst>
              </a:tr>
              <a:tr h="645864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Returning Student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1%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2887210175"/>
                  </a:ext>
                </a:extLst>
              </a:tr>
              <a:tr h="645864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Returning Transfer Student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1%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3904756146"/>
                  </a:ext>
                </a:extLst>
              </a:tr>
              <a:tr h="645864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Grand Total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443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100%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39793599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010336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cx1="http://schemas.microsoft.com/office/drawing/2015/9/8/chartex">
        <mc:Choice Requires="cx1">
          <p:graphicFrame>
            <p:nvGraphicFramePr>
              <p:cNvPr id="3" name="Chart 2">
                <a:extLst>
                  <a:ext uri="{FF2B5EF4-FFF2-40B4-BE49-F238E27FC236}">
                    <a16:creationId xmlns:a16="http://schemas.microsoft.com/office/drawing/2014/main" id="{EE8E2083-968E-4264-ADB1-61902721421B}"/>
                  </a:ext>
                </a:extLst>
              </p:cNvPr>
              <p:cNvGraphicFramePr/>
              <p:nvPr>
                <p:extLst>
                  <p:ext uri="{D42A27DB-BD31-4B8C-83A1-F6EECF244321}">
                    <p14:modId xmlns:p14="http://schemas.microsoft.com/office/powerpoint/2010/main" val="776282565"/>
                  </p:ext>
                </p:extLst>
              </p:nvPr>
            </p:nvGraphicFramePr>
            <p:xfrm>
              <a:off x="0" y="0"/>
              <a:ext cx="12192000" cy="6858000"/>
            </p:xfrm>
            <a:graphic>
              <a:graphicData uri="http://schemas.microsoft.com/office/drawing/2014/chartex">
                <cx:chart xmlns:cx="http://schemas.microsoft.com/office/drawing/2014/chartex" xmlns:r="http://schemas.openxmlformats.org/officeDocument/2006/relationships" r:id="rId3"/>
              </a:graphicData>
            </a:graphic>
          </p:graphicFrame>
        </mc:Choice>
        <mc:Fallback xmlns="">
          <p:pic>
            <p:nvPicPr>
              <p:cNvPr id="3" name="Chart 2">
                <a:extLst>
                  <a:ext uri="{FF2B5EF4-FFF2-40B4-BE49-F238E27FC236}">
                    <a16:creationId xmlns:a16="http://schemas.microsoft.com/office/drawing/2014/main" id="{EE8E2083-968E-4264-ADB1-61902721421B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0" y="0"/>
                <a:ext cx="12192000" cy="6858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2111021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6383E898-252E-4AFF-A4CD-66EAE03B72F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8893460"/>
              </p:ext>
            </p:extLst>
          </p:nvPr>
        </p:nvGraphicFramePr>
        <p:xfrm>
          <a:off x="3016268" y="0"/>
          <a:ext cx="8038592" cy="6654800"/>
        </p:xfrm>
        <a:graphic>
          <a:graphicData uri="http://schemas.openxmlformats.org/drawingml/2006/table">
            <a:tbl>
              <a:tblPr firstRow="1" firstCol="1" bandRow="1">
                <a:tableStyleId>{68D230F3-CF80-4859-8CE7-A43EE81993B5}</a:tableStyleId>
              </a:tblPr>
              <a:tblGrid>
                <a:gridCol w="2065613">
                  <a:extLst>
                    <a:ext uri="{9D8B030D-6E8A-4147-A177-3AD203B41FA5}">
                      <a16:colId xmlns:a16="http://schemas.microsoft.com/office/drawing/2014/main" val="4071561275"/>
                    </a:ext>
                  </a:extLst>
                </a:gridCol>
                <a:gridCol w="580365">
                  <a:extLst>
                    <a:ext uri="{9D8B030D-6E8A-4147-A177-3AD203B41FA5}">
                      <a16:colId xmlns:a16="http://schemas.microsoft.com/office/drawing/2014/main" val="3766466086"/>
                    </a:ext>
                  </a:extLst>
                </a:gridCol>
                <a:gridCol w="797169">
                  <a:extLst>
                    <a:ext uri="{9D8B030D-6E8A-4147-A177-3AD203B41FA5}">
                      <a16:colId xmlns:a16="http://schemas.microsoft.com/office/drawing/2014/main" val="1169880832"/>
                    </a:ext>
                  </a:extLst>
                </a:gridCol>
                <a:gridCol w="633047">
                  <a:extLst>
                    <a:ext uri="{9D8B030D-6E8A-4147-A177-3AD203B41FA5}">
                      <a16:colId xmlns:a16="http://schemas.microsoft.com/office/drawing/2014/main" val="1965042631"/>
                    </a:ext>
                  </a:extLst>
                </a:gridCol>
                <a:gridCol w="679938">
                  <a:extLst>
                    <a:ext uri="{9D8B030D-6E8A-4147-A177-3AD203B41FA5}">
                      <a16:colId xmlns:a16="http://schemas.microsoft.com/office/drawing/2014/main" val="4008658606"/>
                    </a:ext>
                  </a:extLst>
                </a:gridCol>
                <a:gridCol w="750277">
                  <a:extLst>
                    <a:ext uri="{9D8B030D-6E8A-4147-A177-3AD203B41FA5}">
                      <a16:colId xmlns:a16="http://schemas.microsoft.com/office/drawing/2014/main" val="605891826"/>
                    </a:ext>
                  </a:extLst>
                </a:gridCol>
                <a:gridCol w="574431">
                  <a:extLst>
                    <a:ext uri="{9D8B030D-6E8A-4147-A177-3AD203B41FA5}">
                      <a16:colId xmlns:a16="http://schemas.microsoft.com/office/drawing/2014/main" val="1074098773"/>
                    </a:ext>
                  </a:extLst>
                </a:gridCol>
                <a:gridCol w="644769">
                  <a:extLst>
                    <a:ext uri="{9D8B030D-6E8A-4147-A177-3AD203B41FA5}">
                      <a16:colId xmlns:a16="http://schemas.microsoft.com/office/drawing/2014/main" val="783810256"/>
                    </a:ext>
                  </a:extLst>
                </a:gridCol>
                <a:gridCol w="750277">
                  <a:extLst>
                    <a:ext uri="{9D8B030D-6E8A-4147-A177-3AD203B41FA5}">
                      <a16:colId xmlns:a16="http://schemas.microsoft.com/office/drawing/2014/main" val="1093412375"/>
                    </a:ext>
                  </a:extLst>
                </a:gridCol>
                <a:gridCol w="562706">
                  <a:extLst>
                    <a:ext uri="{9D8B030D-6E8A-4147-A177-3AD203B41FA5}">
                      <a16:colId xmlns:a16="http://schemas.microsoft.com/office/drawing/2014/main" val="2950071640"/>
                    </a:ext>
                  </a:extLst>
                </a:gridCol>
              </a:tblGrid>
              <a:tr h="11290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Major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Blg</a:t>
                      </a: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1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Bldg</a:t>
                      </a: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3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Bldg5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Bldg 9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Bldg 13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Bldg 18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Bldg 22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Bldg 23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759130091"/>
                  </a:ext>
                </a:extLst>
              </a:tr>
              <a:tr h="108566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CSM/SKY Program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28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99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608622183"/>
                  </a:ext>
                </a:extLst>
              </a:tr>
              <a:tr h="108566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Undecided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29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81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3699170527"/>
                  </a:ext>
                </a:extLst>
              </a:tr>
              <a:tr h="108566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Business Admin/Management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42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55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720166813"/>
                  </a:ext>
                </a:extLst>
              </a:tr>
              <a:tr h="108566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PASS/PATH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48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53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4183596783"/>
                  </a:ext>
                </a:extLst>
              </a:tr>
              <a:tr h="108566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Digital Art and Animation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834514423"/>
                  </a:ext>
                </a:extLst>
              </a:tr>
              <a:tr h="108566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Fashion Design and Merchandising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2735506793"/>
                  </a:ext>
                </a:extLst>
              </a:tr>
              <a:tr h="108566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Psychology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4293564472"/>
                  </a:ext>
                </a:extLst>
              </a:tr>
              <a:tr h="108566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Early Childhood Education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2957432060"/>
                  </a:ext>
                </a:extLst>
              </a:tr>
              <a:tr h="108566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Allied Health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642513170"/>
                  </a:ext>
                </a:extLst>
              </a:tr>
              <a:tr h="108566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English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2377872519"/>
                  </a:ext>
                </a:extLst>
              </a:tr>
              <a:tr h="108566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Accounting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936146972"/>
                  </a:ext>
                </a:extLst>
              </a:tr>
              <a:tr h="108566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Medical Assisting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2871488391"/>
                  </a:ext>
                </a:extLst>
              </a:tr>
              <a:tr h="108566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University Transfer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3244861930"/>
                  </a:ext>
                </a:extLst>
              </a:tr>
              <a:tr h="108566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Biology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2925900368"/>
                  </a:ext>
                </a:extLst>
              </a:tr>
              <a:tr h="108566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Engineering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2842845795"/>
                  </a:ext>
                </a:extLst>
              </a:tr>
              <a:tr h="108566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Kinesiology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3837723683"/>
                  </a:ext>
                </a:extLst>
              </a:tr>
              <a:tr h="108566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Computer Science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3212095187"/>
                  </a:ext>
                </a:extLst>
              </a:tr>
              <a:tr h="108566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Social Work and Human Services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2472108359"/>
                  </a:ext>
                </a:extLst>
              </a:tr>
              <a:tr h="108566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Spanish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2829724700"/>
                  </a:ext>
                </a:extLst>
              </a:tr>
              <a:tr h="108566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Studio Art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427506147"/>
                  </a:ext>
                </a:extLst>
              </a:tr>
              <a:tr h="108566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Computer Business Office Technology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650001659"/>
                  </a:ext>
                </a:extLst>
              </a:tr>
              <a:tr h="108566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Interdisciplinary Studies: Art and Humanities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3592093359"/>
                  </a:ext>
                </a:extLst>
              </a:tr>
              <a:tr h="108566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Interior Design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780906231"/>
                  </a:ext>
                </a:extLst>
              </a:tr>
              <a:tr h="108566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Radiologic Technology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3930499732"/>
                  </a:ext>
                </a:extLst>
              </a:tr>
              <a:tr h="108566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Child &amp; Adolescent Development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701593031"/>
                  </a:ext>
                </a:extLst>
              </a:tr>
              <a:tr h="108566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Communication Studies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3942686713"/>
                  </a:ext>
                </a:extLst>
              </a:tr>
              <a:tr h="108566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Dance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349340011"/>
                  </a:ext>
                </a:extLst>
              </a:tr>
              <a:tr h="108566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Environmental Science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2701621115"/>
                  </a:ext>
                </a:extLst>
              </a:tr>
              <a:tr h="108566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Music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3048272196"/>
                  </a:ext>
                </a:extLst>
              </a:tr>
              <a:tr h="108566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Paralegal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105278289"/>
                  </a:ext>
                </a:extLst>
              </a:tr>
              <a:tr h="108566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Philosophy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449785769"/>
                  </a:ext>
                </a:extLst>
              </a:tr>
              <a:tr h="108566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Sociology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771650353"/>
                  </a:ext>
                </a:extLst>
              </a:tr>
              <a:tr h="108566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Business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731150385"/>
                  </a:ext>
                </a:extLst>
              </a:tr>
              <a:tr h="108566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Elementary Teacher Education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3547179353"/>
                  </a:ext>
                </a:extLst>
              </a:tr>
              <a:tr h="108566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Latin American and Latino/a Studies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034251434"/>
                  </a:ext>
                </a:extLst>
              </a:tr>
              <a:tr h="108566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Mathematics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2255843211"/>
                  </a:ext>
                </a:extLst>
              </a:tr>
              <a:tr h="108566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Medical Coding Specialist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279885287"/>
                  </a:ext>
                </a:extLst>
              </a:tr>
              <a:tr h="108566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Nutrition &amp; Dietetics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690217967"/>
                  </a:ext>
                </a:extLst>
              </a:tr>
              <a:tr h="11290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Grand Total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56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105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212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44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3027766091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43692CC1-D03C-480A-B9E7-F8E8A65DEF17}"/>
              </a:ext>
            </a:extLst>
          </p:cNvPr>
          <p:cNvSpPr txBox="1"/>
          <p:nvPr/>
        </p:nvSpPr>
        <p:spPr>
          <a:xfrm>
            <a:off x="293077" y="294140"/>
            <a:ext cx="22659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Evening Students by Major by Building</a:t>
            </a:r>
          </a:p>
        </p:txBody>
      </p:sp>
    </p:spTree>
    <p:extLst>
      <p:ext uri="{BB962C8B-B14F-4D97-AF65-F5344CB8AC3E}">
        <p14:creationId xmlns:p14="http://schemas.microsoft.com/office/powerpoint/2010/main" val="42037763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9551A415522C74CB2195B1A777E9A7C" ma:contentTypeVersion="15" ma:contentTypeDescription="Create a new document." ma:contentTypeScope="" ma:versionID="900dfa885e66ede44dac9437f05f45e0">
  <xsd:schema xmlns:xsd="http://www.w3.org/2001/XMLSchema" xmlns:xs="http://www.w3.org/2001/XMLSchema" xmlns:p="http://schemas.microsoft.com/office/2006/metadata/properties" xmlns:ns3="2bc55ecc-363e-43e9-bfac-4ba2e86f45ee" xmlns:ns4="bb5bbb0b-6c89-44d7-be61-0adfe653f983" targetNamespace="http://schemas.microsoft.com/office/2006/metadata/properties" ma:root="true" ma:fieldsID="a0393aa21a56e339b5acabf351bccbce" ns3:_="" ns4:_="">
    <xsd:import namespace="2bc55ecc-363e-43e9-bfac-4ba2e86f45ee"/>
    <xsd:import namespace="bb5bbb0b-6c89-44d7-be61-0adfe653f983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EventHashCode" minOccurs="0"/>
                <xsd:element ref="ns3:MediaServiceGenerationTime" minOccurs="0"/>
                <xsd:element ref="ns3:MediaServiceDateTaken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3:_activit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bc55ecc-363e-43e9-bfac-4ba2e86f45e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_activity" ma:index="22" nillable="true" ma:displayName="_activity" ma:hidden="true" ma:internalName="_activity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b5bbb0b-6c89-44d7-be61-0adfe653f983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8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2bc55ecc-363e-43e9-bfac-4ba2e86f45ee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D93C944-63DA-43C1-AE75-53E47E29289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bc55ecc-363e-43e9-bfac-4ba2e86f45ee"/>
    <ds:schemaRef ds:uri="bb5bbb0b-6c89-44d7-be61-0adfe653f98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317486C-9962-4284-894F-8B33E93CA1E5}">
  <ds:schemaRefs>
    <ds:schemaRef ds:uri="http://schemas.openxmlformats.org/package/2006/metadata/core-properties"/>
    <ds:schemaRef ds:uri="http://purl.org/dc/elements/1.1/"/>
    <ds:schemaRef ds:uri="http://purl.org/dc/dcmitype/"/>
    <ds:schemaRef ds:uri="http://www.w3.org/XML/1998/namespace"/>
    <ds:schemaRef ds:uri="http://schemas.microsoft.com/office/2006/metadata/properties"/>
    <ds:schemaRef ds:uri="2bc55ecc-363e-43e9-bfac-4ba2e86f45ee"/>
    <ds:schemaRef ds:uri="http://schemas.microsoft.com/office/infopath/2007/PartnerControls"/>
    <ds:schemaRef ds:uri="http://schemas.microsoft.com/office/2006/documentManagement/types"/>
    <ds:schemaRef ds:uri="bb5bbb0b-6c89-44d7-be61-0adfe653f983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4392263D-9C26-484A-A1EA-FA1499D5EFF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234</TotalTime>
  <Words>1274</Words>
  <Application>Microsoft Office PowerPoint</Application>
  <PresentationFormat>Widescreen</PresentationFormat>
  <Paragraphs>613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Evening Students:  Fall 2023</vt:lpstr>
      <vt:lpstr>Summary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Evening Students:  Fall 2023</dc:title>
  <dc:creator>Engel, Karen</dc:creator>
  <cp:lastModifiedBy>Engel, Karen</cp:lastModifiedBy>
  <cp:revision>9</cp:revision>
  <dcterms:created xsi:type="dcterms:W3CDTF">2023-06-20T22:43:26Z</dcterms:created>
  <dcterms:modified xsi:type="dcterms:W3CDTF">2023-06-23T00:47:34Z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0x01010029551A415522C74CB2195B1A777E9A7C</vt:lpwstr>
  </property>
</Properties>
</file>