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309" r:id="rId7"/>
    <p:sldId id="259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8" r:id="rId22"/>
    <p:sldId id="292" r:id="rId23"/>
    <p:sldId id="289" r:id="rId24"/>
    <p:sldId id="291" r:id="rId25"/>
    <p:sldId id="305" r:id="rId26"/>
    <p:sldId id="294" r:id="rId27"/>
    <p:sldId id="260" r:id="rId28"/>
    <p:sldId id="261" r:id="rId29"/>
    <p:sldId id="279" r:id="rId30"/>
    <p:sldId id="280" r:id="rId31"/>
    <p:sldId id="262" r:id="rId32"/>
    <p:sldId id="283" r:id="rId33"/>
    <p:sldId id="281" r:id="rId34"/>
    <p:sldId id="282" r:id="rId35"/>
    <p:sldId id="263" r:id="rId36"/>
    <p:sldId id="306" r:id="rId37"/>
    <p:sldId id="264" r:id="rId38"/>
    <p:sldId id="296" r:id="rId39"/>
    <p:sldId id="258" r:id="rId40"/>
    <p:sldId id="308" r:id="rId41"/>
    <p:sldId id="286" r:id="rId42"/>
    <p:sldId id="287" r:id="rId43"/>
    <p:sldId id="265" r:id="rId44"/>
    <p:sldId id="307" r:id="rId45"/>
    <p:sldId id="284" r:id="rId46"/>
    <p:sldId id="285" r:id="rId47"/>
    <p:sldId id="293" r:id="rId48"/>
    <p:sldId id="295" r:id="rId49"/>
    <p:sldId id="297" r:id="rId50"/>
    <p:sldId id="299" r:id="rId51"/>
    <p:sldId id="300" r:id="rId52"/>
    <p:sldId id="301" r:id="rId53"/>
    <p:sldId id="298" r:id="rId54"/>
    <p:sldId id="304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0F00BC-FED5-4B21-9479-6D3EA6F80CC1}" v="8" dt="2021-04-22T04:05:24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17DCC-DA9E-4505-AE8F-6C0CA337B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1F09B3-B139-4C09-93D0-DFCFC1C51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56D09-67A7-48B0-BAF2-0CB5D06A7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2385-1398-4525-9034-FB12AEC12F9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6240D-A26E-4BDC-9C6B-051B59339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58014-FB53-4489-9CE4-F6B7FBE24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CE74-8B32-4EE8-9A05-D76CA244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52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C1B41-B1CC-4598-A782-90CBEAFBD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09C04-1AD4-4F89-B75C-88E5BB142B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444E8-51C6-4E72-BCAC-07BA3EF4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2385-1398-4525-9034-FB12AEC12F9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C8EB8-382A-41E8-ACD2-DF27D4F94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81FAD-E3E2-413E-B375-AA57A308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CE74-8B32-4EE8-9A05-D76CA244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32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1FCB6C-DF6C-4257-9D60-0161619339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A4291C-762B-435C-A4ED-7D46C4F91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38E55-4166-49B3-926D-7292F119C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2385-1398-4525-9034-FB12AEC12F9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5214C-424C-45B1-805A-3D1E33BC0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92011-5BC6-4FDA-B5E3-1B04A56CE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CE74-8B32-4EE8-9A05-D76CA244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05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DB967-650F-42C5-AEDA-28E791F00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82C7C-562F-4541-9F8C-1F9E78658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4379B-8D90-481A-8966-3323AC5D5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2385-1398-4525-9034-FB12AEC12F9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727C2-DA8B-4DF9-8347-939C12E91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099F8-3634-4A58-A8C8-E62741650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CE74-8B32-4EE8-9A05-D76CA244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EC810-790A-4717-93CD-058390954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D5683-4A83-4B4F-9516-45652935A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57B62-023B-4600-B582-66602F376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2385-1398-4525-9034-FB12AEC12F9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04E92-7995-4780-BB5E-59892A40D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AA28B-88F3-47EB-AEF6-90A242EA1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CE74-8B32-4EE8-9A05-D76CA244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95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D6490-287F-4744-8421-4A501E747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9835C-BE41-4E6D-8EDF-C73B637F26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FBA5D-1A6A-40DC-9189-F75FBA32D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57F65-0C86-495E-A79E-7DC15FDAD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2385-1398-4525-9034-FB12AEC12F9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84277-DD4E-4A4A-A30E-B6D3676A4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23248-C7AD-4F50-B5EA-0D74CD12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CE74-8B32-4EE8-9A05-D76CA244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40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70532-06E6-4698-AFD1-B5D62190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8568F-B3E1-4C30-9986-039F2F2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35706-233B-4544-9ED6-4EF020A14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C51176-F99F-4CC7-AEB6-A7B6D135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38C21-106B-44B7-880E-4D7791E78D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65CD3-2F73-41B6-B22A-9F8B6C4C6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2385-1398-4525-9034-FB12AEC12F9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CF7082-55B0-4983-9F40-4B5305D6C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C6D18-4F4B-43F0-8FA2-D2A1AD89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CE74-8B32-4EE8-9A05-D76CA244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35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DC184-A48D-44E0-9010-3A1ADAD59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A4BADF-AEE2-4239-9F7B-B865F1F5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2385-1398-4525-9034-FB12AEC12F9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EA09A7-895A-46F0-9C67-24C2A883F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DE9DD-7058-4894-94E4-22F4F748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CE74-8B32-4EE8-9A05-D76CA244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6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43D749-B362-435D-83DA-F7D51236F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2385-1398-4525-9034-FB12AEC12F9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C23F70-B5D9-48CD-B0E5-53BB16E17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1007C-1B22-43AF-9D83-D58325472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CE74-8B32-4EE8-9A05-D76CA244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83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97D75-1957-46FD-8FB0-991E7B4C0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A4ED4-B4BE-48EF-B735-38BA7B462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62E416-E7EC-45DC-A17D-82B6E09AE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12A78-9BB7-458F-A977-5E9366F1B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2385-1398-4525-9034-FB12AEC12F9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130B3D-C740-4B23-B20F-AFAB9E5C5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9825A-85CE-4E6C-8CBA-F6846D5E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CE74-8B32-4EE8-9A05-D76CA244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05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5FAF3-2736-4D08-B86C-A37D70881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2F184D-D2B7-4C25-A5E3-6B36F4BB8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CDC49-EAC1-4B3E-8812-68A58DB83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A36B3-3C7A-40A7-B9C0-DF8185F9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2385-1398-4525-9034-FB12AEC12F9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6ED192-A598-4141-A891-85AEE2387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399FD5-5A8E-4755-A50E-F56409FE5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CE74-8B32-4EE8-9A05-D76CA244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65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D70C4B-3DB6-4A88-AFAC-CF6F9E4BD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CA13F-9F6A-49CC-A5A5-2E73B2F65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1B7A8-3581-417D-8E27-9F588C87D7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62385-1398-4525-9034-FB12AEC12F98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F7DAF-052F-4C84-A95C-365613C8FC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8ACD2-FFF6-48B9-B13D-3E8B6DFC7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7CE74-8B32-4EE8-9A05-D76CA244E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2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odista.com/blog/2012/01/25/woman-with-severe-food-allergies-can-only-eat-vegetable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potato-chef-kitchen-food-cook-1487166/" TargetMode="External"/><Relationship Id="rId3" Type="http://schemas.openxmlformats.org/officeDocument/2006/relationships/hyperlink" Target="http://www.foodista.com/blog/2013/03/07/infographic-how-to-add-whole-grains-to-your-diet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ixabay.com/pt/de-milho-cultura-colheita-152037/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s://creativecommons.org/licenses/by/3.0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hyperlink" Target="https://creativecommons.org/licenses/by-nc/3.0/" TargetMode="External"/><Relationship Id="rId3" Type="http://schemas.openxmlformats.org/officeDocument/2006/relationships/hyperlink" Target="https://commons.wikimedia.org/wiki/File:Box_of_doughnuts_(5533414164).jpg" TargetMode="External"/><Relationship Id="rId7" Type="http://schemas.openxmlformats.org/officeDocument/2006/relationships/hyperlink" Target="https://creativecommons.org/licenses/by-nc-nd/3.0/" TargetMode="External"/><Relationship Id="rId12" Type="http://schemas.openxmlformats.org/officeDocument/2006/relationships/hyperlink" Target="https://pngimg.com/download/22311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adybughousehold.blogspot.com/2016/06/the-new-soda-tax-in-philly.html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9.jpeg"/><Relationship Id="rId15" Type="http://schemas.openxmlformats.org/officeDocument/2006/relationships/hyperlink" Target="https://pxhere.com/en/photo/1456499" TargetMode="External"/><Relationship Id="rId10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creativecommons.org/licenses/by-sa/3.0/" TargetMode="External"/><Relationship Id="rId9" Type="http://schemas.openxmlformats.org/officeDocument/2006/relationships/hyperlink" Target="https://www.flickr.com/photos/babykins1206/7272694126/" TargetMode="External"/><Relationship Id="rId1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http://freefoodphotos.com/imagelibrary/bread/slides/white_rice.html" TargetMode="External"/><Relationship Id="rId7" Type="http://schemas.openxmlformats.org/officeDocument/2006/relationships/hyperlink" Target="https://creativecommons.org/licenses/by-nc-sa/3.0/" TargetMode="External"/><Relationship Id="rId12" Type="http://schemas.openxmlformats.org/officeDocument/2006/relationships/hyperlink" Target="https://www.flickr.com/photos/vegan-baking/5656956353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iaryofafitnessjunkieblog.wordpress.com/2015/11/22/clean-turkey-bowl/" TargetMode="External"/><Relationship Id="rId11" Type="http://schemas.openxmlformats.org/officeDocument/2006/relationships/image" Target="../media/image26.jpeg"/><Relationship Id="rId5" Type="http://schemas.openxmlformats.org/officeDocument/2006/relationships/image" Target="../media/image24.jpeg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reativecommons.org/licenses/by/3.0/" TargetMode="External"/><Relationship Id="rId9" Type="http://schemas.openxmlformats.org/officeDocument/2006/relationships/hyperlink" Target="https://www.flickr.com/photos/142819124@N07/32652963911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hyperlink" Target="https://meinblogland.blogspot.com/2011/09/recipe-of-month-assorted-doughnuts.html" TargetMode="External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ngimg.com/download/36518" TargetMode="External"/><Relationship Id="rId11" Type="http://schemas.openxmlformats.org/officeDocument/2006/relationships/hyperlink" Target="http://halalmama.blogspot.com/2010/06/fresh-fruit-tart.html" TargetMode="External"/><Relationship Id="rId5" Type="http://schemas.openxmlformats.org/officeDocument/2006/relationships/image" Target="../media/image28.png"/><Relationship Id="rId10" Type="http://schemas.openxmlformats.org/officeDocument/2006/relationships/image" Target="../media/image30.jpeg"/><Relationship Id="rId4" Type="http://schemas.openxmlformats.org/officeDocument/2006/relationships/hyperlink" Target="https://creativecommons.org/licenses/by-nc-nd/3.0/" TargetMode="External"/><Relationship Id="rId9" Type="http://schemas.openxmlformats.org/officeDocument/2006/relationships/hyperlink" Target="https://www.pexels.com/photo/close-up-view-sugar-sugar-bowl-tea-time-101951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nofearentertaining.blogspot.com/2008/08/nice-fast-marinated-chicken-recipe.html" TargetMode="External"/><Relationship Id="rId13" Type="http://schemas.openxmlformats.org/officeDocument/2006/relationships/hyperlink" Target="http://www.progressive-charlestown.com/2017/05/nuts-are-good-for-colon-health.html" TargetMode="External"/><Relationship Id="rId3" Type="http://schemas.openxmlformats.org/officeDocument/2006/relationships/hyperlink" Target="https://pixabay.com/en/salmon-dish-food-meal-fish-518032/" TargetMode="External"/><Relationship Id="rId7" Type="http://schemas.openxmlformats.org/officeDocument/2006/relationships/image" Target="../media/image32.jpeg"/><Relationship Id="rId12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sa/3.0/" TargetMode="External"/><Relationship Id="rId11" Type="http://schemas.openxmlformats.org/officeDocument/2006/relationships/hyperlink" Target="https://foto.wuestenigel.com/assortment-of-legumes-in-wooden-spoons-on-black-background-flip-2019/" TargetMode="External"/><Relationship Id="rId5" Type="http://schemas.openxmlformats.org/officeDocument/2006/relationships/hyperlink" Target="https://en.wikipedia.org/wiki/Egg_allergy" TargetMode="External"/><Relationship Id="rId10" Type="http://schemas.openxmlformats.org/officeDocument/2006/relationships/image" Target="../media/image33.jpeg"/><Relationship Id="rId4" Type="http://schemas.openxmlformats.org/officeDocument/2006/relationships/image" Target="../media/image31.jpeg"/><Relationship Id="rId9" Type="http://schemas.openxmlformats.org/officeDocument/2006/relationships/hyperlink" Target="https://creativecommons.org/licenses/by/3.0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ookipedia.co.uk/recipes_wiki/liver_sausage" TargetMode="External"/><Relationship Id="rId3" Type="http://schemas.openxmlformats.org/officeDocument/2006/relationships/hyperlink" Target="http://www.pngall.com/hot-dog-png" TargetMode="External"/><Relationship Id="rId7" Type="http://schemas.openxmlformats.org/officeDocument/2006/relationships/image" Target="../media/image37.jpeg"/><Relationship Id="rId12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ixabay.com/en/hamburger-grill-meat-food-gourmet-3184108/" TargetMode="External"/><Relationship Id="rId11" Type="http://schemas.openxmlformats.org/officeDocument/2006/relationships/hyperlink" Target="http://www.cocinasegura.com/2013/03/derivados-lacteos-en-la-dieta-sin.html" TargetMode="External"/><Relationship Id="rId5" Type="http://schemas.openxmlformats.org/officeDocument/2006/relationships/image" Target="../media/image36.png"/><Relationship Id="rId10" Type="http://schemas.openxmlformats.org/officeDocument/2006/relationships/image" Target="../media/image38.jpeg"/><Relationship Id="rId4" Type="http://schemas.openxmlformats.org/officeDocument/2006/relationships/hyperlink" Target="https://creativecommons.org/licenses/by-nc/3.0/" TargetMode="External"/><Relationship Id="rId9" Type="http://schemas.openxmlformats.org/officeDocument/2006/relationships/hyperlink" Target="https://creativecommons.org/licenses/by-sa/3.0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lgourmeturbano.blogspot.com/2016/06/lecturas-nocturnas-nuevas-etiquetas.html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ocialsci.libretexts.org/Bookshelves/Early_Childhood_Education/Book:_Health_Safety_and_Nutrition_(Paris)/Section_IV:_Nutrition/12:_Basic_Nutrition_for_Children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chemwiki.ucdavis.edu/Wikitexts/Sacramento_City_College/SCC%3A_Nutri_300_(Polagruto)/Chapters/02%3A_Achieving_a_Healthy_Diet/2.08%3A_Discovering_Nutrition_Facts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plate.gov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ggiechallenge.com/category/concerns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lelifechallenge.com/how-to-read-a-nutrition-facts-label/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/3.0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mindfulword.org/2012/nutrition-facts-food-labels/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.libretexts.org/Bookshelves/Nutrition/Nutrition_Science_and_Everyday_Application/01:_Designing_A_Healthy_Diet/1.06:_Understanding_Food_Labels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joelogon/3193671630/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iecejyofu.wordpress.com/2014/03/19/przysmak-z-ramen/" TargetMode="External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ngimg.com/download/44226" TargetMode="External"/><Relationship Id="rId5" Type="http://schemas.openxmlformats.org/officeDocument/2006/relationships/image" Target="../media/image58.png"/><Relationship Id="rId4" Type="http://schemas.openxmlformats.org/officeDocument/2006/relationships/hyperlink" Target="https://creativecommons.org/licenses/by-sa/3.0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pelesa2.blogspot.com/2017/06/reading-food-labels.html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the99centchef.blogspot.com/2015/07/lean-cuisines-spaghetti-with-meat-sauce.html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3.0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fairyshaman.blogspot.com/2007_09_01_archive.html" TargetMode="External"/><Relationship Id="rId3" Type="http://schemas.openxmlformats.org/officeDocument/2006/relationships/hyperlink" Target="https://humannhealth.com/grow-100-pounds-potatoes-4-square-feet/2229/2/" TargetMode="External"/><Relationship Id="rId7" Type="http://schemas.openxmlformats.org/officeDocument/2006/relationships/image" Target="../media/image62.gif"/><Relationship Id="rId12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nc-nd/3.0/" TargetMode="External"/><Relationship Id="rId11" Type="http://schemas.openxmlformats.org/officeDocument/2006/relationships/hyperlink" Target="https://ell.stackexchange.com/questions/30775/if-potato-chips-come-in-contact-with-humid-air-they-become-what" TargetMode="External"/><Relationship Id="rId5" Type="http://schemas.openxmlformats.org/officeDocument/2006/relationships/hyperlink" Target="http://www.weightymatters.ca/2007_05_01_archive.html" TargetMode="External"/><Relationship Id="rId10" Type="http://schemas.openxmlformats.org/officeDocument/2006/relationships/image" Target="../media/image63.jpeg"/><Relationship Id="rId4" Type="http://schemas.openxmlformats.org/officeDocument/2006/relationships/hyperlink" Target="https://creativecommons.org/licenses/by-nc-sa/3.0/" TargetMode="External"/><Relationship Id="rId9" Type="http://schemas.openxmlformats.org/officeDocument/2006/relationships/hyperlink" Target="https://creativecommons.org/licenses/by/3.0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a.europa.eu/soer/2015/synthesis/report/5-riskstohealth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3.0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salmon-dish-food-meal-fish-518032/" TargetMode="External"/><Relationship Id="rId3" Type="http://schemas.openxmlformats.org/officeDocument/2006/relationships/hyperlink" Target="https://pxhere.com/en/photo/787346" TargetMode="External"/><Relationship Id="rId7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://www.pngall.com/olive-oil-png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meats-1746934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altmarius.ning.com/profiles/blogs/google-celebrations-ice-cream" TargetMode="Externa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oodista.com/blog/2011/08/06/buttermilk-oven-fried-chicken" TargetMode="External"/><Relationship Id="rId3" Type="http://schemas.openxmlformats.org/officeDocument/2006/relationships/hyperlink" Target="https://pngimg.com/download/20914" TargetMode="External"/><Relationship Id="rId7" Type="http://schemas.openxmlformats.org/officeDocument/2006/relationships/image" Target="../media/image9.jpeg"/><Relationship Id="rId12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pngall.com/olive-oil-png" TargetMode="External"/><Relationship Id="rId11" Type="http://schemas.openxmlformats.org/officeDocument/2006/relationships/hyperlink" Target="http://magpiesrecipes.blogspot.com/2011/06/easy-baked-chicken-and-kerala-kitchen.html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10.jpeg"/><Relationship Id="rId4" Type="http://schemas.openxmlformats.org/officeDocument/2006/relationships/hyperlink" Target="https://creativecommons.org/licenses/by-nc/3.0/" TargetMode="External"/><Relationship Id="rId9" Type="http://schemas.openxmlformats.org/officeDocument/2006/relationships/hyperlink" Target="https://creativecommons.org/licenses/by/3.0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creativecommons.org/licenses/by-nc-nd/3.0/" TargetMode="External"/><Relationship Id="rId3" Type="http://schemas.openxmlformats.org/officeDocument/2006/relationships/hyperlink" Target="http://www.nvtc.ee/e-oppe/Marina/toit_jook/desserts.html" TargetMode="External"/><Relationship Id="rId7" Type="http://schemas.openxmlformats.org/officeDocument/2006/relationships/hyperlink" Target="https://creativecommons.org/licenses/by/3.0/" TargetMode="External"/><Relationship Id="rId12" Type="http://schemas.openxmlformats.org/officeDocument/2006/relationships/hyperlink" Target="http://www.jennablogs.com/2013/02/quick-oven-roasted-potatoes.html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firefliesandjellybeans.com/2011_06_01_archive.html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2.jpeg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reativecommons.org/licenses/by-nc/3.0/" TargetMode="External"/><Relationship Id="rId9" Type="http://schemas.openxmlformats.org/officeDocument/2006/relationships/hyperlink" Target="http://english.stackexchange.com/questions/316194/what-are-the-south-african-words-for-crisps-and-french-fri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DC293-4E1C-4B8A-BD21-58A82F143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659" y="-628532"/>
            <a:ext cx="4226560" cy="3220720"/>
          </a:xfrm>
        </p:spPr>
        <p:txBody>
          <a:bodyPr>
            <a:normAutofit/>
          </a:bodyPr>
          <a:lstStyle/>
          <a:p>
            <a:r>
              <a:rPr lang="en-US" sz="5400" b="1">
                <a:latin typeface="+mn-lt"/>
              </a:rPr>
              <a:t>Making Informed Choices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DBD125-60E5-44A4-AEB7-538469495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5171" y="750737"/>
            <a:ext cx="4344218" cy="1363908"/>
          </a:xfrm>
        </p:spPr>
        <p:txBody>
          <a:bodyPr>
            <a:noAutofit/>
          </a:bodyPr>
          <a:lstStyle/>
          <a:p>
            <a:r>
              <a:rPr lang="en-US" sz="4000" b="1"/>
              <a:t>By Reading Food Labels</a:t>
            </a:r>
          </a:p>
        </p:txBody>
      </p:sp>
    </p:spTree>
    <p:extLst>
      <p:ext uri="{BB962C8B-B14F-4D97-AF65-F5344CB8AC3E}">
        <p14:creationId xmlns:p14="http://schemas.microsoft.com/office/powerpoint/2010/main" val="150730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90D5B-03EE-4DFD-A351-28B558793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9786"/>
          </a:xfrm>
        </p:spPr>
        <p:txBody>
          <a:bodyPr/>
          <a:lstStyle/>
          <a:p>
            <a:pPr algn="ctr"/>
            <a:r>
              <a:rPr lang="en-US" b="1"/>
              <a:t>CARBOHYDRATES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543882-14D0-41F7-A3C3-4A7C7F7C380C}"/>
              </a:ext>
            </a:extLst>
          </p:cNvPr>
          <p:cNvSpPr txBox="1"/>
          <p:nvPr/>
        </p:nvSpPr>
        <p:spPr>
          <a:xfrm>
            <a:off x="4136901" y="1393119"/>
            <a:ext cx="4692139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/>
              <a:t>MAIN SOURCE OF ENERGY</a:t>
            </a:r>
          </a:p>
          <a:p>
            <a:endParaRPr lang="en-US" sz="2800" b="1"/>
          </a:p>
          <a:p>
            <a:r>
              <a:rPr lang="en-US" sz="2800" b="1"/>
              <a:t>45-65% of Calories</a:t>
            </a:r>
          </a:p>
          <a:p>
            <a:endParaRPr lang="en-US" sz="2800" b="1"/>
          </a:p>
          <a:p>
            <a:r>
              <a:rPr lang="en-US" sz="2800" b="1"/>
              <a:t>Provides needed fiber</a:t>
            </a:r>
          </a:p>
          <a:p>
            <a:endParaRPr lang="en-US" sz="2800" b="1"/>
          </a:p>
          <a:p>
            <a:r>
              <a:rPr lang="en-US" sz="2800" b="1"/>
              <a:t>Most Carbs are broken down into Glucose and used as energy.  Excess carbs are stored as fat.</a:t>
            </a:r>
          </a:p>
          <a:p>
            <a:endParaRPr lang="en-US" sz="2800" b="1"/>
          </a:p>
          <a:p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382868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CDEC41-6756-4D69-B5C0-B8B631F85029}"/>
              </a:ext>
            </a:extLst>
          </p:cNvPr>
          <p:cNvSpPr txBox="1"/>
          <p:nvPr/>
        </p:nvSpPr>
        <p:spPr>
          <a:xfrm>
            <a:off x="4287520" y="187017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Three Main Types of Carbs</a:t>
            </a:r>
            <a:r>
              <a:rPr lang="en-US" b="1"/>
              <a:t>:</a:t>
            </a:r>
          </a:p>
          <a:p>
            <a:pPr algn="ctr"/>
            <a:r>
              <a:rPr lang="en-US" sz="2400" b="1"/>
              <a:t>Starches</a:t>
            </a:r>
          </a:p>
          <a:p>
            <a:pPr algn="ctr"/>
            <a:r>
              <a:rPr lang="en-US" sz="2400" b="1"/>
              <a:t>Sugars</a:t>
            </a:r>
          </a:p>
          <a:p>
            <a:pPr algn="ctr"/>
            <a:r>
              <a:rPr lang="en-US" sz="2400" b="1"/>
              <a:t>Fiber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FC9513-BC39-4F40-AF1E-5C9CE6D20248}"/>
              </a:ext>
            </a:extLst>
          </p:cNvPr>
          <p:cNvSpPr txBox="1"/>
          <p:nvPr/>
        </p:nvSpPr>
        <p:spPr>
          <a:xfrm>
            <a:off x="318929" y="1485870"/>
            <a:ext cx="1038352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Good Carbs:</a:t>
            </a:r>
          </a:p>
          <a:p>
            <a:r>
              <a:rPr lang="en-US" sz="2000" b="1"/>
              <a:t>     Are naturally found in whole foods.</a:t>
            </a:r>
          </a:p>
          <a:p>
            <a:r>
              <a:rPr lang="en-US" sz="2000" b="1"/>
              <a:t>     Are unprocessed</a:t>
            </a:r>
          </a:p>
          <a:p>
            <a:r>
              <a:rPr lang="en-US" sz="2000" b="1"/>
              <a:t>These provide needed fiber, stabilize blood sugar</a:t>
            </a:r>
          </a:p>
          <a:p>
            <a:r>
              <a:rPr lang="en-US" sz="2000" b="1"/>
              <a:t>And provide greater satiety.</a:t>
            </a:r>
          </a:p>
          <a:p>
            <a:endParaRPr lang="en-US" sz="2000" b="1"/>
          </a:p>
          <a:p>
            <a:r>
              <a:rPr lang="en-US" sz="2000" b="1"/>
              <a:t>Examples:</a:t>
            </a:r>
          </a:p>
          <a:p>
            <a:r>
              <a:rPr lang="en-US" sz="2000" b="1"/>
              <a:t>     Vegetables</a:t>
            </a:r>
          </a:p>
          <a:p>
            <a:r>
              <a:rPr lang="en-US" sz="2000" b="1"/>
              <a:t>     Quinoa</a:t>
            </a:r>
          </a:p>
          <a:p>
            <a:r>
              <a:rPr lang="en-US" sz="2000" b="1"/>
              <a:t>     Barley</a:t>
            </a:r>
          </a:p>
          <a:p>
            <a:r>
              <a:rPr lang="en-US" sz="2000" b="1"/>
              <a:t>     Legumes</a:t>
            </a:r>
          </a:p>
          <a:p>
            <a:r>
              <a:rPr lang="en-US" sz="2000" b="1"/>
              <a:t>     Potatoes</a:t>
            </a:r>
          </a:p>
          <a:p>
            <a:r>
              <a:rPr lang="en-US" sz="2000" b="1"/>
              <a:t>     Whole grain</a:t>
            </a:r>
          </a:p>
          <a:p>
            <a:r>
              <a:rPr lang="en-US"/>
              <a:t>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8DD583-0C61-465D-80F1-34465F701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75600" y="1625600"/>
            <a:ext cx="3683317" cy="2377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759795-9898-490A-967E-76E495989331}"/>
              </a:ext>
            </a:extLst>
          </p:cNvPr>
          <p:cNvSpPr txBox="1"/>
          <p:nvPr/>
        </p:nvSpPr>
        <p:spPr>
          <a:xfrm>
            <a:off x="7975600" y="4003040"/>
            <a:ext cx="36833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foodista.com/blog/2013/03/07/infographic-how-to-add-whole-grains-to-your-diet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E745EB-CF8C-4AFB-9F9B-1F44C9E74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860232" y="2814320"/>
            <a:ext cx="5572125" cy="4028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568363-AD3E-4159-8206-E091337D48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884511" y="3359785"/>
            <a:ext cx="4988560" cy="355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00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C6CBD6-5A66-4843-B2D4-F273013AF79A}"/>
              </a:ext>
            </a:extLst>
          </p:cNvPr>
          <p:cNvSpPr txBox="1"/>
          <p:nvPr/>
        </p:nvSpPr>
        <p:spPr>
          <a:xfrm>
            <a:off x="3545840" y="1107440"/>
            <a:ext cx="47650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“Bad” or Empty Carbs:</a:t>
            </a:r>
          </a:p>
          <a:p>
            <a:r>
              <a:rPr lang="en-US" sz="2400" b="1"/>
              <a:t>     Highly processed</a:t>
            </a:r>
          </a:p>
          <a:p>
            <a:r>
              <a:rPr lang="en-US" sz="2400" b="1"/>
              <a:t>     Have much of the fiber removed</a:t>
            </a:r>
          </a:p>
          <a:p>
            <a:r>
              <a:rPr lang="en-US" sz="2400" b="1"/>
              <a:t>     Are added sugars</a:t>
            </a:r>
          </a:p>
          <a:p>
            <a:endParaRPr lang="en-US" sz="2400" b="1"/>
          </a:p>
          <a:p>
            <a:r>
              <a:rPr lang="en-US" sz="2400" b="1"/>
              <a:t>Examples:</a:t>
            </a:r>
          </a:p>
          <a:p>
            <a:r>
              <a:rPr lang="en-US" sz="2400" b="1"/>
              <a:t>     White bread or white rice</a:t>
            </a:r>
          </a:p>
          <a:p>
            <a:r>
              <a:rPr lang="en-US" sz="2400" b="1"/>
              <a:t>     Doughnuts, cakes, pies</a:t>
            </a:r>
          </a:p>
          <a:p>
            <a:r>
              <a:rPr lang="en-US" sz="2400" b="1"/>
              <a:t>     Sweetened drinks</a:t>
            </a:r>
          </a:p>
          <a:p>
            <a:r>
              <a:rPr lang="en-US" sz="2400" b="1"/>
              <a:t>     Alcohol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893CB0-673D-48FF-852D-B939079D7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2560" y="4160520"/>
            <a:ext cx="3596640" cy="2697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C8F107-FDA9-4FBD-844F-E314A67C40E2}"/>
              </a:ext>
            </a:extLst>
          </p:cNvPr>
          <p:cNvSpPr txBox="1"/>
          <p:nvPr/>
        </p:nvSpPr>
        <p:spPr>
          <a:xfrm>
            <a:off x="162560" y="6896472"/>
            <a:ext cx="35966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ommons.wikimedia.org/wiki/File:Box_of_doughnuts_(5533414164)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C4E9DA-B091-4B94-9FAB-825D9DAC4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107680" y="392182"/>
            <a:ext cx="3947160" cy="26314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41AD9D-2B1E-499E-9728-16561C2564C0}"/>
              </a:ext>
            </a:extLst>
          </p:cNvPr>
          <p:cNvSpPr txBox="1"/>
          <p:nvPr/>
        </p:nvSpPr>
        <p:spPr>
          <a:xfrm>
            <a:off x="10179566" y="3250412"/>
            <a:ext cx="2012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ladybughousehold.blogspot.com/2016/06/the-new-soda-tax-in-philly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2E03B8-FA10-47AF-80E2-893B860E39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30160" y="3738880"/>
            <a:ext cx="4561840" cy="30293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765B36-9507-4B30-BB40-1007F36EEF42}"/>
              </a:ext>
            </a:extLst>
          </p:cNvPr>
          <p:cNvSpPr txBox="1"/>
          <p:nvPr/>
        </p:nvSpPr>
        <p:spPr>
          <a:xfrm>
            <a:off x="7467600" y="6912979"/>
            <a:ext cx="45618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9" tooltip="https://www.flickr.com/photos/babykins1206/7272694126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0" tooltip="https://creativecommons.org/licenses/by-nd/3.0/"/>
              </a:rPr>
              <a:t>CC BY-ND</a:t>
            </a:r>
            <a:endParaRPr lang="en-US" sz="9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C49460-AEE3-40CB-968D-6C70A8FFAE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-6075" y="-142642"/>
            <a:ext cx="5482253" cy="37010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DD356B-61E4-47BC-90AC-B1E056CC66DD}"/>
              </a:ext>
            </a:extLst>
          </p:cNvPr>
          <p:cNvSpPr txBox="1"/>
          <p:nvPr/>
        </p:nvSpPr>
        <p:spPr>
          <a:xfrm>
            <a:off x="-142240" y="3878466"/>
            <a:ext cx="43985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2" tooltip="https://pngimg.com/download/22311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3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C64FA7-858D-43B3-B9CE-F202686577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3878154" y="4839649"/>
            <a:ext cx="3569126" cy="194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35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40095C-59BC-4556-B61C-DE03658A0D57}"/>
              </a:ext>
            </a:extLst>
          </p:cNvPr>
          <p:cNvSpPr txBox="1"/>
          <p:nvPr/>
        </p:nvSpPr>
        <p:spPr>
          <a:xfrm>
            <a:off x="3738880" y="188046"/>
            <a:ext cx="4968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HEALTHY CHOICES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FBE5F1-9BD3-4C4E-BFD2-0374108C9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06500" y="790064"/>
            <a:ext cx="2159000" cy="215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97A1D3-AA8C-4AE0-AB8D-FB4605F74BD8}"/>
              </a:ext>
            </a:extLst>
          </p:cNvPr>
          <p:cNvSpPr txBox="1"/>
          <p:nvPr/>
        </p:nvSpPr>
        <p:spPr>
          <a:xfrm>
            <a:off x="525780" y="3627100"/>
            <a:ext cx="215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freefoodphotos.com/imagelibrary/bread/slides/white_ric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E297BD-B0DE-42A6-8B97-D1A7A391EB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947660" y="739397"/>
            <a:ext cx="3586480" cy="27894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89A49C-BE4D-4E4E-A9FA-FA5B278E5DD2}"/>
              </a:ext>
            </a:extLst>
          </p:cNvPr>
          <p:cNvSpPr txBox="1"/>
          <p:nvPr/>
        </p:nvSpPr>
        <p:spPr>
          <a:xfrm>
            <a:off x="6979920" y="4435667"/>
            <a:ext cx="31159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diaryofafitnessjunkieblog.wordpress.com/2015/11/22/clean-turkey-bowl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nc-sa/3.0/"/>
              </a:rPr>
              <a:t>CC BY-SA-NC</a:t>
            </a:r>
            <a:endParaRPr lang="en-US" sz="9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2C4B21-856A-4CC1-873A-1B1505C5E1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32670" y="3429000"/>
            <a:ext cx="4261401" cy="2978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B27BB8-C7AB-4B9B-B124-6B40635C7871}"/>
              </a:ext>
            </a:extLst>
          </p:cNvPr>
          <p:cNvSpPr txBox="1"/>
          <p:nvPr/>
        </p:nvSpPr>
        <p:spPr>
          <a:xfrm>
            <a:off x="0" y="6734218"/>
            <a:ext cx="35864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9" tooltip="https://www.flickr.com/photos/142819124@N07/32652963911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0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FFFCC1-B53C-4175-B78B-F67B570EDA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7127240" y="3910274"/>
            <a:ext cx="4732090" cy="2710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50EA84-3F0D-43F0-B287-F455B2CF1428}"/>
              </a:ext>
            </a:extLst>
          </p:cNvPr>
          <p:cNvSpPr txBox="1"/>
          <p:nvPr/>
        </p:nvSpPr>
        <p:spPr>
          <a:xfrm>
            <a:off x="6995160" y="7086873"/>
            <a:ext cx="46634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2" tooltip="https://www.flickr.com/photos/vegan-baking/5656956353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0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2E77DF2-829A-42E6-81C9-CA2A42207A94}"/>
              </a:ext>
            </a:extLst>
          </p:cNvPr>
          <p:cNvSpPr/>
          <p:nvPr/>
        </p:nvSpPr>
        <p:spPr>
          <a:xfrm>
            <a:off x="5059680" y="1940560"/>
            <a:ext cx="192024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6B31CD4-3378-4BE6-A91C-810709DB6BE9}"/>
              </a:ext>
            </a:extLst>
          </p:cNvPr>
          <p:cNvSpPr/>
          <p:nvPr/>
        </p:nvSpPr>
        <p:spPr>
          <a:xfrm>
            <a:off x="5425440" y="4435667"/>
            <a:ext cx="120904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CAC661-C901-4CA2-8F0C-DFBE1F5E5B11}"/>
              </a:ext>
            </a:extLst>
          </p:cNvPr>
          <p:cNvSpPr txBox="1"/>
          <p:nvPr/>
        </p:nvSpPr>
        <p:spPr>
          <a:xfrm flipH="1">
            <a:off x="1067531" y="3474457"/>
            <a:ext cx="1066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WHITE PRODUCTS                                                                                           BROWN/WHOLE GRAIN PRODUCTS</a:t>
            </a:r>
          </a:p>
        </p:txBody>
      </p:sp>
    </p:spTree>
    <p:extLst>
      <p:ext uri="{BB962C8B-B14F-4D97-AF65-F5344CB8AC3E}">
        <p14:creationId xmlns:p14="http://schemas.microsoft.com/office/powerpoint/2010/main" val="4232267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BE3A61-7125-462B-9F71-1E9957305DA7}"/>
              </a:ext>
            </a:extLst>
          </p:cNvPr>
          <p:cNvSpPr txBox="1"/>
          <p:nvPr/>
        </p:nvSpPr>
        <p:spPr>
          <a:xfrm>
            <a:off x="5425440" y="325120"/>
            <a:ext cx="334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HEALTHY CHOICES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3607B-6B8C-4C7A-A5FA-8FEC8C08D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8221" y="786785"/>
            <a:ext cx="4323300" cy="2670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269DA8-E2C2-4576-8559-D96B21211B6B}"/>
              </a:ext>
            </a:extLst>
          </p:cNvPr>
          <p:cNvSpPr txBox="1"/>
          <p:nvPr/>
        </p:nvSpPr>
        <p:spPr>
          <a:xfrm>
            <a:off x="218221" y="4331201"/>
            <a:ext cx="3022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meinblogland.blogspot.com/2011/09/recipe-of-month-assorted-doughnuts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657B25-A68E-4AC3-A235-89CEF9759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650481" y="786785"/>
            <a:ext cx="3143434" cy="26422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00E981-8801-4A57-A7BC-7582D4BC46C5}"/>
              </a:ext>
            </a:extLst>
          </p:cNvPr>
          <p:cNvSpPr txBox="1"/>
          <p:nvPr/>
        </p:nvSpPr>
        <p:spPr>
          <a:xfrm>
            <a:off x="8246110" y="4166409"/>
            <a:ext cx="3238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://pngimg.com/download/36518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41251C-764D-4069-84FD-91113B8871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35941" y="4187613"/>
            <a:ext cx="4005580" cy="2670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185A2E-B9AB-4D1B-8B9F-FFE810B599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325360" y="4166408"/>
            <a:ext cx="4541520" cy="26915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F2C35D-EFDD-4251-BD11-8BDC78110CBB}"/>
              </a:ext>
            </a:extLst>
          </p:cNvPr>
          <p:cNvSpPr txBox="1"/>
          <p:nvPr/>
        </p:nvSpPr>
        <p:spPr>
          <a:xfrm>
            <a:off x="7325360" y="7028302"/>
            <a:ext cx="45415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1" tooltip="http://halalmama.blogspot.com/2010/06/fresh-fruit-tart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DD9E4E0-E2DD-4522-B384-9957B83701AA}"/>
              </a:ext>
            </a:extLst>
          </p:cNvPr>
          <p:cNvSpPr/>
          <p:nvPr/>
        </p:nvSpPr>
        <p:spPr>
          <a:xfrm flipV="1">
            <a:off x="5608320" y="2004369"/>
            <a:ext cx="1742441" cy="230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E19ABC6-A136-4975-95B4-9FB9ECB7A435}"/>
              </a:ext>
            </a:extLst>
          </p:cNvPr>
          <p:cNvSpPr/>
          <p:nvPr/>
        </p:nvSpPr>
        <p:spPr>
          <a:xfrm>
            <a:off x="5140960" y="5120640"/>
            <a:ext cx="1869440" cy="345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115314-9F75-45B4-9325-B29E7135A68D}"/>
              </a:ext>
            </a:extLst>
          </p:cNvPr>
          <p:cNvSpPr txBox="1"/>
          <p:nvPr/>
        </p:nvSpPr>
        <p:spPr>
          <a:xfrm flipH="1">
            <a:off x="1398085" y="414726"/>
            <a:ext cx="2802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HIGH FAT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2F156D-F91E-48F4-8D84-DB22B2065C6C}"/>
              </a:ext>
            </a:extLst>
          </p:cNvPr>
          <p:cNvSpPr txBox="1"/>
          <p:nvPr/>
        </p:nvSpPr>
        <p:spPr>
          <a:xfrm>
            <a:off x="1055802" y="3829231"/>
            <a:ext cx="2890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ADDED SUGARS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A44D18-EC82-467C-A3CB-8786C10AD2C8}"/>
              </a:ext>
            </a:extLst>
          </p:cNvPr>
          <p:cNvSpPr txBox="1"/>
          <p:nvPr/>
        </p:nvSpPr>
        <p:spPr>
          <a:xfrm flipH="1">
            <a:off x="8886595" y="427708"/>
            <a:ext cx="2980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LOW FAT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10C054-EE99-4910-8E2D-825B47239785}"/>
              </a:ext>
            </a:extLst>
          </p:cNvPr>
          <p:cNvSpPr txBox="1"/>
          <p:nvPr/>
        </p:nvSpPr>
        <p:spPr>
          <a:xfrm flipH="1">
            <a:off x="8426148" y="3659954"/>
            <a:ext cx="323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NATURAL SUGARS</a:t>
            </a:r>
          </a:p>
        </p:txBody>
      </p:sp>
    </p:spTree>
    <p:extLst>
      <p:ext uri="{BB962C8B-B14F-4D97-AF65-F5344CB8AC3E}">
        <p14:creationId xmlns:p14="http://schemas.microsoft.com/office/powerpoint/2010/main" val="1849590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0B2B79-690A-4122-AE6F-FFA1BE167222}"/>
              </a:ext>
            </a:extLst>
          </p:cNvPr>
          <p:cNvSpPr txBox="1"/>
          <p:nvPr/>
        </p:nvSpPr>
        <p:spPr>
          <a:xfrm>
            <a:off x="4155440" y="640080"/>
            <a:ext cx="4439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PROTEINS</a:t>
            </a:r>
          </a:p>
          <a:p>
            <a:pPr algn="ctr"/>
            <a:endParaRPr lang="en-US" sz="2400" b="1"/>
          </a:p>
          <a:p>
            <a:pPr algn="ctr"/>
            <a:r>
              <a:rPr lang="en-US" sz="2400" b="1"/>
              <a:t>BUILD MUSCLE AND COLLAGEN</a:t>
            </a:r>
          </a:p>
          <a:p>
            <a:pPr algn="ctr"/>
            <a:endParaRPr lang="en-US" sz="2400" b="1"/>
          </a:p>
          <a:p>
            <a:pPr algn="ctr"/>
            <a:r>
              <a:rPr lang="en-US" sz="2400" b="1"/>
              <a:t> MININUM OF 10% TOTAL CALORIES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1C1C6C-A567-4BD0-9C28-C5B581A66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1760" y="522744"/>
            <a:ext cx="2275840" cy="1706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4174A8-99EC-4C3A-B30D-051CBEFC9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981761" y="3331300"/>
            <a:ext cx="2411357" cy="20841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1263EF-79DE-4F98-8419-58C664762EEE}"/>
              </a:ext>
            </a:extLst>
          </p:cNvPr>
          <p:cNvSpPr txBox="1"/>
          <p:nvPr/>
        </p:nvSpPr>
        <p:spPr>
          <a:xfrm>
            <a:off x="3027680" y="4886960"/>
            <a:ext cx="1422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en.wikipedia.org/wiki/Egg_allergy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E639B-3262-48BC-B56F-3134A1B45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490408" y="522744"/>
            <a:ext cx="3506170" cy="18407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CA4CBB-8D4B-44DA-BB78-F1BD303289AE}"/>
              </a:ext>
            </a:extLst>
          </p:cNvPr>
          <p:cNvSpPr txBox="1"/>
          <p:nvPr/>
        </p:nvSpPr>
        <p:spPr>
          <a:xfrm>
            <a:off x="4566920" y="5689927"/>
            <a:ext cx="33578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://nofearentertaining.blogspot.com/2008/08/nice-fast-marinated-chicken-recip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B33D52-C82A-4728-B746-E335396249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630432" y="3331300"/>
            <a:ext cx="3226122" cy="19710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DE128D-E6A6-4678-B24D-E9E8B682E68F}"/>
              </a:ext>
            </a:extLst>
          </p:cNvPr>
          <p:cNvSpPr txBox="1"/>
          <p:nvPr/>
        </p:nvSpPr>
        <p:spPr>
          <a:xfrm>
            <a:off x="8268420" y="5669274"/>
            <a:ext cx="27684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1" tooltip="https://foto.wuestenigel.com/assortment-of-legumes-in-wooden-spoons-on-black-background-flip-2019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16B52A-6AF7-4034-BE95-71E83A43A0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1600" y="2854960"/>
            <a:ext cx="3882313" cy="25398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A9DD15D-D00F-4162-8BAB-7A292A990BAB}"/>
              </a:ext>
            </a:extLst>
          </p:cNvPr>
          <p:cNvSpPr txBox="1"/>
          <p:nvPr/>
        </p:nvSpPr>
        <p:spPr>
          <a:xfrm>
            <a:off x="101601" y="5933266"/>
            <a:ext cx="30533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3" tooltip="http://www.progressive-charlestown.com/2017/05/nuts-are-good-for-colon-health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75672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5170D9-2632-4382-A346-0C38135635D1}"/>
              </a:ext>
            </a:extLst>
          </p:cNvPr>
          <p:cNvSpPr txBox="1"/>
          <p:nvPr/>
        </p:nvSpPr>
        <p:spPr>
          <a:xfrm>
            <a:off x="4364611" y="223406"/>
            <a:ext cx="3850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HIGHLY PROCESSED AND         HIGH FAT PROTEINS</a:t>
            </a:r>
          </a:p>
          <a:p>
            <a:r>
              <a:rPr lang="en-US" sz="2400" b="1"/>
              <a:t>        TO LIMIT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D44FA-2249-4D4D-8560-9BE64CB29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6240" y="1468015"/>
            <a:ext cx="4226560" cy="2273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2201B2-1A08-4CC7-9B25-D3C139E616C5}"/>
              </a:ext>
            </a:extLst>
          </p:cNvPr>
          <p:cNvSpPr txBox="1"/>
          <p:nvPr/>
        </p:nvSpPr>
        <p:spPr>
          <a:xfrm>
            <a:off x="396240" y="3899639"/>
            <a:ext cx="42265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pngall.com/hot-dog-pn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52204D-C8E7-4F09-90E8-203EECE97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696199" y="1057364"/>
            <a:ext cx="4003899" cy="2842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C3F14F-94E0-4360-8234-D3321DEF4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91902" y="3741852"/>
            <a:ext cx="3562985" cy="26749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B6AEEA-1F2A-4653-A124-879A92EE4941}"/>
              </a:ext>
            </a:extLst>
          </p:cNvPr>
          <p:cNvSpPr txBox="1"/>
          <p:nvPr/>
        </p:nvSpPr>
        <p:spPr>
          <a:xfrm>
            <a:off x="3000375" y="5753100"/>
            <a:ext cx="6191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s://cookipedia.co.uk/recipes_wiki/liver_sausage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4413F9-884B-468D-BE46-AB8DD21C5C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071360" y="3710096"/>
            <a:ext cx="4551680" cy="29447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ABAA3E-FAB9-4720-A418-F4FA7B93F8CB}"/>
              </a:ext>
            </a:extLst>
          </p:cNvPr>
          <p:cNvSpPr txBox="1"/>
          <p:nvPr/>
        </p:nvSpPr>
        <p:spPr>
          <a:xfrm>
            <a:off x="7071360" y="5983932"/>
            <a:ext cx="45516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1" tooltip="http://www.cocinasegura.com/2013/03/derivados-lacteos-en-la-dieta-sin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2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471993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2BED96-E186-4B70-B92D-36AE08D5AD0C}"/>
              </a:ext>
            </a:extLst>
          </p:cNvPr>
          <p:cNvSpPr txBox="1"/>
          <p:nvPr/>
        </p:nvSpPr>
        <p:spPr>
          <a:xfrm>
            <a:off x="1280160" y="609600"/>
            <a:ext cx="998728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Important Points: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800" b="1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/>
              <a:t>EAT FOODS LOW IN FAT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800" b="1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/>
              <a:t>EAT WHOLE GRAIN CARBS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800" b="1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/>
              <a:t>CHOOSE LEAN PROTEINS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800" b="1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/>
              <a:t>CHOOSE LOW FAT DAIRY PRODUCTS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800" b="1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/>
              <a:t>EAT A VARIETY OF FRESH FRUITS AND VEGETABLES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800" b="1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/>
              <a:t>AVOID PROCESSED FOODS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800" b="1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6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351E2-8C81-4B00-9519-6CD277F7F06E}"/>
              </a:ext>
            </a:extLst>
          </p:cNvPr>
          <p:cNvSpPr txBox="1"/>
          <p:nvPr/>
        </p:nvSpPr>
        <p:spPr>
          <a:xfrm>
            <a:off x="4187276" y="504651"/>
            <a:ext cx="3074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MISLEADING LABELS</a:t>
            </a:r>
          </a:p>
          <a:p>
            <a:pPr algn="ctr"/>
            <a:r>
              <a:rPr lang="en-US" sz="2400" b="1"/>
              <a:t>WHAT DO THEY MEAN?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B4C989-354A-4C3A-83BF-244842E1FDD2}"/>
              </a:ext>
            </a:extLst>
          </p:cNvPr>
          <p:cNvSpPr txBox="1"/>
          <p:nvPr/>
        </p:nvSpPr>
        <p:spPr>
          <a:xfrm rot="20522356" flipH="1">
            <a:off x="951079" y="1306546"/>
            <a:ext cx="3244168" cy="46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FAT FREE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CF6BA4-332F-411F-8A53-44F4C45C3C1D}"/>
              </a:ext>
            </a:extLst>
          </p:cNvPr>
          <p:cNvSpPr txBox="1"/>
          <p:nvPr/>
        </p:nvSpPr>
        <p:spPr>
          <a:xfrm rot="1295239">
            <a:off x="8201320" y="1828800"/>
            <a:ext cx="2601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LOW FAT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01A75C-EB20-434F-A5A4-C75076A71F3C}"/>
              </a:ext>
            </a:extLst>
          </p:cNvPr>
          <p:cNvSpPr txBox="1"/>
          <p:nvPr/>
        </p:nvSpPr>
        <p:spPr>
          <a:xfrm flipH="1">
            <a:off x="1666316" y="2837702"/>
            <a:ext cx="2915922" cy="46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LIGHT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55ABBD-79FD-4AF8-96FC-B7E8F9398D64}"/>
              </a:ext>
            </a:extLst>
          </p:cNvPr>
          <p:cNvSpPr txBox="1"/>
          <p:nvPr/>
        </p:nvSpPr>
        <p:spPr>
          <a:xfrm rot="20309081">
            <a:off x="8120484" y="4849716"/>
            <a:ext cx="2763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REDUCED FAT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34BBAE-1774-4A89-88F6-A08A03AEB6A0}"/>
              </a:ext>
            </a:extLst>
          </p:cNvPr>
          <p:cNvSpPr txBox="1"/>
          <p:nvPr/>
        </p:nvSpPr>
        <p:spPr>
          <a:xfrm rot="1920766" flipH="1">
            <a:off x="808460" y="4531005"/>
            <a:ext cx="2487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SUGAR FREE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1C582-3F03-4E96-92F2-B60D9F86EAFA}"/>
              </a:ext>
            </a:extLst>
          </p:cNvPr>
          <p:cNvSpPr txBox="1"/>
          <p:nvPr/>
        </p:nvSpPr>
        <p:spPr>
          <a:xfrm flipH="1">
            <a:off x="7826579" y="3674885"/>
            <a:ext cx="2953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NO SUGAR ADDED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96FA1-EE50-451A-897F-5685ABFF6B92}"/>
              </a:ext>
            </a:extLst>
          </p:cNvPr>
          <p:cNvSpPr txBox="1"/>
          <p:nvPr/>
        </p:nvSpPr>
        <p:spPr>
          <a:xfrm>
            <a:off x="4424884" y="5393092"/>
            <a:ext cx="3103420" cy="46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UNSWEETENED</a:t>
            </a:r>
          </a:p>
        </p:txBody>
      </p:sp>
      <p:sp>
        <p:nvSpPr>
          <p:cNvPr id="11" name="Action Button: Help 1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70F747D-5FFA-4828-912B-6019B9C73419}"/>
              </a:ext>
            </a:extLst>
          </p:cNvPr>
          <p:cNvSpPr/>
          <p:nvPr/>
        </p:nvSpPr>
        <p:spPr>
          <a:xfrm>
            <a:off x="4698555" y="1767871"/>
            <a:ext cx="1660532" cy="3312678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D71139-E1C1-45CD-93CD-283D6E177466}"/>
              </a:ext>
            </a:extLst>
          </p:cNvPr>
          <p:cNvSpPr txBox="1"/>
          <p:nvPr/>
        </p:nvSpPr>
        <p:spPr>
          <a:xfrm rot="20791505" flipH="1">
            <a:off x="2185668" y="3811229"/>
            <a:ext cx="2339002" cy="46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MULTIGRAIN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AECEAE-0781-417B-8ABB-79577E921099}"/>
              </a:ext>
            </a:extLst>
          </p:cNvPr>
          <p:cNvSpPr txBox="1"/>
          <p:nvPr/>
        </p:nvSpPr>
        <p:spPr>
          <a:xfrm rot="20095718" flipH="1">
            <a:off x="6577937" y="2477892"/>
            <a:ext cx="2587676" cy="46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ZERO TRANS FAT</a:t>
            </a:r>
          </a:p>
        </p:txBody>
      </p:sp>
    </p:spTree>
    <p:extLst>
      <p:ext uri="{BB962C8B-B14F-4D97-AF65-F5344CB8AC3E}">
        <p14:creationId xmlns:p14="http://schemas.microsoft.com/office/powerpoint/2010/main" val="313925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4E69A7-FC33-4F5A-821C-EEBFB5C47B86}"/>
              </a:ext>
            </a:extLst>
          </p:cNvPr>
          <p:cNvSpPr txBox="1"/>
          <p:nvPr/>
        </p:nvSpPr>
        <p:spPr>
          <a:xfrm>
            <a:off x="3987538" y="593888"/>
            <a:ext cx="495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LABELING OF FAT CONTENT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A47BE3-A782-4BF1-AC74-33D0D167E8B7}"/>
              </a:ext>
            </a:extLst>
          </p:cNvPr>
          <p:cNvSpPr txBox="1"/>
          <p:nvPr/>
        </p:nvSpPr>
        <p:spPr>
          <a:xfrm>
            <a:off x="1178350" y="1659117"/>
            <a:ext cx="7769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 FAT FREE:  Contains less than 0.5 grams of fat/serving</a:t>
            </a:r>
          </a:p>
          <a:p>
            <a:endParaRPr lang="en-US" sz="2000" b="1"/>
          </a:p>
          <a:p>
            <a:r>
              <a:rPr lang="en-US" sz="2000" b="1"/>
              <a:t>        </a:t>
            </a:r>
            <a:r>
              <a:rPr lang="en-US" sz="2000" b="1">
                <a:solidFill>
                  <a:srgbClr val="FF0000"/>
                </a:solidFill>
              </a:rPr>
              <a:t>LOOK FOR HIDDEN SUGARS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ECEF97-03EB-4BF1-90D9-493EFA5666DD}"/>
              </a:ext>
            </a:extLst>
          </p:cNvPr>
          <p:cNvSpPr txBox="1"/>
          <p:nvPr/>
        </p:nvSpPr>
        <p:spPr>
          <a:xfrm>
            <a:off x="1178350" y="2705493"/>
            <a:ext cx="7418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REDUCED FAT</a:t>
            </a:r>
            <a:r>
              <a:rPr lang="en-US" b="1"/>
              <a:t>: </a:t>
            </a:r>
            <a:r>
              <a:rPr lang="en-US" sz="2000" b="1"/>
              <a:t>Contains 25% less fat than the regular version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26F489-A8AC-4C9B-A469-E8DF88F55A26}"/>
              </a:ext>
            </a:extLst>
          </p:cNvPr>
          <p:cNvSpPr txBox="1"/>
          <p:nvPr/>
        </p:nvSpPr>
        <p:spPr>
          <a:xfrm>
            <a:off x="1112363" y="3733014"/>
            <a:ext cx="7995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 LOW FAT:  Contain 3 grams of fat or less/serving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670424-C364-4FCD-A678-286F0A09C9EC}"/>
              </a:ext>
            </a:extLst>
          </p:cNvPr>
          <p:cNvSpPr txBox="1"/>
          <p:nvPr/>
        </p:nvSpPr>
        <p:spPr>
          <a:xfrm>
            <a:off x="1178351" y="4826524"/>
            <a:ext cx="7305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LIGHT:  Must have 1/3 fewer Calories OR 50% less fat/serving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808998-F4B0-418D-8B76-69091CFDEE33}"/>
              </a:ext>
            </a:extLst>
          </p:cNvPr>
          <p:cNvSpPr txBox="1"/>
          <p:nvPr/>
        </p:nvSpPr>
        <p:spPr>
          <a:xfrm>
            <a:off x="1112363" y="5910606"/>
            <a:ext cx="9690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WHEN FAT IS REMOVED, FLAVOR IS REDUCED.  THEREFORE MOST OF THESE PRODUCTS CONTAIN ADDED SUGARS.</a:t>
            </a:r>
          </a:p>
        </p:txBody>
      </p:sp>
    </p:spTree>
    <p:extLst>
      <p:ext uri="{BB962C8B-B14F-4D97-AF65-F5344CB8AC3E}">
        <p14:creationId xmlns:p14="http://schemas.microsoft.com/office/powerpoint/2010/main" val="145973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B6EA2-1F17-40C3-9FC1-889639783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Objectives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97B451-E3D7-4ED3-AC32-E3F358D67A60}"/>
              </a:ext>
            </a:extLst>
          </p:cNvPr>
          <p:cNvSpPr txBox="1"/>
          <p:nvPr/>
        </p:nvSpPr>
        <p:spPr>
          <a:xfrm>
            <a:off x="1415845" y="1887794"/>
            <a:ext cx="9547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At the completion of this session, the student will be able to: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F9E46-8987-4AE3-9589-0AE10485AB24}"/>
              </a:ext>
            </a:extLst>
          </p:cNvPr>
          <p:cNvSpPr txBox="1"/>
          <p:nvPr/>
        </p:nvSpPr>
        <p:spPr>
          <a:xfrm>
            <a:off x="2926567" y="2685017"/>
            <a:ext cx="61191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Access MyPLate.gov and customize a diet plan.</a:t>
            </a:r>
          </a:p>
          <a:p>
            <a:r>
              <a:rPr lang="en-US"/>
              <a:t>List the calorie content for each gram of Fat, Carb, or Protein.</a:t>
            </a:r>
          </a:p>
          <a:p>
            <a:r>
              <a:rPr lang="en-US"/>
              <a:t>List the major sections on a Nutrition Label.</a:t>
            </a:r>
          </a:p>
          <a:p>
            <a:r>
              <a:rPr lang="en-US"/>
              <a:t>Calculate the percentage of fat calories in each serving.</a:t>
            </a:r>
          </a:p>
          <a:p>
            <a:r>
              <a:rPr lang="en-US"/>
              <a:t>Identify the amount of added sugar in a product.</a:t>
            </a:r>
          </a:p>
          <a:p>
            <a:r>
              <a:rPr lang="en-US"/>
              <a:t>Identify hidden sugars in the list of ingredients.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9C37C9-42D6-4DA9-A374-7213C4BBA72A}"/>
              </a:ext>
            </a:extLst>
          </p:cNvPr>
          <p:cNvSpPr txBox="1"/>
          <p:nvPr/>
        </p:nvSpPr>
        <p:spPr>
          <a:xfrm>
            <a:off x="4732256" y="114429"/>
            <a:ext cx="299772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SUGARS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290981-2E87-459C-A455-AA49B6ED9788}"/>
              </a:ext>
            </a:extLst>
          </p:cNvPr>
          <p:cNvSpPr txBox="1"/>
          <p:nvPr/>
        </p:nvSpPr>
        <p:spPr>
          <a:xfrm flipH="1">
            <a:off x="579904" y="1376313"/>
            <a:ext cx="504789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Natural Sugars</a:t>
            </a:r>
            <a:r>
              <a:rPr lang="en-US"/>
              <a:t>:</a:t>
            </a:r>
          </a:p>
          <a:p>
            <a:r>
              <a:rPr lang="en-US"/>
              <a:t>     Found in fruit and some vegetables:  Fructose,    Glucose, Sucrose</a:t>
            </a:r>
          </a:p>
          <a:p>
            <a:r>
              <a:rPr lang="en-US"/>
              <a:t>     Found in milk:  Lactose</a:t>
            </a:r>
          </a:p>
          <a:p>
            <a:r>
              <a:rPr lang="en-US"/>
              <a:t>     Found in germinating grains:  Maltose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7D2AA-9F72-4CAF-BA4E-9768CBDBDDAA}"/>
              </a:ext>
            </a:extLst>
          </p:cNvPr>
          <p:cNvSpPr txBox="1"/>
          <p:nvPr/>
        </p:nvSpPr>
        <p:spPr>
          <a:xfrm>
            <a:off x="509048" y="3270160"/>
            <a:ext cx="437403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Sugar Alcohols: Man made sweeteners</a:t>
            </a:r>
          </a:p>
          <a:p>
            <a:r>
              <a:rPr lang="en-US"/>
              <a:t>          Erythritol</a:t>
            </a:r>
          </a:p>
          <a:p>
            <a:r>
              <a:rPr lang="en-US"/>
              <a:t>          Maltitol</a:t>
            </a:r>
          </a:p>
          <a:p>
            <a:r>
              <a:rPr lang="en-US"/>
              <a:t>          Mannitol</a:t>
            </a:r>
          </a:p>
          <a:p>
            <a:r>
              <a:rPr lang="en-US"/>
              <a:t>          Sorbitol</a:t>
            </a:r>
          </a:p>
          <a:p>
            <a:r>
              <a:rPr lang="en-US"/>
              <a:t>          Xylitol</a:t>
            </a:r>
          </a:p>
          <a:p>
            <a:r>
              <a:rPr lang="en-US"/>
              <a:t>          </a:t>
            </a:r>
            <a:r>
              <a:rPr lang="en-US" err="1"/>
              <a:t>Isomalt</a:t>
            </a:r>
            <a:endParaRPr lang="en-US"/>
          </a:p>
          <a:p>
            <a:r>
              <a:rPr lang="en-US"/>
              <a:t>          Hydrogenated Starch Hydrolysates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776DFC-25E8-4E42-AABF-1501603A3F73}"/>
              </a:ext>
            </a:extLst>
          </p:cNvPr>
          <p:cNvSpPr txBox="1"/>
          <p:nvPr/>
        </p:nvSpPr>
        <p:spPr>
          <a:xfrm>
            <a:off x="6890994" y="1385739"/>
            <a:ext cx="49456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ADDED SUGARS</a:t>
            </a:r>
            <a:r>
              <a:rPr lang="en-US"/>
              <a:t>:</a:t>
            </a:r>
          </a:p>
          <a:p>
            <a:r>
              <a:rPr lang="en-US"/>
              <a:t>     Honey,</a:t>
            </a:r>
          </a:p>
          <a:p>
            <a:r>
              <a:rPr lang="en-US"/>
              <a:t>     Molasses,</a:t>
            </a:r>
          </a:p>
          <a:p>
            <a:r>
              <a:rPr lang="en-US"/>
              <a:t>     Corn Syrup,</a:t>
            </a:r>
          </a:p>
          <a:p>
            <a:r>
              <a:rPr lang="en-US"/>
              <a:t>     Rice Syrup,</a:t>
            </a:r>
          </a:p>
          <a:p>
            <a:r>
              <a:rPr lang="en-US"/>
              <a:t>     Barley Malt,</a:t>
            </a:r>
          </a:p>
          <a:p>
            <a:r>
              <a:rPr lang="en-US"/>
              <a:t>     Cane Juice</a:t>
            </a:r>
          </a:p>
          <a:p>
            <a:endParaRPr lang="en-US"/>
          </a:p>
          <a:p>
            <a:r>
              <a:rPr lang="en-US" b="1"/>
              <a:t>AND OTHERS</a:t>
            </a:r>
          </a:p>
          <a:p>
            <a:r>
              <a:rPr lang="en-US"/>
              <a:t>     </a:t>
            </a:r>
          </a:p>
          <a:p>
            <a:r>
              <a:rPr lang="en-US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83332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022FED-B134-416F-AAC5-D787A3BF4BBF}"/>
              </a:ext>
            </a:extLst>
          </p:cNvPr>
          <p:cNvSpPr txBox="1"/>
          <p:nvPr/>
        </p:nvSpPr>
        <p:spPr>
          <a:xfrm flipH="1">
            <a:off x="2930320" y="452487"/>
            <a:ext cx="6837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MEANING OF SUGAR LABELS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94B9F5-B87D-4070-8D31-02B7E20B5253}"/>
              </a:ext>
            </a:extLst>
          </p:cNvPr>
          <p:cNvSpPr txBox="1"/>
          <p:nvPr/>
        </p:nvSpPr>
        <p:spPr>
          <a:xfrm>
            <a:off x="2648931" y="1735061"/>
            <a:ext cx="9785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SUGAR FREE</a:t>
            </a:r>
            <a:r>
              <a:rPr lang="en-US" sz="2000" b="1"/>
              <a:t>:     Contains less than 0.5 gm sugar/serving</a:t>
            </a:r>
          </a:p>
          <a:p>
            <a:r>
              <a:rPr lang="en-US" sz="2000" b="1"/>
              <a:t>     Not completely sugar free</a:t>
            </a:r>
          </a:p>
          <a:p>
            <a:r>
              <a:rPr lang="en-US" sz="2000" b="1"/>
              <a:t>                        and</a:t>
            </a:r>
          </a:p>
          <a:p>
            <a:r>
              <a:rPr lang="en-US" sz="2000" b="1"/>
              <a:t>     It can still contain </a:t>
            </a:r>
            <a:r>
              <a:rPr lang="en-US" sz="2000" b="1">
                <a:solidFill>
                  <a:srgbClr val="FF0000"/>
                </a:solidFill>
              </a:rPr>
              <a:t>artificial sweeteners and/or sugar alcohols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DC9E7A-5BE4-402C-939B-821E1591BD7F}"/>
              </a:ext>
            </a:extLst>
          </p:cNvPr>
          <p:cNvSpPr txBox="1"/>
          <p:nvPr/>
        </p:nvSpPr>
        <p:spPr>
          <a:xfrm>
            <a:off x="2614367" y="3799501"/>
            <a:ext cx="9530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NO SUGAR ADDED:  Contains natural sugars, or sugar alcohols.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61E86C-4793-4A2D-99E1-30BEE72221FF}"/>
              </a:ext>
            </a:extLst>
          </p:cNvPr>
          <p:cNvSpPr txBox="1"/>
          <p:nvPr/>
        </p:nvSpPr>
        <p:spPr>
          <a:xfrm flipH="1">
            <a:off x="2605095" y="4845377"/>
            <a:ext cx="7487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UNSWEETENED:  There are no added sugars, no artificial sweeteners, no sugar alcohols.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2C8D433D-F049-47A5-8B06-721FE3153CCC}"/>
              </a:ext>
            </a:extLst>
          </p:cNvPr>
          <p:cNvSpPr/>
          <p:nvPr/>
        </p:nvSpPr>
        <p:spPr>
          <a:xfrm>
            <a:off x="0" y="1951348"/>
            <a:ext cx="2535810" cy="4807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002BF-0591-433A-A0D1-BFC0610A63CC}"/>
              </a:ext>
            </a:extLst>
          </p:cNvPr>
          <p:cNvSpPr txBox="1"/>
          <p:nvPr/>
        </p:nvSpPr>
        <p:spPr>
          <a:xfrm flipH="1">
            <a:off x="443060" y="1373187"/>
            <a:ext cx="198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MISLEADING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4CA24D9-5BC1-43CB-940E-CD50A5D360DF}"/>
              </a:ext>
            </a:extLst>
          </p:cNvPr>
          <p:cNvSpPr/>
          <p:nvPr/>
        </p:nvSpPr>
        <p:spPr>
          <a:xfrm>
            <a:off x="78557" y="5090474"/>
            <a:ext cx="2535810" cy="394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D422A4-E0EA-4761-BB18-43570E5B565E}"/>
              </a:ext>
            </a:extLst>
          </p:cNvPr>
          <p:cNvSpPr txBox="1"/>
          <p:nvPr/>
        </p:nvSpPr>
        <p:spPr>
          <a:xfrm flipH="1">
            <a:off x="517923" y="4767871"/>
            <a:ext cx="1936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BEST CHOICE</a:t>
            </a:r>
          </a:p>
        </p:txBody>
      </p:sp>
    </p:spTree>
    <p:extLst>
      <p:ext uri="{BB962C8B-B14F-4D97-AF65-F5344CB8AC3E}">
        <p14:creationId xmlns:p14="http://schemas.microsoft.com/office/powerpoint/2010/main" val="169909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FA78D4-461C-4AFC-8D43-AD6CE352AF5A}"/>
              </a:ext>
            </a:extLst>
          </p:cNvPr>
          <p:cNvSpPr txBox="1"/>
          <p:nvPr/>
        </p:nvSpPr>
        <p:spPr>
          <a:xfrm flipH="1">
            <a:off x="1866507" y="1979629"/>
            <a:ext cx="10595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/>
              <a:t>NUTRITION LABELS</a:t>
            </a:r>
          </a:p>
        </p:txBody>
      </p:sp>
    </p:spTree>
    <p:extLst>
      <p:ext uri="{BB962C8B-B14F-4D97-AF65-F5344CB8AC3E}">
        <p14:creationId xmlns:p14="http://schemas.microsoft.com/office/powerpoint/2010/main" val="7249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BC7CD3-095E-4F3C-A4F9-C05E23DE3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"/>
            <a:ext cx="12192000" cy="68484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63DEAD-8B5E-4E69-BE58-BDD742098F19}"/>
              </a:ext>
            </a:extLst>
          </p:cNvPr>
          <p:cNvSpPr txBox="1"/>
          <p:nvPr/>
        </p:nvSpPr>
        <p:spPr>
          <a:xfrm>
            <a:off x="0" y="6848475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elgourmeturbano.blogspot.com/2016/06/lecturas-nocturnas-nuevas-etiquetas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144065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BF01F1-479C-439C-9A0F-4D0E9798D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8541" y="-3265747"/>
            <a:ext cx="20116800" cy="1465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02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1E7BA-F3DA-487E-9593-3E27E9DB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079"/>
            <a:ext cx="10515600" cy="762000"/>
          </a:xfrm>
        </p:spPr>
        <p:txBody>
          <a:bodyPr>
            <a:normAutofit/>
          </a:bodyPr>
          <a:lstStyle/>
          <a:p>
            <a:pPr algn="ctr"/>
            <a:r>
              <a:rPr lang="en-US" sz="2800" b="1"/>
              <a:t>SERVING SIZE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ACE1E0-7490-4AD5-9AC6-53B762C47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9585" y="-2700923"/>
            <a:ext cx="23234904" cy="17954244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E73DF1FD-5E43-4353-8B17-63283D7442E7}"/>
              </a:ext>
            </a:extLst>
          </p:cNvPr>
          <p:cNvSpPr/>
          <p:nvPr/>
        </p:nvSpPr>
        <p:spPr>
          <a:xfrm flipV="1">
            <a:off x="1452880" y="2436766"/>
            <a:ext cx="2357801" cy="761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36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CA52BA-78EF-488F-A30B-07015D827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85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051EE7-9950-4D18-89DC-AE7E5C6EF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" y="0"/>
            <a:ext cx="12263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38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F6BAF-5A0E-435D-B7A5-DD6DEC7E6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50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/>
              <a:t>CALORIES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C0C45D-0083-4447-A681-E6E6F3C4B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8466" y="-4069667"/>
            <a:ext cx="22475103" cy="2029968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09328188-5FBE-4024-964B-870524FCAD6C}"/>
              </a:ext>
            </a:extLst>
          </p:cNvPr>
          <p:cNvSpPr/>
          <p:nvPr/>
        </p:nvSpPr>
        <p:spPr>
          <a:xfrm>
            <a:off x="-596996" y="2496092"/>
            <a:ext cx="3077065" cy="15794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FD8B9E-CB48-4722-8FAF-593E3E6C721C}"/>
              </a:ext>
            </a:extLst>
          </p:cNvPr>
          <p:cNvSpPr txBox="1"/>
          <p:nvPr/>
        </p:nvSpPr>
        <p:spPr>
          <a:xfrm>
            <a:off x="8131539" y="2594916"/>
            <a:ext cx="30770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FATS:	    9 Cal/gm </a:t>
            </a:r>
          </a:p>
          <a:p>
            <a:endParaRPr lang="en-US" sz="2800" b="1"/>
          </a:p>
          <a:p>
            <a:r>
              <a:rPr lang="en-US" sz="2800" b="1"/>
              <a:t>CARBS:  4 Cal/gm</a:t>
            </a:r>
          </a:p>
          <a:p>
            <a:endParaRPr lang="en-US" sz="2800" b="1"/>
          </a:p>
          <a:p>
            <a:r>
              <a:rPr lang="en-US" sz="2800" b="1"/>
              <a:t>PROTEIN: 4 Cal/gm</a:t>
            </a:r>
          </a:p>
        </p:txBody>
      </p:sp>
    </p:spTree>
    <p:extLst>
      <p:ext uri="{BB962C8B-B14F-4D97-AF65-F5344CB8AC3E}">
        <p14:creationId xmlns:p14="http://schemas.microsoft.com/office/powerpoint/2010/main" val="374679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F6BAF-5A0E-435D-B7A5-DD6DEC7E6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50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/>
              <a:t>CALORIES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C0C45D-0083-4447-A681-E6E6F3C4B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3266" y="-4048315"/>
            <a:ext cx="22475103" cy="2029968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09328188-5FBE-4024-964B-870524FCAD6C}"/>
              </a:ext>
            </a:extLst>
          </p:cNvPr>
          <p:cNvSpPr/>
          <p:nvPr/>
        </p:nvSpPr>
        <p:spPr>
          <a:xfrm>
            <a:off x="-596996" y="2496092"/>
            <a:ext cx="3077065" cy="15794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65BB4-923F-4C39-8726-A4217749AB9C}"/>
              </a:ext>
            </a:extLst>
          </p:cNvPr>
          <p:cNvSpPr txBox="1"/>
          <p:nvPr/>
        </p:nvSpPr>
        <p:spPr>
          <a:xfrm>
            <a:off x="8168640" y="1889760"/>
            <a:ext cx="37490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Serving size is 2/3 cup.</a:t>
            </a:r>
          </a:p>
          <a:p>
            <a:endParaRPr lang="en-US" sz="2400" b="1"/>
          </a:p>
          <a:p>
            <a:r>
              <a:rPr lang="en-US" sz="2400" b="1"/>
              <a:t>This box has 8 servings or 5.28 cups</a:t>
            </a:r>
          </a:p>
          <a:p>
            <a:endParaRPr lang="en-US" sz="2400" b="1"/>
          </a:p>
          <a:p>
            <a:r>
              <a:rPr lang="en-US" sz="2400" b="1"/>
              <a:t>Each serving has 230 Cal</a:t>
            </a:r>
          </a:p>
          <a:p>
            <a:endParaRPr lang="en-US" sz="2400" b="1"/>
          </a:p>
          <a:p>
            <a:r>
              <a:rPr lang="en-US" sz="2400" b="1"/>
              <a:t>1840 Cal in entire box</a:t>
            </a:r>
          </a:p>
          <a:p>
            <a:r>
              <a:rPr lang="en-US" sz="2400" b="1"/>
              <a:t> </a:t>
            </a:r>
          </a:p>
          <a:p>
            <a:endParaRPr lang="en-US"/>
          </a:p>
          <a:p>
            <a:r>
              <a:rPr lang="en-US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541356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8D141-E5A9-41D2-9B0E-6D2B0FF86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 will be covering: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CCDABF-E27E-48F1-B139-F27FD00B9012}"/>
              </a:ext>
            </a:extLst>
          </p:cNvPr>
          <p:cNvSpPr txBox="1"/>
          <p:nvPr/>
        </p:nvSpPr>
        <p:spPr>
          <a:xfrm>
            <a:off x="1582288" y="2032236"/>
            <a:ext cx="667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BASIC COMPONENTS OF A HEALTHY DIET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6526DC-AD49-4744-91D7-1626DCEFAE74}"/>
              </a:ext>
            </a:extLst>
          </p:cNvPr>
          <p:cNvSpPr txBox="1"/>
          <p:nvPr/>
        </p:nvSpPr>
        <p:spPr>
          <a:xfrm>
            <a:off x="1536569" y="3007151"/>
            <a:ext cx="4559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CONFUSING FOOD LABELS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C6E3A2-A0CC-4C39-9315-E4DF1AAC10FA}"/>
              </a:ext>
            </a:extLst>
          </p:cNvPr>
          <p:cNvSpPr txBox="1"/>
          <p:nvPr/>
        </p:nvSpPr>
        <p:spPr>
          <a:xfrm flipH="1">
            <a:off x="1582288" y="3817856"/>
            <a:ext cx="383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NUTRITION LABELS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CA6F1A-D3F4-4243-AA18-7C82AD06D5A6}"/>
              </a:ext>
            </a:extLst>
          </p:cNvPr>
          <p:cNvSpPr txBox="1"/>
          <p:nvPr/>
        </p:nvSpPr>
        <p:spPr>
          <a:xfrm flipH="1">
            <a:off x="1582288" y="4692946"/>
            <a:ext cx="2686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INGREDIENTS LIST</a:t>
            </a:r>
          </a:p>
        </p:txBody>
      </p:sp>
    </p:spTree>
    <p:extLst>
      <p:ext uri="{BB962C8B-B14F-4D97-AF65-F5344CB8AC3E}">
        <p14:creationId xmlns:p14="http://schemas.microsoft.com/office/powerpoint/2010/main" val="138695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E5CD17-C1DE-45D2-928E-949447F5E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" y="0"/>
            <a:ext cx="12212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43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59C297-8D3D-4F80-8FE0-6613F8E97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0" y="-76203"/>
            <a:ext cx="8321040" cy="724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68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6E635C4-9A33-43E2-A3DF-8FBF53C74D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54" t="-13557" r="27574" b="1693"/>
          <a:stretch/>
        </p:blipFill>
        <p:spPr>
          <a:xfrm>
            <a:off x="-17938627" y="-10578090"/>
            <a:ext cx="31193480" cy="21671280"/>
          </a:xfrm>
          <a:prstGeom prst="rect">
            <a:avLst/>
          </a:prstGeom>
        </p:spPr>
      </p:pic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1852B25E-5FEF-4AA9-93AF-31E6DD91CA5E}"/>
              </a:ext>
            </a:extLst>
          </p:cNvPr>
          <p:cNvSpPr/>
          <p:nvPr/>
        </p:nvSpPr>
        <p:spPr>
          <a:xfrm>
            <a:off x="2651760" y="464027"/>
            <a:ext cx="2062480" cy="46736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3EF7C358-D6F5-4660-B93B-E2FDDDF3158B}"/>
              </a:ext>
            </a:extLst>
          </p:cNvPr>
          <p:cNvSpPr/>
          <p:nvPr/>
        </p:nvSpPr>
        <p:spPr>
          <a:xfrm flipV="1">
            <a:off x="2651760" y="2961640"/>
            <a:ext cx="1925321" cy="46736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22663D7F-3E07-434A-8F3D-0EDCFC188130}"/>
              </a:ext>
            </a:extLst>
          </p:cNvPr>
          <p:cNvSpPr/>
          <p:nvPr/>
        </p:nvSpPr>
        <p:spPr>
          <a:xfrm>
            <a:off x="2750456" y="1473201"/>
            <a:ext cx="1950720" cy="46736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FD6FFE-EB26-43DB-8204-64ADC5C371B8}"/>
              </a:ext>
            </a:extLst>
          </p:cNvPr>
          <p:cNvSpPr txBox="1"/>
          <p:nvPr/>
        </p:nvSpPr>
        <p:spPr>
          <a:xfrm>
            <a:off x="226141" y="4225945"/>
            <a:ext cx="3913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1 gram of sugar =1/4 teaspoons</a:t>
            </a:r>
          </a:p>
          <a:p>
            <a:endParaRPr lang="en-US" sz="2000" b="1"/>
          </a:p>
          <a:p>
            <a:r>
              <a:rPr lang="en-US" sz="2000" b="1"/>
              <a:t>10 grams = 2.4 teaspoons/serving</a:t>
            </a:r>
          </a:p>
          <a:p>
            <a:endParaRPr lang="en-US" sz="2000" b="1"/>
          </a:p>
          <a:p>
            <a:endParaRPr lang="en-US" sz="2000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F75FEB-879F-456E-BDEE-E49817D59B38}"/>
              </a:ext>
            </a:extLst>
          </p:cNvPr>
          <p:cNvSpPr txBox="1"/>
          <p:nvPr/>
        </p:nvSpPr>
        <p:spPr>
          <a:xfrm>
            <a:off x="0" y="1473201"/>
            <a:ext cx="3755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NUTRIENTS</a:t>
            </a:r>
          </a:p>
        </p:txBody>
      </p:sp>
    </p:spTree>
    <p:extLst>
      <p:ext uri="{BB962C8B-B14F-4D97-AF65-F5344CB8AC3E}">
        <p14:creationId xmlns:p14="http://schemas.microsoft.com/office/powerpoint/2010/main" val="65246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55E737-9ADC-4366-8859-E70958F4C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80706" y="1980679"/>
            <a:ext cx="3809524" cy="47619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65814B-459E-45B6-95A7-BFBFE9DC6134}"/>
              </a:ext>
            </a:extLst>
          </p:cNvPr>
          <p:cNvSpPr txBox="1"/>
          <p:nvPr/>
        </p:nvSpPr>
        <p:spPr>
          <a:xfrm>
            <a:off x="4002702" y="6627168"/>
            <a:ext cx="38095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socialsci.libretexts.org/Bookshelves/Early_Childhood_Education/Book:_Health_Safety_and_Nutrition_(Paris)/Section_IV:_Nutrition/12:_Basic_Nutrition_for_Children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382653-47A4-411E-8359-EF53AD84C3DE}"/>
              </a:ext>
            </a:extLst>
          </p:cNvPr>
          <p:cNvSpPr txBox="1"/>
          <p:nvPr/>
        </p:nvSpPr>
        <p:spPr>
          <a:xfrm>
            <a:off x="3555476" y="395924"/>
            <a:ext cx="508104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PERCENT OF DAILY VALUE</a:t>
            </a:r>
          </a:p>
          <a:p>
            <a:endParaRPr lang="en-US" sz="3200" b="1"/>
          </a:p>
          <a:p>
            <a:r>
              <a:rPr lang="en-US" sz="2800" b="1"/>
              <a:t>Based on 2,000 Calories/day</a:t>
            </a:r>
          </a:p>
        </p:txBody>
      </p:sp>
    </p:spTree>
    <p:extLst>
      <p:ext uri="{BB962C8B-B14F-4D97-AF65-F5344CB8AC3E}">
        <p14:creationId xmlns:p14="http://schemas.microsoft.com/office/powerpoint/2010/main" val="116540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70F24-48F9-45E6-A725-09967A775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1823"/>
          </a:xfrm>
        </p:spPr>
        <p:txBody>
          <a:bodyPr>
            <a:normAutofit/>
          </a:bodyPr>
          <a:lstStyle/>
          <a:p>
            <a:pPr algn="ctr"/>
            <a:r>
              <a:rPr lang="en-US" sz="3200" b="1"/>
              <a:t>% OF DAILY VALUE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E66BF8-E05C-4A1B-A21B-B43F60CD2990}"/>
              </a:ext>
            </a:extLst>
          </p:cNvPr>
          <p:cNvSpPr txBox="1"/>
          <p:nvPr/>
        </p:nvSpPr>
        <p:spPr>
          <a:xfrm>
            <a:off x="2844800" y="1857494"/>
            <a:ext cx="654811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             Based on 2000 Calorie/day diet</a:t>
            </a:r>
          </a:p>
          <a:p>
            <a:endParaRPr lang="en-US" sz="2400" b="1"/>
          </a:p>
          <a:p>
            <a:endParaRPr lang="en-US" sz="2400" b="1"/>
          </a:p>
          <a:p>
            <a:r>
              <a:rPr lang="en-US" sz="3200" b="1"/>
              <a:t>General rules:</a:t>
            </a:r>
          </a:p>
          <a:p>
            <a:endParaRPr lang="en-US" sz="2400" b="1"/>
          </a:p>
          <a:p>
            <a:r>
              <a:rPr lang="en-US" sz="2400" b="1"/>
              <a:t>     </a:t>
            </a:r>
            <a:r>
              <a:rPr lang="en-US" sz="2400" b="1">
                <a:solidFill>
                  <a:srgbClr val="FF0000"/>
                </a:solidFill>
              </a:rPr>
              <a:t>5% or less is considered LOW.  </a:t>
            </a:r>
            <a:r>
              <a:rPr lang="en-US" sz="2400" b="1"/>
              <a:t>Look for 5% or less of saturated </a:t>
            </a:r>
            <a:r>
              <a:rPr lang="en-US" sz="2400" b="1">
                <a:solidFill>
                  <a:srgbClr val="FF0000"/>
                </a:solidFill>
              </a:rPr>
              <a:t>fat</a:t>
            </a:r>
            <a:r>
              <a:rPr lang="en-US" sz="2400" b="1"/>
              <a:t>, trans fat, </a:t>
            </a:r>
            <a:r>
              <a:rPr lang="en-US" sz="2400" b="1">
                <a:solidFill>
                  <a:srgbClr val="FF0000"/>
                </a:solidFill>
              </a:rPr>
              <a:t>cholesterol</a:t>
            </a:r>
            <a:r>
              <a:rPr lang="en-US" sz="2400" b="1"/>
              <a:t> and </a:t>
            </a:r>
            <a:r>
              <a:rPr lang="en-US" sz="2400" b="1">
                <a:solidFill>
                  <a:srgbClr val="FF0000"/>
                </a:solidFill>
              </a:rPr>
              <a:t>sodium</a:t>
            </a:r>
          </a:p>
          <a:p>
            <a:endParaRPr lang="en-US" sz="2400" b="1"/>
          </a:p>
          <a:p>
            <a:r>
              <a:rPr lang="en-US" sz="2400" b="1"/>
              <a:t>     </a:t>
            </a:r>
            <a:r>
              <a:rPr lang="en-US" sz="2400" b="1">
                <a:solidFill>
                  <a:srgbClr val="FF0000"/>
                </a:solidFill>
              </a:rPr>
              <a:t>20% or more is considered HIGH</a:t>
            </a:r>
            <a:r>
              <a:rPr lang="en-US" sz="2400" b="1"/>
              <a:t>.  Aim for high in </a:t>
            </a:r>
            <a:r>
              <a:rPr lang="en-US" sz="2400" b="1">
                <a:solidFill>
                  <a:srgbClr val="FF0000"/>
                </a:solidFill>
              </a:rPr>
              <a:t>vitamins, minerals and fiber</a:t>
            </a:r>
          </a:p>
        </p:txBody>
      </p:sp>
    </p:spTree>
    <p:extLst>
      <p:ext uri="{BB962C8B-B14F-4D97-AF65-F5344CB8AC3E}">
        <p14:creationId xmlns:p14="http://schemas.microsoft.com/office/powerpoint/2010/main" val="142135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5E43E4-F72E-4CEA-8EC7-72A5E14A0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38391" y="0"/>
            <a:ext cx="691521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DBCEE7-27FF-4BFC-89C4-EB67526A7AA5}"/>
              </a:ext>
            </a:extLst>
          </p:cNvPr>
          <p:cNvSpPr txBox="1"/>
          <p:nvPr/>
        </p:nvSpPr>
        <p:spPr>
          <a:xfrm>
            <a:off x="2638391" y="6858000"/>
            <a:ext cx="69152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chemwiki.ucdavis.edu/Wikitexts/Sacramento_City_College/SCC%3A_Nutri_300_(Polagruto)/Chapters/02%3A_Achieving_a_Healthy_Diet/2.08%3A_Discovering_Nutrition_Facts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491932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366E3D-660E-4FC1-A9DC-7F14C7A5B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06" y="1292943"/>
            <a:ext cx="5397910" cy="5053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2ED397-73CD-4E93-9C08-ED80C2F51549}"/>
              </a:ext>
            </a:extLst>
          </p:cNvPr>
          <p:cNvSpPr txBox="1"/>
          <p:nvPr/>
        </p:nvSpPr>
        <p:spPr>
          <a:xfrm>
            <a:off x="3460954" y="511277"/>
            <a:ext cx="5874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RECOMMENDED DAILY ALLOWANCE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FEA10E-B808-407E-87C0-4018B16044E8}"/>
              </a:ext>
            </a:extLst>
          </p:cNvPr>
          <p:cNvSpPr txBox="1"/>
          <p:nvPr/>
        </p:nvSpPr>
        <p:spPr>
          <a:xfrm flipH="1">
            <a:off x="7716519" y="2326640"/>
            <a:ext cx="366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hlinkClick r:id="rId3"/>
              </a:rPr>
              <a:t>www.MyPlate.gov</a:t>
            </a:r>
            <a:r>
              <a:rPr lang="en-US" sz="3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54923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29AC30-554A-4F03-91AE-B7635C721BD5}"/>
              </a:ext>
            </a:extLst>
          </p:cNvPr>
          <p:cNvSpPr txBox="1"/>
          <p:nvPr/>
        </p:nvSpPr>
        <p:spPr>
          <a:xfrm flipH="1">
            <a:off x="3571344" y="2187019"/>
            <a:ext cx="5866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INGREDIENT LIST</a:t>
            </a:r>
          </a:p>
        </p:txBody>
      </p:sp>
    </p:spTree>
    <p:extLst>
      <p:ext uri="{BB962C8B-B14F-4D97-AF65-F5344CB8AC3E}">
        <p14:creationId xmlns:p14="http://schemas.microsoft.com/office/powerpoint/2010/main" val="21521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FCD8B8-09D3-4BB6-96D2-D40FC7F06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98" y="-101600"/>
            <a:ext cx="6772999" cy="78638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F6C04D-AE80-4B34-9DE4-ABFBD0C1D79A}"/>
              </a:ext>
            </a:extLst>
          </p:cNvPr>
          <p:cNvSpPr/>
          <p:nvPr/>
        </p:nvSpPr>
        <p:spPr>
          <a:xfrm>
            <a:off x="7634410" y="490974"/>
            <a:ext cx="3367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/>
              <a:t>LIST OF INGREDIENTS</a:t>
            </a:r>
            <a:endParaRPr lang="en-US" sz="2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C3E71-E5E4-46A6-ACCC-2986FC842D8B}"/>
              </a:ext>
            </a:extLst>
          </p:cNvPr>
          <p:cNvSpPr txBox="1"/>
          <p:nvPr/>
        </p:nvSpPr>
        <p:spPr>
          <a:xfrm flipH="1">
            <a:off x="7192652" y="1727200"/>
            <a:ext cx="4120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INGREDIENTS ARE LISTED BY WEIGHT.</a:t>
            </a:r>
          </a:p>
          <a:p>
            <a:endParaRPr lang="en-US" b="1"/>
          </a:p>
          <a:p>
            <a:r>
              <a:rPr lang="en-US" b="1"/>
              <a:t>THE FIRST INGREDIENT IS THE HIGHEST  AMOUNT IN THE FOOD.</a:t>
            </a:r>
          </a:p>
          <a:p>
            <a:endParaRPr lang="en-US" b="1"/>
          </a:p>
          <a:p>
            <a:r>
              <a:rPr lang="en-US" b="1"/>
              <a:t>LOOK FOR </a:t>
            </a:r>
            <a:r>
              <a:rPr lang="en-US" b="1">
                <a:solidFill>
                  <a:srgbClr val="FF0000"/>
                </a:solidFill>
              </a:rPr>
              <a:t>HIDDEN SUGARS!</a:t>
            </a: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248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D77F22-4F8D-4D4D-944C-CBD40F013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" y="71120"/>
            <a:ext cx="12395200" cy="67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98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D1121-CC29-434D-BE62-D1CBF02F2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WHAT IS A HEALTHY DIET?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9189A0-FDE9-4E1E-AFB2-37982C61E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56652" y="1825625"/>
            <a:ext cx="6278696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F232B7-956F-410C-B88B-10093F45EAA3}"/>
              </a:ext>
            </a:extLst>
          </p:cNvPr>
          <p:cNvSpPr txBox="1"/>
          <p:nvPr/>
        </p:nvSpPr>
        <p:spPr>
          <a:xfrm>
            <a:off x="2956652" y="6176963"/>
            <a:ext cx="62786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veggiechallenge.com/category/concern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95330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F98E7-8A8A-41C4-B8F1-5DB010B2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506" y="-214630"/>
            <a:ext cx="10458254" cy="1325563"/>
          </a:xfrm>
        </p:spPr>
        <p:txBody>
          <a:bodyPr/>
          <a:lstStyle/>
          <a:p>
            <a:pPr algn="ctr"/>
            <a:r>
              <a:rPr lang="en-US" b="1"/>
              <a:t>LIST OF INGREDIENTS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789FCD-03F9-456F-BF57-7C532B1DD80F}"/>
              </a:ext>
            </a:extLst>
          </p:cNvPr>
          <p:cNvSpPr/>
          <p:nvPr/>
        </p:nvSpPr>
        <p:spPr>
          <a:xfrm>
            <a:off x="5318760" y="381101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222222"/>
                </a:solidFill>
                <a:latin typeface="lato"/>
              </a:rPr>
              <a:t>wholegrain wheat, rolled oats, sultanas,</a:t>
            </a:r>
            <a:r>
              <a:rPr lang="en-US" sz="2400" b="1">
                <a:solidFill>
                  <a:srgbClr val="FF0000"/>
                </a:solidFill>
                <a:latin typeface="lato"/>
              </a:rPr>
              <a:t> sugar</a:t>
            </a:r>
            <a:r>
              <a:rPr lang="en-US" sz="2400" b="1">
                <a:solidFill>
                  <a:srgbClr val="222222"/>
                </a:solidFill>
                <a:latin typeface="lato"/>
              </a:rPr>
              <a:t>, triticale, dried apricots, wheat flour,</a:t>
            </a:r>
            <a:r>
              <a:rPr lang="en-US" sz="2400" b="1">
                <a:solidFill>
                  <a:srgbClr val="FF0000"/>
                </a:solidFill>
                <a:latin typeface="lato"/>
              </a:rPr>
              <a:t> fructose</a:t>
            </a:r>
            <a:r>
              <a:rPr lang="en-US" sz="2400" b="1">
                <a:solidFill>
                  <a:srgbClr val="222222"/>
                </a:solidFill>
                <a:latin typeface="lato"/>
              </a:rPr>
              <a:t>, palm oil, humectant [glycerol], dextrose, wheat </a:t>
            </a:r>
            <a:r>
              <a:rPr lang="en-US" sz="2400" b="1" err="1">
                <a:solidFill>
                  <a:srgbClr val="222222"/>
                </a:solidFill>
                <a:latin typeface="lato"/>
              </a:rPr>
              <a:t>fibre</a:t>
            </a:r>
            <a:r>
              <a:rPr lang="en-US" sz="2400" b="1">
                <a:solidFill>
                  <a:srgbClr val="222222"/>
                </a:solidFill>
                <a:latin typeface="lato"/>
              </a:rPr>
              <a:t>, food acid (citric acid), natural </a:t>
            </a:r>
            <a:r>
              <a:rPr lang="en-US" sz="2400" b="1" err="1">
                <a:solidFill>
                  <a:srgbClr val="222222"/>
                </a:solidFill>
                <a:latin typeface="lato"/>
              </a:rPr>
              <a:t>flavour</a:t>
            </a:r>
            <a:r>
              <a:rPr lang="en-US" sz="2400" b="1">
                <a:solidFill>
                  <a:srgbClr val="222222"/>
                </a:solidFill>
                <a:latin typeface="lato"/>
              </a:rPr>
              <a:t>, </a:t>
            </a:r>
            <a:r>
              <a:rPr lang="en-US" sz="2400" b="1">
                <a:solidFill>
                  <a:srgbClr val="FF0000"/>
                </a:solidFill>
                <a:latin typeface="lato"/>
              </a:rPr>
              <a:t>barley malt </a:t>
            </a:r>
            <a:r>
              <a:rPr lang="en-US" sz="2400" b="1">
                <a:solidFill>
                  <a:srgbClr val="222222"/>
                </a:solidFill>
                <a:latin typeface="lato"/>
              </a:rPr>
              <a:t>extract, salt, </a:t>
            </a:r>
            <a:r>
              <a:rPr lang="en-US" sz="2400" b="1">
                <a:solidFill>
                  <a:srgbClr val="FF0000"/>
                </a:solidFill>
                <a:latin typeface="lato"/>
              </a:rPr>
              <a:t>honey</a:t>
            </a:r>
            <a:r>
              <a:rPr lang="en-US" sz="2400" b="1">
                <a:solidFill>
                  <a:srgbClr val="222222"/>
                </a:solidFill>
                <a:latin typeface="lato"/>
              </a:rPr>
              <a:t>, mineral (iron), vitamins (niacin, riboflavin, folate, thiamin).</a:t>
            </a:r>
            <a:endParaRPr lang="en-US" sz="24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A2A932-E112-4E13-A052-439F5101DAB7}"/>
              </a:ext>
            </a:extLst>
          </p:cNvPr>
          <p:cNvSpPr txBox="1"/>
          <p:nvPr/>
        </p:nvSpPr>
        <p:spPr>
          <a:xfrm>
            <a:off x="6523349" y="2755143"/>
            <a:ext cx="4277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TAKEN FROM ANOTHER  CEREAL BOX: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799574-2B3B-41CB-8E9B-D36CFBF94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3398" y="866889"/>
            <a:ext cx="6096000" cy="285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96CFCE-D6BD-4C6F-A12F-D7CB765ECC6C}"/>
              </a:ext>
            </a:extLst>
          </p:cNvPr>
          <p:cNvSpPr txBox="1"/>
          <p:nvPr/>
        </p:nvSpPr>
        <p:spPr>
          <a:xfrm>
            <a:off x="427349" y="3736173"/>
            <a:ext cx="609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wholelifechallenge.com/how-to-read-a-nutrition-facts-label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122521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F577E0-0BDA-43F1-85A1-9942F038E66D}"/>
              </a:ext>
            </a:extLst>
          </p:cNvPr>
          <p:cNvSpPr txBox="1"/>
          <p:nvPr/>
        </p:nvSpPr>
        <p:spPr>
          <a:xfrm>
            <a:off x="4421171" y="2321004"/>
            <a:ext cx="55052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/>
              <a:t>APPLICATION</a:t>
            </a:r>
          </a:p>
        </p:txBody>
      </p:sp>
    </p:spTree>
    <p:extLst>
      <p:ext uri="{BB962C8B-B14F-4D97-AF65-F5344CB8AC3E}">
        <p14:creationId xmlns:p14="http://schemas.microsoft.com/office/powerpoint/2010/main" val="26624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A3C2A0-94D9-4CCA-8FF9-3CED33BC9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20" y="-101601"/>
            <a:ext cx="8138160" cy="695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21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CA8616-1FFF-4493-9A54-342C792CE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86" y="0"/>
            <a:ext cx="7437120" cy="743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524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BCFE3C-1F32-4BF7-B721-08D375AC0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19375" y="300037"/>
            <a:ext cx="6953250" cy="6257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49516E-3367-446C-8C3A-1F509AB1F371}"/>
              </a:ext>
            </a:extLst>
          </p:cNvPr>
          <p:cNvSpPr txBox="1"/>
          <p:nvPr/>
        </p:nvSpPr>
        <p:spPr>
          <a:xfrm>
            <a:off x="2619375" y="6557962"/>
            <a:ext cx="6953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themindfulword.org/2012/nutrition-facts-food-label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8243295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6F4808-F5B9-4D79-A871-102210BAF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56434" y="0"/>
            <a:ext cx="607913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B87684-120F-450E-A184-1B902B6FA647}"/>
              </a:ext>
            </a:extLst>
          </p:cNvPr>
          <p:cNvSpPr txBox="1"/>
          <p:nvPr/>
        </p:nvSpPr>
        <p:spPr>
          <a:xfrm>
            <a:off x="3056434" y="6858000"/>
            <a:ext cx="60791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med.libretexts.org/Bookshelves/Nutrition/Nutrition_Science_and_Everyday_Application/01:_Designing_A_Healthy_Diet/1.06:_Understanding_Food_Labels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693695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12C39D-28B2-4BB5-9FA0-F10A0AC7B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19200" y="176212"/>
            <a:ext cx="9753600" cy="6505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EB6E66-B3BA-45FE-A57A-3824D25A63EB}"/>
              </a:ext>
            </a:extLst>
          </p:cNvPr>
          <p:cNvSpPr txBox="1"/>
          <p:nvPr/>
        </p:nvSpPr>
        <p:spPr>
          <a:xfrm>
            <a:off x="1219200" y="6681787"/>
            <a:ext cx="9753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flickr.com/photos/joelogon/3193671630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8114962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EA41B9-F90A-4A8B-B4E0-A62B3E7DD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88146" y="0"/>
            <a:ext cx="5753198" cy="6930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B96531-A8C9-4C8F-B291-E9285601A0EE}"/>
              </a:ext>
            </a:extLst>
          </p:cNvPr>
          <p:cNvSpPr txBox="1"/>
          <p:nvPr/>
        </p:nvSpPr>
        <p:spPr>
          <a:xfrm>
            <a:off x="6888146" y="6692400"/>
            <a:ext cx="57531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iecejyofu.wordpress.com/2014/03/19/przysmak-z-ramen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FEC070-30F4-411D-BB16-5271A54E10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88535" y="0"/>
            <a:ext cx="749286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854283-D91F-4822-89B4-D883B03DE45C}"/>
              </a:ext>
            </a:extLst>
          </p:cNvPr>
          <p:cNvSpPr txBox="1"/>
          <p:nvPr/>
        </p:nvSpPr>
        <p:spPr>
          <a:xfrm>
            <a:off x="188535" y="6858000"/>
            <a:ext cx="74928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://pngimg.com/download/44226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7872724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787A56-0A31-42FE-BD75-F5C97F8AF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61068" y="-242616"/>
            <a:ext cx="98698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F18942-7838-416A-AC26-296D9BA834E0}"/>
              </a:ext>
            </a:extLst>
          </p:cNvPr>
          <p:cNvSpPr txBox="1"/>
          <p:nvPr/>
        </p:nvSpPr>
        <p:spPr>
          <a:xfrm>
            <a:off x="1161068" y="6615384"/>
            <a:ext cx="98698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pelesa2.blogspot.com/2017/06/reading-food-labels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6599134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0FB11-EC42-4006-91A2-00B4E55CD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" y="0"/>
            <a:ext cx="12113443" cy="66271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3BE688-3F22-470C-A5C0-DDE9CCE5932E}"/>
              </a:ext>
            </a:extLst>
          </p:cNvPr>
          <p:cNvSpPr txBox="1"/>
          <p:nvPr/>
        </p:nvSpPr>
        <p:spPr>
          <a:xfrm>
            <a:off x="-1" y="6627168"/>
            <a:ext cx="121134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the99centchef.blogspot.com/2015/07/lean-cuisines-spaghetti-with-meat-sauc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203284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C9C7B-72A0-460D-95A4-45B847308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247" y="1911121"/>
            <a:ext cx="10515600" cy="1652211"/>
          </a:xfrm>
        </p:spPr>
        <p:txBody>
          <a:bodyPr>
            <a:normAutofit fontScale="90000"/>
          </a:bodyPr>
          <a:lstStyle/>
          <a:p>
            <a:r>
              <a:rPr lang="en-US" b="1"/>
              <a:t>A HEALTHY DIET INCLUDES</a:t>
            </a:r>
            <a:r>
              <a:rPr lang="en-US"/>
              <a:t>:</a:t>
            </a:r>
            <a:br>
              <a:rPr lang="en-US"/>
            </a:br>
            <a:br>
              <a:rPr lang="en-US"/>
            </a:br>
            <a:r>
              <a:rPr lang="en-US"/>
              <a:t>       Fats:  20-30% of Calories</a:t>
            </a:r>
            <a:br>
              <a:rPr lang="en-US"/>
            </a:br>
            <a:r>
              <a:rPr lang="en-US"/>
              <a:t>       Carbohydrates: 45-65% of Calories</a:t>
            </a:r>
            <a:br>
              <a:rPr lang="en-US"/>
            </a:br>
            <a:r>
              <a:rPr lang="en-US"/>
              <a:t>       Protein:  15-30% of Calories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8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C4B3CF-D909-4A57-9439-F7FF5C68A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0548" y="226243"/>
            <a:ext cx="4134636" cy="6631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06340E-F08E-4419-9DD0-B65CF7D77A19}"/>
              </a:ext>
            </a:extLst>
          </p:cNvPr>
          <p:cNvSpPr txBox="1"/>
          <p:nvPr/>
        </p:nvSpPr>
        <p:spPr>
          <a:xfrm>
            <a:off x="220548" y="6858000"/>
            <a:ext cx="58754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humannhealth.com/grow-100-pounds-potatoes-4-square-feet/2229/2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F37230-7554-4EF5-AE23-9F0610281B9F}"/>
              </a:ext>
            </a:extLst>
          </p:cNvPr>
          <p:cNvSpPr txBox="1"/>
          <p:nvPr/>
        </p:nvSpPr>
        <p:spPr>
          <a:xfrm>
            <a:off x="5816339" y="7292180"/>
            <a:ext cx="62625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://www.weightymatters.ca/2007_05_01_archiv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D7C214-7B6B-41EF-8F60-65750C5843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097920" y="-110192"/>
            <a:ext cx="3980959" cy="72733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55E7248-6870-4EF8-8343-A6A583A6CD10}"/>
              </a:ext>
            </a:extLst>
          </p:cNvPr>
          <p:cNvSpPr txBox="1"/>
          <p:nvPr/>
        </p:nvSpPr>
        <p:spPr>
          <a:xfrm>
            <a:off x="8097920" y="7152138"/>
            <a:ext cx="39809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://fairyshaman.blogspot.com/2007_09_01_archiv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BA35538-DAAB-40E5-80EC-E3FB8FE7F1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874416" y="1885361"/>
            <a:ext cx="4134636" cy="34093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BA5A2B1-4129-4F34-8AA5-91581434E17D}"/>
              </a:ext>
            </a:extLst>
          </p:cNvPr>
          <p:cNvSpPr txBox="1"/>
          <p:nvPr/>
        </p:nvSpPr>
        <p:spPr>
          <a:xfrm>
            <a:off x="3874416" y="5294721"/>
            <a:ext cx="41346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1" tooltip="https://ell.stackexchange.com/questions/30775/if-potato-chips-come-in-contact-with-humid-air-they-become-what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2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2032763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B8A36C-2842-41C9-9CEE-C442A42BE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8822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A4690E-E718-4408-B017-19B5B93F4930}"/>
              </a:ext>
            </a:extLst>
          </p:cNvPr>
          <p:cNvSpPr txBox="1"/>
          <p:nvPr/>
        </p:nvSpPr>
        <p:spPr>
          <a:xfrm>
            <a:off x="1886" y="6858000"/>
            <a:ext cx="12188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eea.europa.eu/soer/2015/synthesis/report/5-riskstohealth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F23AB4-7454-465E-A0E7-8A014CA40B84}"/>
              </a:ext>
            </a:extLst>
          </p:cNvPr>
          <p:cNvSpPr txBox="1"/>
          <p:nvPr/>
        </p:nvSpPr>
        <p:spPr>
          <a:xfrm>
            <a:off x="2771480" y="810705"/>
            <a:ext cx="7805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EAT FRESH, UNPROCESSED FOODS </a:t>
            </a:r>
          </a:p>
          <a:p>
            <a:r>
              <a:rPr lang="en-US" sz="4000" b="1"/>
              <a:t>          </a:t>
            </a:r>
            <a:r>
              <a:rPr lang="en-US" sz="3200" b="1"/>
              <a:t>(NO LABELS NEEDED)</a:t>
            </a:r>
          </a:p>
        </p:txBody>
      </p:sp>
    </p:spTree>
    <p:extLst>
      <p:ext uri="{BB962C8B-B14F-4D97-AF65-F5344CB8AC3E}">
        <p14:creationId xmlns:p14="http://schemas.microsoft.com/office/powerpoint/2010/main" val="1331867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E001B-A5AB-4B09-BC45-A3E913AC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FATS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F8B17F-6ABA-4891-BF26-ED1E97D3AF2C}"/>
              </a:ext>
            </a:extLst>
          </p:cNvPr>
          <p:cNvSpPr txBox="1"/>
          <p:nvPr/>
        </p:nvSpPr>
        <p:spPr>
          <a:xfrm flipH="1">
            <a:off x="366227" y="1151453"/>
            <a:ext cx="935280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GOOD FATS:</a:t>
            </a:r>
          </a:p>
          <a:p>
            <a:endParaRPr lang="en-US"/>
          </a:p>
          <a:p>
            <a:r>
              <a:rPr lang="en-US"/>
              <a:t>      </a:t>
            </a:r>
            <a:r>
              <a:rPr lang="en-US" sz="2400"/>
              <a:t>UNSATURATED FATS: Polyunsaturated or Monounsaturated</a:t>
            </a:r>
          </a:p>
          <a:p>
            <a:endParaRPr lang="en-US" sz="2400"/>
          </a:p>
          <a:p>
            <a:r>
              <a:rPr lang="en-US" sz="2400"/>
              <a:t>SOURCES:</a:t>
            </a:r>
          </a:p>
          <a:p>
            <a:r>
              <a:rPr lang="en-US" sz="2400"/>
              <a:t>     NUTS, VEGETABLE OILS, FATTY FISHES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DBA42E-C9B1-48C4-9F31-FC13378C1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6227" y="3614102"/>
            <a:ext cx="3682499" cy="2451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11FB15-7990-45A9-BAA8-DC5C73C56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90454" y="3614101"/>
            <a:ext cx="3657607" cy="24519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456FDB-D076-4451-BA3E-D5FDAE86B633}"/>
              </a:ext>
            </a:extLst>
          </p:cNvPr>
          <p:cNvSpPr txBox="1"/>
          <p:nvPr/>
        </p:nvSpPr>
        <p:spPr>
          <a:xfrm>
            <a:off x="4267196" y="6692996"/>
            <a:ext cx="36576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://www.pngall.com/olive-oil-pn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B33168-A0EA-4C7F-9FFA-6A80DAC8F0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789790" y="1027906"/>
            <a:ext cx="3366775" cy="427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8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C48FE-E388-4BF8-A13A-8F252DC0A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BAD FATS </a:t>
            </a:r>
            <a:r>
              <a:rPr lang="en-US"/>
              <a:t>(limit to 10%)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8B9214-59BE-43C1-B967-3AEE801A50CC}"/>
              </a:ext>
            </a:extLst>
          </p:cNvPr>
          <p:cNvSpPr txBox="1"/>
          <p:nvPr/>
        </p:nvSpPr>
        <p:spPr>
          <a:xfrm>
            <a:off x="4562573" y="2026762"/>
            <a:ext cx="285632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SATURATED FATS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TRANS FATS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F17894-601E-45ED-B3BF-12DBA28D8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3263302"/>
            <a:ext cx="6391373" cy="3585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B72959-774A-4877-BA91-B2D76C91E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18895" y="1442301"/>
            <a:ext cx="4046652" cy="55293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B55C69-4666-4C11-A3CB-EB17A088F3DC}"/>
              </a:ext>
            </a:extLst>
          </p:cNvPr>
          <p:cNvSpPr txBox="1"/>
          <p:nvPr/>
        </p:nvSpPr>
        <p:spPr>
          <a:xfrm>
            <a:off x="7418895" y="6971645"/>
            <a:ext cx="4046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://altmarius.ning.com/profiles/blogs/google-celebrations-ice-cream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583449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4F81D-3731-438F-8629-4AFDA39B1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711"/>
            <a:ext cx="10515600" cy="1325563"/>
          </a:xfrm>
        </p:spPr>
        <p:txBody>
          <a:bodyPr/>
          <a:lstStyle/>
          <a:p>
            <a:pPr algn="ctr"/>
            <a:r>
              <a:rPr lang="en-US" b="1"/>
              <a:t>HEALTHY CHOICES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FA8C0-0FA5-4031-A3E9-01F1FC6680E3}"/>
              </a:ext>
            </a:extLst>
          </p:cNvPr>
          <p:cNvSpPr txBox="1"/>
          <p:nvPr/>
        </p:nvSpPr>
        <p:spPr>
          <a:xfrm>
            <a:off x="725865" y="1430608"/>
            <a:ext cx="11010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INSTEAD OF:                                                                                                                                        CHOOSE: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D8A6E9-BB47-42BC-884B-43CC74F3B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3213" y="1946546"/>
            <a:ext cx="2857500" cy="1619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F0B798-DC95-452C-9C45-FD95D7295D8C}"/>
              </a:ext>
            </a:extLst>
          </p:cNvPr>
          <p:cNvSpPr txBox="1"/>
          <p:nvPr/>
        </p:nvSpPr>
        <p:spPr>
          <a:xfrm>
            <a:off x="293213" y="3565796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pngimg.com/download/20914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CD5EA0-AA9A-4108-B014-76005F0C60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773994" y="1073308"/>
            <a:ext cx="2579805" cy="3027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DA9FBC-3BFB-4FA0-AA4D-A701F32A3220}"/>
              </a:ext>
            </a:extLst>
          </p:cNvPr>
          <p:cNvSpPr txBox="1"/>
          <p:nvPr/>
        </p:nvSpPr>
        <p:spPr>
          <a:xfrm>
            <a:off x="8773995" y="4271047"/>
            <a:ext cx="2579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://www.pngall.com/olive-oil-pn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4E4052-F044-4B75-83CD-DF00CB8F81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93213" y="4062625"/>
            <a:ext cx="3996916" cy="23931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9B9EED-99F7-4ACF-B0A2-A9C38706115C}"/>
              </a:ext>
            </a:extLst>
          </p:cNvPr>
          <p:cNvSpPr txBox="1"/>
          <p:nvPr/>
        </p:nvSpPr>
        <p:spPr>
          <a:xfrm>
            <a:off x="293213" y="6455789"/>
            <a:ext cx="39969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://www.foodista.com/blog/2011/08/06/buttermilk-oven-fried-chicken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6E7431-9821-499F-8600-3E574C004D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060676" y="4219815"/>
            <a:ext cx="4147593" cy="24668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937453-0093-40D7-ADB9-21D84624762A}"/>
              </a:ext>
            </a:extLst>
          </p:cNvPr>
          <p:cNvSpPr txBox="1"/>
          <p:nvPr/>
        </p:nvSpPr>
        <p:spPr>
          <a:xfrm>
            <a:off x="7060676" y="6686621"/>
            <a:ext cx="41475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1" tooltip="http://magpiesrecipes.blogspot.com/2011/06/easy-baked-chicken-and-kerala-kitchen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2" tooltip="https://creativecommons.org/licenses/by-nc-sa/3.0/"/>
              </a:rPr>
              <a:t>CC BY-SA-NC</a:t>
            </a:r>
            <a:endParaRPr lang="en-US" sz="90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C5C03B2-C692-4BC1-B363-DD7A33F8D6C0}"/>
              </a:ext>
            </a:extLst>
          </p:cNvPr>
          <p:cNvSpPr/>
          <p:nvPr/>
        </p:nvSpPr>
        <p:spPr>
          <a:xfrm>
            <a:off x="5364480" y="2397760"/>
            <a:ext cx="2270099" cy="619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C7EBD8E4-6619-431F-AB22-66FED48ED6FB}"/>
              </a:ext>
            </a:extLst>
          </p:cNvPr>
          <p:cNvSpPr/>
          <p:nvPr/>
        </p:nvSpPr>
        <p:spPr>
          <a:xfrm>
            <a:off x="4998720" y="5012342"/>
            <a:ext cx="1916425" cy="717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31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A76DC-72CF-4CAE-A75E-FEC640360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455"/>
            <a:ext cx="10515600" cy="41190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/>
              <a:t>HEALTHY CHOICES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126231-FDE7-4B97-B674-30EE73D9AA7E}"/>
              </a:ext>
            </a:extLst>
          </p:cNvPr>
          <p:cNvSpPr txBox="1"/>
          <p:nvPr/>
        </p:nvSpPr>
        <p:spPr>
          <a:xfrm>
            <a:off x="792480" y="888310"/>
            <a:ext cx="11038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INSTEAD OF:                                                                                                      CHOOSE: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604894-F41D-485F-9E5C-A1CE0A1C3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1361" y="1745644"/>
            <a:ext cx="2686050" cy="2057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863F71-C86D-4371-9E43-2C5F99CA9603}"/>
              </a:ext>
            </a:extLst>
          </p:cNvPr>
          <p:cNvSpPr txBox="1"/>
          <p:nvPr/>
        </p:nvSpPr>
        <p:spPr>
          <a:xfrm>
            <a:off x="361361" y="3803044"/>
            <a:ext cx="26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nvtc.ee/e-oppe/Marina/toit_jook/desserts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2A49FA-7ED7-4571-A1BD-BC246486CB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670865" y="1745645"/>
            <a:ext cx="4159774" cy="24267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F36953-CB33-4B0D-975D-2F9F2F3E15A2}"/>
              </a:ext>
            </a:extLst>
          </p:cNvPr>
          <p:cNvSpPr txBox="1"/>
          <p:nvPr/>
        </p:nvSpPr>
        <p:spPr>
          <a:xfrm>
            <a:off x="8247880" y="5713696"/>
            <a:ext cx="35827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://www.firefliesandjellybeans.com/2011_06_01_archiv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E8210E-0F6D-490A-A77C-4DE28CED59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22835" y="3559446"/>
            <a:ext cx="4801651" cy="30677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E9E599-CC47-44FB-B261-8A37F99490A6}"/>
              </a:ext>
            </a:extLst>
          </p:cNvPr>
          <p:cNvSpPr txBox="1"/>
          <p:nvPr/>
        </p:nvSpPr>
        <p:spPr>
          <a:xfrm>
            <a:off x="222835" y="6627168"/>
            <a:ext cx="48016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9" tooltip="http://english.stackexchange.com/questions/316194/what-are-the-south-african-words-for-crisps-and-french-fries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0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19A5D9A-1F61-4020-A861-D6311EE4C7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711884" y="4242061"/>
            <a:ext cx="5357764" cy="25374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58AB66-226F-4780-B85E-BCEB85CFB503}"/>
              </a:ext>
            </a:extLst>
          </p:cNvPr>
          <p:cNvSpPr txBox="1"/>
          <p:nvPr/>
        </p:nvSpPr>
        <p:spPr>
          <a:xfrm>
            <a:off x="1809750" y="6286500"/>
            <a:ext cx="857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2" tooltip="http://www.jennablogs.com/2013/02/quick-oven-roasted-potatoes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3" tooltip="https://creativecommons.org/licenses/by-nc-nd/3.0/"/>
              </a:rPr>
              <a:t>CC BY-NC-ND</a:t>
            </a:r>
            <a:endParaRPr lang="en-US" sz="90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368E1CF-3844-4779-8637-6D55269BC72E}"/>
              </a:ext>
            </a:extLst>
          </p:cNvPr>
          <p:cNvSpPr/>
          <p:nvPr/>
        </p:nvSpPr>
        <p:spPr>
          <a:xfrm>
            <a:off x="4135120" y="2590800"/>
            <a:ext cx="2651760" cy="386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0DA8985-957B-47D4-94BA-D6FFEF28AC71}"/>
              </a:ext>
            </a:extLst>
          </p:cNvPr>
          <p:cNvSpPr/>
          <p:nvPr/>
        </p:nvSpPr>
        <p:spPr>
          <a:xfrm>
            <a:off x="5232400" y="5080000"/>
            <a:ext cx="1225851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30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2315C5694C0343B48D3DE528CC9211" ma:contentTypeVersion="2" ma:contentTypeDescription="Create a new document." ma:contentTypeScope="" ma:versionID="bf2bd6c5c5db265d3434fa454095d1d0">
  <xsd:schema xmlns:xsd="http://www.w3.org/2001/XMLSchema" xmlns:xs="http://www.w3.org/2001/XMLSchema" xmlns:p="http://schemas.microsoft.com/office/2006/metadata/properties" xmlns:ns3="eee82cc0-ec84-4cdd-a42b-e8fed7c1422a" targetNamespace="http://schemas.microsoft.com/office/2006/metadata/properties" ma:root="true" ma:fieldsID="7f1bfa16b5a8d7884a136ffc33cd5970" ns3:_="">
    <xsd:import namespace="eee82cc0-ec84-4cdd-a42b-e8fed7c1422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e82cc0-ec84-4cdd-a42b-e8fed7c142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141BEA6-F757-443B-9CBB-91E647F14362}">
  <ds:schemaRefs>
    <ds:schemaRef ds:uri="eee82cc0-ec84-4cdd-a42b-e8fed7c1422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B9D09FA-4EE2-4830-9C83-BDC88629E5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5D5DBB-CFDB-4A36-9E3E-59081CD7E581}">
  <ds:schemaRefs>
    <ds:schemaRef ds:uri="eee82cc0-ec84-4cdd-a42b-e8fed7c1422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1344</Words>
  <Application>Microsoft Office PowerPoint</Application>
  <PresentationFormat>Widescreen</PresentationFormat>
  <Paragraphs>251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lato</vt:lpstr>
      <vt:lpstr>Office Theme</vt:lpstr>
      <vt:lpstr>Making Informed Choices</vt:lpstr>
      <vt:lpstr>Objectives</vt:lpstr>
      <vt:lpstr>We will be covering:</vt:lpstr>
      <vt:lpstr>WHAT IS A HEALTHY DIET?</vt:lpstr>
      <vt:lpstr>A HEALTHY DIET INCLUDES:         Fats:  20-30% of Calories        Carbohydrates: 45-65% of Calories        Protein:  15-30% of Calories </vt:lpstr>
      <vt:lpstr>FATS</vt:lpstr>
      <vt:lpstr>BAD FATS (limit to 10%)</vt:lpstr>
      <vt:lpstr>HEALTHY CHOICES</vt:lpstr>
      <vt:lpstr>HEALTHY CHOICES</vt:lpstr>
      <vt:lpstr>CARBOHYDRATES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SERVING SIZE</vt:lpstr>
      <vt:lpstr>PowerPoint Presentation</vt:lpstr>
      <vt:lpstr>PowerPoint Presentation</vt:lpstr>
      <vt:lpstr>CALORIES</vt:lpstr>
      <vt:lpstr>CALORIES</vt:lpstr>
      <vt:lpstr>PowerPoint Presentation</vt:lpstr>
      <vt:lpstr>PowerPoint Presentation</vt:lpstr>
      <vt:lpstr>PowerPoint Presentation</vt:lpstr>
      <vt:lpstr>PowerPoint Presentation</vt:lpstr>
      <vt:lpstr>% OF DAILY VALUE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 OF INGREDIENTS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How to Read and Use the Nutrition Label</dc:title>
  <dc:creator>Bartels, Sharon L.</dc:creator>
  <cp:lastModifiedBy>Salim, Afsaneh</cp:lastModifiedBy>
  <cp:revision>2</cp:revision>
  <dcterms:created xsi:type="dcterms:W3CDTF">2021-03-04T01:06:16Z</dcterms:created>
  <dcterms:modified xsi:type="dcterms:W3CDTF">2021-05-17T17:25:45Z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0x0101002A2315C5694C0343B48D3DE528CC9211</vt:lpwstr>
  </property>
</Properties>
</file>