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45" r:id="rId2"/>
    <p:sldId id="434" r:id="rId3"/>
    <p:sldId id="414" r:id="rId4"/>
    <p:sldId id="413" r:id="rId5"/>
    <p:sldId id="416" r:id="rId6"/>
    <p:sldId id="517" r:id="rId7"/>
    <p:sldId id="519" r:id="rId8"/>
    <p:sldId id="424" r:id="rId9"/>
    <p:sldId id="426" r:id="rId10"/>
    <p:sldId id="429" r:id="rId11"/>
    <p:sldId id="520" r:id="rId12"/>
    <p:sldId id="436" r:id="rId13"/>
    <p:sldId id="438" r:id="rId14"/>
    <p:sldId id="385" r:id="rId15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Riggs" initials="JR" lastIdx="6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813"/>
    <a:srgbClr val="005423"/>
    <a:srgbClr val="AD1F23"/>
    <a:srgbClr val="005433"/>
    <a:srgbClr val="EE3424"/>
    <a:srgbClr val="FFA0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3" autoAdjust="0"/>
    <p:restoredTop sz="94542" autoAdjust="0"/>
  </p:normalViewPr>
  <p:slideViewPr>
    <p:cSldViewPr snapToGrid="0">
      <p:cViewPr varScale="1">
        <p:scale>
          <a:sx n="88" d="100"/>
          <a:sy n="88" d="100"/>
        </p:scale>
        <p:origin x="192" y="10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38C2C349-D13F-48C9-BF78-777F5300E5EC}" type="datetimeFigureOut">
              <a:rPr lang="en-US"/>
              <a:pPr>
                <a:defRPr/>
              </a:pPr>
              <a:t>2/28/20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>
              <a:defRPr/>
            </a:pPr>
            <a:fld id="{68A8AE07-B6F2-495F-8C0D-4EBD774B64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989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wrap="square" lIns="92880" tIns="46440" rIns="92880" bIns="4644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wrap="square" lIns="92880" tIns="46440" rIns="92880" bIns="4644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6B395B9-95D8-48BA-9C9D-81FF187E1BEE}" type="datetimeFigureOut">
              <a:rPr lang="en-US" altLang="en-US"/>
              <a:pPr>
                <a:defRPr/>
              </a:pPr>
              <a:t>2/28/20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80" tIns="46440" rIns="92880" bIns="4644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2880" tIns="46440" rIns="92880" bIns="4644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wrap="square" lIns="92880" tIns="46440" rIns="92880" bIns="4644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wrap="square" lIns="92880" tIns="46440" rIns="92880" bIns="4644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4CAAEAB-2457-4183-89C8-3E259165D80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56156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82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6b239c3a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4" name="Google Shape;774;g6b239c3a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2846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6b239c3a84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  <p:sp>
        <p:nvSpPr>
          <p:cNvPr id="891" name="Google Shape;891;g6b239c3a84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59545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6b697ba9aa_0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0" name="Google Shape;960;g6b697ba9a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0895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8" name="Google Shape;99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09087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93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379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862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056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226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985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612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152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6b9eff0fbb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g6b9eff0fb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03987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>
            <a:spLocks noChangeArrowheads="1"/>
          </p:cNvSpPr>
          <p:nvPr userDrawn="1"/>
        </p:nvSpPr>
        <p:spPr bwMode="auto">
          <a:xfrm>
            <a:off x="0" y="371475"/>
            <a:ext cx="12192000" cy="1317625"/>
          </a:xfrm>
          <a:prstGeom prst="roundRect">
            <a:avLst>
              <a:gd name="adj" fmla="val 11866"/>
            </a:avLst>
          </a:prstGeom>
          <a:solidFill>
            <a:srgbClr val="FFA02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762000" y="673100"/>
            <a:ext cx="10591800" cy="723900"/>
          </a:xfrm>
          <a:prstGeom prst="rect">
            <a:avLst/>
          </a:prstGeom>
        </p:spPr>
        <p:txBody>
          <a:bodyPr/>
          <a:lstStyle>
            <a:lvl1pPr>
              <a:defRPr sz="4400" baseline="0">
                <a:solidFill>
                  <a:schemeClr val="bg1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762000" y="2031999"/>
            <a:ext cx="10591800" cy="372283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397" y="5916554"/>
            <a:ext cx="1371603" cy="920498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83" y="5916554"/>
            <a:ext cx="395763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00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070099"/>
            <a:ext cx="10515600" cy="41068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EAEC5D0B-2F15-4CEC-A839-A6F3434A9D68}" type="datetimeFigureOut">
              <a:rPr lang="en-US" altLang="en-US"/>
              <a:pPr>
                <a:defRPr/>
              </a:pPr>
              <a:t>2/28/20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93F79C2-3FCC-4E34-80EC-CEDF8E92EE6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780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B20C64DB-82F6-44A5-B5E3-2CBFB8AC8C7A}" type="datetimeFigureOut">
              <a:rPr lang="en-US" altLang="en-US"/>
              <a:pPr>
                <a:defRPr/>
              </a:pPr>
              <a:t>2/28/20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A2F3DBF-B0FE-4F3C-A899-A0876B19117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7870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9530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C341C4-3268-4241-9C56-054F2F7015E6}" type="datetimeFigureOut">
              <a:rPr lang="en-US" smtClean="0"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48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84E17-D0C7-4C53-85F3-ADCBCC5B4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59354-3D3E-4135-B860-0B500CA49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191CC-5E53-4AC2-81CE-BA5EAB79E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B9B6-CD0A-4245-BC60-54E2856DCBEA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A1278-64EC-415C-B05B-0C83F7C02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87B2A-BB65-4137-805C-364D84ED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20F9C-D0EB-4368-8448-7EDB81519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09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17463"/>
            <a:ext cx="12192000" cy="3048001"/>
          </a:xfrm>
          <a:prstGeom prst="rect">
            <a:avLst/>
          </a:prstGeom>
          <a:solidFill>
            <a:srgbClr val="FFA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4249738"/>
            <a:ext cx="2449513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709988"/>
            <a:ext cx="460692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150" y="3536950"/>
            <a:ext cx="2192338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3194050"/>
            <a:ext cx="34528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5268913"/>
            <a:ext cx="28924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244345" y="850900"/>
            <a:ext cx="9703310" cy="1612900"/>
          </a:xfrm>
          <a:prstGeom prst="rect">
            <a:avLst/>
          </a:prstGeom>
        </p:spPr>
        <p:txBody>
          <a:bodyPr/>
          <a:lstStyle>
            <a:lvl1pPr algn="ctr">
              <a:defRPr sz="4400" baseline="0">
                <a:solidFill>
                  <a:schemeClr val="bg1"/>
                </a:solidFill>
                <a:latin typeface="Avenir LT Std 65 Medium" panose="020B06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93" y="5226050"/>
            <a:ext cx="1814324" cy="12176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24" y="5470525"/>
            <a:ext cx="4351226" cy="9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03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01A26EA-9D0F-4CC4-8B98-9F2E783779F5}" type="datetimeFigureOut">
              <a:rPr lang="en-US" altLang="en-US"/>
              <a:pPr>
                <a:defRPr/>
              </a:pPr>
              <a:t>2/28/20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BDF8AA92-56AA-4396-AE84-BB8AE449563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7708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9E737F1-F2D8-41B6-9DB7-092838AED61D}" type="datetimeFigureOut">
              <a:rPr lang="en-US" altLang="en-US"/>
              <a:pPr>
                <a:defRPr/>
              </a:pPr>
              <a:t>2/28/20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A3480E1-1237-455A-8E76-CD6856FF032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71354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666D7277-D011-4B5A-A450-98AA07BAA222}" type="datetimeFigureOut">
              <a:rPr lang="en-US" altLang="en-US"/>
              <a:pPr>
                <a:defRPr/>
              </a:pPr>
              <a:t>2/28/20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D5D375B2-6117-4882-9DDF-7E0A5D43F07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4475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86E6EB5-1E2E-479D-9030-7087BB0DACC4}" type="datetimeFigureOut">
              <a:rPr lang="en-US" altLang="en-US"/>
              <a:pPr>
                <a:defRPr/>
              </a:pPr>
              <a:t>2/28/20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9F34B4F-AEA7-448C-80EC-7F6DB3FB8B5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5963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D9B9B319-517B-4C3C-B97C-E7180BADB47E}" type="datetimeFigureOut">
              <a:rPr lang="en-US" altLang="en-US"/>
              <a:pPr>
                <a:defRPr/>
              </a:pPr>
              <a:t>2/28/20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5DA0CAE-C5BF-4B8A-BC2D-9DB9AE8530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3551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3D5ADAC-8867-49AE-984E-96C02560E1D4}" type="datetimeFigureOut">
              <a:rPr lang="en-US" altLang="en-US"/>
              <a:pPr>
                <a:defRPr/>
              </a:pPr>
              <a:t>2/28/20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E6145CA-D454-4061-B273-D2B2E8FE253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2682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BAD34B1-AA20-41B4-8EDD-FCB84F035E75}" type="datetimeFigureOut">
              <a:rPr lang="en-US" altLang="en-US"/>
              <a:pPr>
                <a:defRPr/>
              </a:pPr>
              <a:t>2/28/20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EAC395C-833E-43F4-B186-2F9500CB13E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2244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  <p:sldLayoutId id="2147484178" r:id="rId12"/>
    <p:sldLayoutId id="2147484190" r:id="rId13"/>
    <p:sldLayoutId id="2147484191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Avenir LT Std 65 Medium" panose="020B0603020203020204" pitchFamily="34" charset="0"/>
          <a:ea typeface="ＭＳ Ｐゴシック" panose="020B0600070205080204" pitchFamily="34" charset="-128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venir LT Std 65 Medium" panose="020B0603020203020204" pitchFamily="34" charset="0"/>
          <a:ea typeface="ＭＳ Ｐゴシック" panose="020B0600070205080204" pitchFamily="34" charset="-128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venir LT Std 65 Medium" panose="020B0603020203020204" pitchFamily="34" charset="0"/>
          <a:ea typeface="ＭＳ Ｐゴシック" panose="020B0600070205080204" pitchFamily="34" charset="-128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venir LT Std 65 Medium" panose="020B0603020203020204" pitchFamily="34" charset="0"/>
          <a:ea typeface="ＭＳ Ｐゴシック" panose="020B0600070205080204" pitchFamily="34" charset="-128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venir LT Std 65 Medium" panose="020B0603020203020204" pitchFamily="34" charset="0"/>
          <a:ea typeface="ＭＳ Ｐゴシック" panose="020B0600070205080204" pitchFamily="34" charset="-128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venir LT Std 65 Medium" panose="020B0603020203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venir LT Std 65 Medium" panose="020B0603020203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venir LT Std 65 Medium" panose="020B0603020203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venir LT Std 65 Medium" panose="020B0603020203020204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Avenir LT Std 45 Book" panose="020B0502020203020204" pitchFamily="34" charset="0"/>
          <a:ea typeface="ＭＳ Ｐゴシック" panose="020B0600070205080204" pitchFamily="34" charset="-128"/>
          <a:cs typeface="ＭＳ Ｐゴシック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em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ave 10"/>
          <p:cNvSpPr/>
          <p:nvPr/>
        </p:nvSpPr>
        <p:spPr>
          <a:xfrm>
            <a:off x="1" y="-2854873"/>
            <a:ext cx="12191999" cy="4561692"/>
          </a:xfrm>
          <a:prstGeom prst="wave">
            <a:avLst/>
          </a:prstGeom>
          <a:solidFill>
            <a:srgbClr val="005433"/>
          </a:solidFill>
          <a:ln w="38100" cmpd="sng">
            <a:solidFill>
              <a:srgbClr val="FF9900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ea typeface="ＭＳ 明朝"/>
                <a:cs typeface="Times New Roman"/>
              </a:rPr>
              <a:t>Mission</a:t>
            </a:r>
          </a:p>
        </p:txBody>
      </p:sp>
      <p:pic>
        <p:nvPicPr>
          <p:cNvPr id="8" name="Picture 7" descr="sp_canada_college_logo_white(1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848" y="164393"/>
            <a:ext cx="3773774" cy="8977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9" y="5286656"/>
            <a:ext cx="1828800" cy="8214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2733" y="2151978"/>
            <a:ext cx="9086696" cy="250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b="1" dirty="0">
                <a:solidFill>
                  <a:srgbClr val="005423"/>
                </a:solidFill>
                <a:latin typeface="Avenir Black" panose="02000503020000020003" pitchFamily="2" charset="0"/>
              </a:rPr>
              <a:t>Supporting Undocumented Students</a:t>
            </a:r>
          </a:p>
          <a:p>
            <a:pPr>
              <a:lnSpc>
                <a:spcPct val="110000"/>
              </a:lnSpc>
              <a:spcAft>
                <a:spcPts val="3600"/>
              </a:spcAft>
            </a:pPr>
            <a:r>
              <a:rPr lang="en-US" sz="2800" dirty="0">
                <a:solidFill>
                  <a:srgbClr val="005423"/>
                </a:solidFill>
                <a:latin typeface="Avenir Book"/>
              </a:rPr>
              <a:t>Dream Center Resources and Services 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rial" panose="020B0604020202020204" pitchFamily="34" charset="0"/>
              </a:rPr>
              <a:t>Conference for Immigrants and Allies</a:t>
            </a:r>
          </a:p>
          <a:p>
            <a:pPr algn="just">
              <a:lnSpc>
                <a:spcPct val="110000"/>
              </a:lnSpc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Sequoia High School – February 28,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28FA0D-9CC0-BC4A-87D9-22577778A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266" y="3292696"/>
            <a:ext cx="2330926" cy="281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g6b239c3a84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875" y="2053520"/>
            <a:ext cx="11445167" cy="1741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g6b239c3a84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417" y="3869887"/>
            <a:ext cx="11445166" cy="826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g6b239c3a84_0_0"/>
          <p:cNvPicPr preferRelativeResize="0"/>
          <p:nvPr/>
        </p:nvPicPr>
        <p:blipFill rotWithShape="1">
          <a:blip r:embed="rId5">
            <a:alphaModFix/>
          </a:blip>
          <a:srcRect l="5520" t="18227" r="7646" b="18110"/>
          <a:stretch/>
        </p:blipFill>
        <p:spPr>
          <a:xfrm>
            <a:off x="606161" y="535197"/>
            <a:ext cx="2340256" cy="1669143"/>
          </a:xfrm>
          <a:prstGeom prst="rect">
            <a:avLst/>
          </a:prstGeom>
          <a:noFill/>
          <a:ln w="15875">
            <a:solidFill>
              <a:srgbClr val="005423"/>
            </a:solidFill>
          </a:ln>
        </p:spPr>
      </p:pic>
      <p:sp>
        <p:nvSpPr>
          <p:cNvPr id="781" name="Google Shape;781;g6b239c3a84_0_0"/>
          <p:cNvSpPr txBox="1"/>
          <p:nvPr/>
        </p:nvSpPr>
        <p:spPr>
          <a:xfrm>
            <a:off x="315875" y="4610518"/>
            <a:ext cx="9778009" cy="1949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032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sz="2800" u="none" strike="noStrike" cap="none" dirty="0">
                <a:solidFill>
                  <a:srgbClr val="000000"/>
                </a:solidFill>
                <a:latin typeface="Avenir Book" panose="02000503020000020003" pitchFamily="2" charset="0"/>
                <a:ea typeface="Montserrat"/>
                <a:cs typeface="Montserrat"/>
                <a:sym typeface="Montserrat"/>
              </a:rPr>
              <a:t>Eligibility</a:t>
            </a:r>
          </a:p>
          <a:p>
            <a:pPr marL="6096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●"/>
            </a:pPr>
            <a:r>
              <a:rPr lang="en-US" sz="2400" u="none" strike="noStrike" cap="none" dirty="0">
                <a:solidFill>
                  <a:srgbClr val="000000"/>
                </a:solidFill>
                <a:latin typeface="Avenir Book" panose="02000503020000020003" pitchFamily="2" charset="0"/>
                <a:ea typeface="Montserrat"/>
                <a:cs typeface="Montserrat"/>
                <a:sym typeface="Montserrat"/>
              </a:rPr>
              <a:t>First-time college student with a high school diploma / equivalent </a:t>
            </a:r>
            <a:endParaRPr sz="2400" u="none" strike="noStrike" cap="none" dirty="0">
              <a:solidFill>
                <a:srgbClr val="000000"/>
              </a:solidFill>
              <a:latin typeface="Avenir Book" panose="02000503020000020003" pitchFamily="2" charset="0"/>
              <a:ea typeface="Montserrat"/>
              <a:cs typeface="Montserrat"/>
              <a:sym typeface="Montserrat"/>
            </a:endParaRPr>
          </a:p>
          <a:p>
            <a:pPr marL="6096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●"/>
            </a:pPr>
            <a:r>
              <a:rPr lang="en-US" sz="2400" u="none" strike="noStrike" cap="none" dirty="0">
                <a:solidFill>
                  <a:srgbClr val="000000"/>
                </a:solidFill>
                <a:latin typeface="Avenir Book" panose="02000503020000020003" pitchFamily="2" charset="0"/>
                <a:ea typeface="Montserrat"/>
                <a:cs typeface="Montserrat"/>
                <a:sym typeface="Montserrat"/>
              </a:rPr>
              <a:t>Complete the FAFSA or CA Dream Act Application</a:t>
            </a:r>
            <a:endParaRPr sz="2400" u="none" strike="noStrike" cap="none" dirty="0">
              <a:solidFill>
                <a:srgbClr val="000000"/>
              </a:solidFill>
              <a:latin typeface="Avenir Book" panose="02000503020000020003" pitchFamily="2" charset="0"/>
              <a:ea typeface="Montserrat"/>
              <a:cs typeface="Montserrat"/>
              <a:sym typeface="Montserrat"/>
            </a:endParaRPr>
          </a:p>
          <a:p>
            <a:pPr marL="6096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●"/>
            </a:pPr>
            <a:r>
              <a:rPr lang="en-US" sz="2400" u="none" strike="noStrike" cap="none" dirty="0">
                <a:solidFill>
                  <a:srgbClr val="000000"/>
                </a:solidFill>
                <a:latin typeface="Avenir Book" panose="02000503020000020003" pitchFamily="2" charset="0"/>
                <a:ea typeface="Montserrat"/>
                <a:cs typeface="Montserrat"/>
                <a:sym typeface="Montserrat"/>
              </a:rPr>
              <a:t>Be a full-time student (12+ units)</a:t>
            </a:r>
            <a:endParaRPr sz="2400" u="none" strike="noStrike" cap="none" dirty="0">
              <a:solidFill>
                <a:srgbClr val="000000"/>
              </a:solidFill>
              <a:latin typeface="Avenir Book" panose="02000503020000020003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83" name="Google Shape;783;g6b239c3a84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0930" y="6193797"/>
            <a:ext cx="1612618" cy="73158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95;g6b239c3a84_0_144">
            <a:extLst>
              <a:ext uri="{FF2B5EF4-FFF2-40B4-BE49-F238E27FC236}">
                <a16:creationId xmlns:a16="http://schemas.microsoft.com/office/drawing/2014/main" id="{BE0417BF-44DF-114F-9200-ADEEDA708D74}"/>
              </a:ext>
            </a:extLst>
          </p:cNvPr>
          <p:cNvSpPr txBox="1">
            <a:spLocks/>
          </p:cNvSpPr>
          <p:nvPr/>
        </p:nvSpPr>
        <p:spPr>
          <a:xfrm>
            <a:off x="3515495" y="535197"/>
            <a:ext cx="8303088" cy="12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venir LT Std 45 Book" panose="020B0502020203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ts val="2400"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We’ve got your back and your Books</a:t>
            </a:r>
          </a:p>
          <a:p>
            <a:pPr marL="3810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ts val="2400"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… and your college degree is FREE!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1195E6-0A91-F440-A52A-9EF2DE6E42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867" y="5336392"/>
            <a:ext cx="946324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87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Google Shape;893;g6b239c3a84_0_144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406" b="395"/>
          <a:stretch/>
        </p:blipFill>
        <p:spPr>
          <a:xfrm>
            <a:off x="5474865" y="4124775"/>
            <a:ext cx="2953511" cy="2286000"/>
          </a:xfrm>
          <a:prstGeom prst="rect">
            <a:avLst/>
          </a:prstGeom>
          <a:noFill/>
          <a:ln w="28575">
            <a:solidFill>
              <a:srgbClr val="005423"/>
            </a:solidFill>
          </a:ln>
        </p:spPr>
      </p:pic>
      <p:sp>
        <p:nvSpPr>
          <p:cNvPr id="895" name="Google Shape;895;g6b239c3a84_0_144"/>
          <p:cNvSpPr txBox="1">
            <a:spLocks noGrp="1"/>
          </p:cNvSpPr>
          <p:nvPr>
            <p:ph type="body" idx="1"/>
          </p:nvPr>
        </p:nvSpPr>
        <p:spPr>
          <a:xfrm>
            <a:off x="423952" y="1720952"/>
            <a:ext cx="4438334" cy="472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Radiology Tech</a:t>
            </a:r>
            <a:endParaRPr sz="2400" dirty="0"/>
          </a:p>
          <a:p>
            <a:pPr marL="3429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Business Administration</a:t>
            </a:r>
            <a:endParaRPr sz="2400" dirty="0"/>
          </a:p>
          <a:p>
            <a:pPr marL="3429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Digital Arts &amp; Animation</a:t>
            </a:r>
            <a:endParaRPr sz="2400" dirty="0"/>
          </a:p>
          <a:p>
            <a:pPr marL="3429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Education &amp; Human Development </a:t>
            </a:r>
            <a:endParaRPr sz="2400" dirty="0"/>
          </a:p>
          <a:p>
            <a:pPr marL="3429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Engineering</a:t>
            </a:r>
            <a:endParaRPr sz="2400" dirty="0"/>
          </a:p>
          <a:p>
            <a:pPr marL="3429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Fashion</a:t>
            </a:r>
            <a:endParaRPr sz="2400" dirty="0"/>
          </a:p>
          <a:p>
            <a:pPr marL="3429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Interior Design</a:t>
            </a:r>
            <a:endParaRPr sz="2400" dirty="0"/>
          </a:p>
          <a:p>
            <a:pPr marL="3429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Medical Assisting</a:t>
            </a:r>
            <a:endParaRPr sz="2400" dirty="0"/>
          </a:p>
          <a:p>
            <a:pPr marL="3429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ts val="2400"/>
              <a:buChar char="•"/>
            </a:pPr>
            <a:r>
              <a:rPr lang="en-US" sz="2400" dirty="0"/>
              <a:t>Nursing</a:t>
            </a:r>
            <a:endParaRPr sz="2400" dirty="0"/>
          </a:p>
        </p:txBody>
      </p:sp>
      <p:pic>
        <p:nvPicPr>
          <p:cNvPr id="899" name="Google Shape;899;g6b239c3a84_0_144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1245" y="4135036"/>
            <a:ext cx="3292083" cy="2286000"/>
          </a:xfrm>
          <a:prstGeom prst="rect">
            <a:avLst/>
          </a:prstGeom>
          <a:noFill/>
          <a:ln w="28575">
            <a:solidFill>
              <a:srgbClr val="005423"/>
            </a:solidFill>
          </a:ln>
        </p:spPr>
      </p:pic>
      <p:pic>
        <p:nvPicPr>
          <p:cNvPr id="900" name="Google Shape;900;g6b239c3a84_0_144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r="4143"/>
          <a:stretch/>
        </p:blipFill>
        <p:spPr>
          <a:xfrm>
            <a:off x="8551245" y="1725962"/>
            <a:ext cx="3292083" cy="2286000"/>
          </a:xfrm>
          <a:prstGeom prst="rect">
            <a:avLst/>
          </a:prstGeom>
          <a:noFill/>
          <a:ln w="28575">
            <a:solidFill>
              <a:srgbClr val="005423"/>
            </a:solidFill>
          </a:ln>
        </p:spPr>
      </p:pic>
      <p:pic>
        <p:nvPicPr>
          <p:cNvPr id="901" name="Google Shape;901;g6b239c3a84_0_144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93152" y="1720952"/>
            <a:ext cx="2935224" cy="2285759"/>
          </a:xfrm>
          <a:prstGeom prst="rect">
            <a:avLst/>
          </a:prstGeom>
          <a:noFill/>
          <a:ln w="28575">
            <a:solidFill>
              <a:srgbClr val="005423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B736A8-3E7F-4ECD-AC58-63613191C374}"/>
              </a:ext>
            </a:extLst>
          </p:cNvPr>
          <p:cNvSpPr/>
          <p:nvPr/>
        </p:nvSpPr>
        <p:spPr>
          <a:xfrm>
            <a:off x="0" y="0"/>
            <a:ext cx="12201144" cy="1370657"/>
          </a:xfrm>
          <a:prstGeom prst="rect">
            <a:avLst/>
          </a:prstGeom>
          <a:solidFill>
            <a:srgbClr val="0054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7E80F0B1-2318-401C-96E7-CDFBFAD8E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1980"/>
            <a:ext cx="10907366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6000" b="1" dirty="0">
                <a:solidFill>
                  <a:prstClr val="white"/>
                </a:solidFill>
                <a:latin typeface="Garamond" panose="02020404030301010803" pitchFamily="18" charset="0"/>
                <a:ea typeface="+mn-ea"/>
              </a:rPr>
              <a:t>Career Educational Program</a:t>
            </a:r>
            <a:endParaRPr lang="en-US" sz="4800" b="1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014890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Google Shape;962;g6b697ba9aa_0_74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r="11467" b="11678"/>
          <a:stretch/>
        </p:blipFill>
        <p:spPr>
          <a:xfrm>
            <a:off x="8262009" y="4055560"/>
            <a:ext cx="3657600" cy="252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g6b697ba9aa_0_74"/>
          <p:cNvPicPr preferRelativeResize="0"/>
          <p:nvPr/>
        </p:nvPicPr>
        <p:blipFill rotWithShape="1">
          <a:blip r:embed="rId4">
            <a:alphaModFix/>
          </a:blip>
          <a:srcRect l="5785" t="27401" b="19820"/>
          <a:stretch/>
        </p:blipFill>
        <p:spPr>
          <a:xfrm>
            <a:off x="4656902" y="4038676"/>
            <a:ext cx="3401907" cy="2554516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g6b697ba9aa_0_74"/>
          <p:cNvSpPr txBox="1">
            <a:spLocks noGrp="1"/>
          </p:cNvSpPr>
          <p:nvPr>
            <p:ph type="body" idx="2"/>
          </p:nvPr>
        </p:nvSpPr>
        <p:spPr>
          <a:xfrm>
            <a:off x="444860" y="1594474"/>
            <a:ext cx="7189653" cy="5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u="none" strike="noStrike" cap="none" dirty="0">
                <a:solidFill>
                  <a:schemeClr val="dk1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  <a:t>Disabled Students Programs &amp; </a:t>
            </a:r>
            <a:br>
              <a:rPr lang="en-US" u="none" strike="noStrike" cap="none" dirty="0">
                <a:solidFill>
                  <a:schemeClr val="dk1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</a:br>
            <a:r>
              <a:rPr lang="en-US" u="none" strike="noStrike" cap="none" dirty="0">
                <a:solidFill>
                  <a:schemeClr val="dk1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  <a:t>Services (DSPS) / Disability Resource Center (DRC)</a:t>
            </a:r>
            <a:endParaRPr dirty="0">
              <a:latin typeface="Avenir Book" panose="02000503020000020003" pitchFamily="2" charset="0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u="none" strike="noStrike" cap="none" dirty="0">
                <a:solidFill>
                  <a:schemeClr val="dk1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  <a:t>Extended Opportunity Programs &amp; </a:t>
            </a:r>
            <a:br>
              <a:rPr lang="en-US" u="none" strike="noStrike" cap="none" dirty="0">
                <a:solidFill>
                  <a:schemeClr val="dk1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</a:br>
            <a:r>
              <a:rPr lang="en-US" u="none" strike="noStrike" cap="none" dirty="0">
                <a:solidFill>
                  <a:schemeClr val="dk1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  <a:t>Services (EOPS)</a:t>
            </a:r>
            <a:endParaRPr u="none" strike="noStrike" cap="none" dirty="0">
              <a:solidFill>
                <a:schemeClr val="dk1"/>
              </a:solidFill>
              <a:latin typeface="Avenir Book" panose="02000503020000020003" pitchFamily="2" charset="0"/>
              <a:ea typeface="Garamond"/>
              <a:cs typeface="Garamond"/>
              <a:sym typeface="Garamond"/>
            </a:endParaRPr>
          </a:p>
          <a:p>
            <a:pPr marL="228600" indent="-114300">
              <a:spcAft>
                <a:spcPts val="0"/>
              </a:spcAft>
              <a:buSzPts val="1800"/>
              <a:buFont typeface="Garamond"/>
              <a:buChar char="•"/>
            </a:pPr>
            <a:r>
              <a:rPr lang="en-US" dirty="0">
                <a:solidFill>
                  <a:schemeClr val="dk1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  <a:t>Transfer Admission Guarantee (TAG)</a:t>
            </a:r>
            <a:endParaRPr lang="en-US" dirty="0">
              <a:latin typeface="Avenir Book" panose="02000503020000020003" pitchFamily="2" charset="0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Garamond"/>
              <a:buChar char="•"/>
            </a:pPr>
            <a:r>
              <a:rPr lang="en-US" dirty="0">
                <a:latin typeface="Avenir Book" panose="02000503020000020003" pitchFamily="2" charset="0"/>
                <a:ea typeface="Garamond"/>
                <a:cs typeface="Garamond"/>
                <a:sym typeface="Garamond"/>
              </a:rPr>
              <a:t>ESO Adelante</a:t>
            </a:r>
            <a:endParaRPr dirty="0">
              <a:latin typeface="Avenir Book" panose="02000503020000020003" pitchFamily="2" charset="0"/>
              <a:ea typeface="Garamond"/>
              <a:cs typeface="Garamond"/>
              <a:sym typeface="Garamond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u="none" strike="noStrike" cap="none" dirty="0">
                <a:solidFill>
                  <a:schemeClr val="dk1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  <a:t>Learning Centers and Labs</a:t>
            </a:r>
            <a:endParaRPr dirty="0">
              <a:latin typeface="Avenir Book" panose="02000503020000020003" pitchFamily="2" charset="0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u="none" strike="noStrike" cap="none" dirty="0">
                <a:solidFill>
                  <a:schemeClr val="dk1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  <a:t>Financial Aid/Scholarships </a:t>
            </a:r>
            <a:endParaRPr dirty="0">
              <a:latin typeface="Avenir Book" panose="02000503020000020003" pitchFamily="2" charset="0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u="none" strike="noStrike" cap="none" dirty="0">
                <a:solidFill>
                  <a:schemeClr val="dk1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  <a:t>Health Services</a:t>
            </a:r>
            <a:endParaRPr dirty="0">
              <a:latin typeface="Avenir Book" panose="02000503020000020003" pitchFamily="2" charset="0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u="none" strike="noStrike" cap="none" dirty="0">
                <a:solidFill>
                  <a:schemeClr val="dk1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  <a:t>Career Services</a:t>
            </a:r>
            <a:endParaRPr dirty="0">
              <a:latin typeface="Avenir Book" panose="02000503020000020003" pitchFamily="2" charset="0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u="none" strike="noStrike" cap="none" dirty="0">
                <a:solidFill>
                  <a:schemeClr val="dk1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  <a:t>Admissions</a:t>
            </a:r>
            <a:endParaRPr dirty="0">
              <a:latin typeface="Avenir Book" panose="02000503020000020003" pitchFamily="2" charset="0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u="none" strike="noStrike" cap="none" dirty="0">
                <a:solidFill>
                  <a:schemeClr val="dk1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  <a:t>Veterans</a:t>
            </a:r>
            <a:endParaRPr dirty="0">
              <a:latin typeface="Avenir Book" panose="02000503020000020003" pitchFamily="2" charset="0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u="none" strike="noStrike" cap="none" dirty="0" err="1">
                <a:solidFill>
                  <a:schemeClr val="dk1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  <a:t>SparkPoint</a:t>
            </a:r>
            <a:endParaRPr u="none" strike="noStrike" cap="none" dirty="0">
              <a:solidFill>
                <a:schemeClr val="dk1"/>
              </a:solidFill>
              <a:latin typeface="Avenir Book" panose="02000503020000020003" pitchFamily="2" charset="0"/>
              <a:ea typeface="Garamond"/>
              <a:cs typeface="Garamond"/>
              <a:sym typeface="Garamond"/>
            </a:endParaRPr>
          </a:p>
        </p:txBody>
      </p:sp>
      <p:pic>
        <p:nvPicPr>
          <p:cNvPr id="967" name="Google Shape;967;g6b697ba9aa_0_74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62009" y="1594474"/>
            <a:ext cx="3657600" cy="22372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F38CED-A458-41CF-8FB1-9C9F16B13B9A}"/>
              </a:ext>
            </a:extLst>
          </p:cNvPr>
          <p:cNvSpPr/>
          <p:nvPr/>
        </p:nvSpPr>
        <p:spPr>
          <a:xfrm>
            <a:off x="0" y="0"/>
            <a:ext cx="12201144" cy="1370657"/>
          </a:xfrm>
          <a:prstGeom prst="rect">
            <a:avLst/>
          </a:prstGeom>
          <a:solidFill>
            <a:srgbClr val="0054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EC377174-B792-4350-B9DF-851D8E7F8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1980"/>
            <a:ext cx="10907366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6000" b="1" dirty="0">
                <a:solidFill>
                  <a:prstClr val="white"/>
                </a:solidFill>
                <a:latin typeface="Garamond" panose="02020404030301010803" pitchFamily="18" charset="0"/>
                <a:ea typeface="+mn-ea"/>
              </a:rPr>
              <a:t>Student Support Programs</a:t>
            </a:r>
            <a:endParaRPr lang="en-US" sz="4800" b="1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95911278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43" descr="Image result for admission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1736" y="1971074"/>
            <a:ext cx="4032456" cy="2806141"/>
          </a:xfrm>
          <a:prstGeom prst="rect">
            <a:avLst/>
          </a:prstGeom>
          <a:noFill/>
          <a:ln w="28575">
            <a:solidFill>
              <a:srgbClr val="005423"/>
            </a:solidFill>
          </a:ln>
        </p:spPr>
      </p:pic>
      <p:sp>
        <p:nvSpPr>
          <p:cNvPr id="1003" name="Google Shape;1003;p43"/>
          <p:cNvSpPr/>
          <p:nvPr/>
        </p:nvSpPr>
        <p:spPr>
          <a:xfrm>
            <a:off x="720068" y="1927851"/>
            <a:ext cx="7738264" cy="4877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189" marR="0" lvl="0" indent="-457189" algn="l" rtl="0"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Pts val="2800"/>
              <a:buFont typeface="Garamond"/>
              <a:buAutoNum type="arabicPeriod"/>
            </a:pPr>
            <a:r>
              <a:rPr lang="en-US" sz="2400" u="none" strike="noStrike" cap="none" dirty="0">
                <a:solidFill>
                  <a:srgbClr val="000000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  <a:t>Online Application </a:t>
            </a:r>
            <a:endParaRPr sz="2400" u="none" strike="noStrike" cap="none" dirty="0">
              <a:solidFill>
                <a:srgbClr val="000000"/>
              </a:solidFill>
              <a:latin typeface="Avenir Book" panose="02000503020000020003" pitchFamily="2" charset="0"/>
              <a:ea typeface="Garamond"/>
              <a:cs typeface="Garamond"/>
              <a:sym typeface="Garamond"/>
            </a:endParaRPr>
          </a:p>
          <a:p>
            <a:pPr marL="457189" marR="0" lvl="0" indent="-457189" algn="l" rtl="0">
              <a:spcBef>
                <a:spcPts val="853"/>
              </a:spcBef>
              <a:spcAft>
                <a:spcPts val="1800"/>
              </a:spcAft>
              <a:buClr>
                <a:srgbClr val="000000"/>
              </a:buClr>
              <a:buSzPts val="2800"/>
              <a:buFont typeface="Garamond"/>
              <a:buAutoNum type="arabicPeriod"/>
            </a:pPr>
            <a:r>
              <a:rPr lang="en-US" sz="2400" u="none" strike="noStrike" cap="none" dirty="0">
                <a:solidFill>
                  <a:srgbClr val="000000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  <a:t>Financial Aid- CA Dream Application </a:t>
            </a:r>
            <a:endParaRPr sz="2400" u="none" strike="noStrike" cap="none" dirty="0">
              <a:solidFill>
                <a:schemeClr val="dk1"/>
              </a:solidFill>
              <a:latin typeface="Avenir Book" panose="02000503020000020003" pitchFamily="2" charset="0"/>
              <a:ea typeface="Garamond"/>
              <a:cs typeface="Garamond"/>
              <a:sym typeface="Garamond"/>
            </a:endParaRPr>
          </a:p>
          <a:p>
            <a:pPr marL="457188" marR="0" lvl="0" indent="-457188" algn="l" rtl="0">
              <a:spcBef>
                <a:spcPts val="853"/>
              </a:spcBef>
              <a:spcAft>
                <a:spcPts val="1800"/>
              </a:spcAft>
              <a:buClr>
                <a:srgbClr val="000000"/>
              </a:buClr>
              <a:buSzPts val="2800"/>
              <a:buFont typeface="Garamond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  <a:t>Submit “California Nonresident </a:t>
            </a:r>
            <a:br>
              <a:rPr lang="en-US" sz="2400" dirty="0">
                <a:solidFill>
                  <a:srgbClr val="000000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</a:br>
            <a:r>
              <a:rPr lang="en-US" sz="2400" dirty="0">
                <a:solidFill>
                  <a:srgbClr val="000000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  <a:t>Tuition Exemption form</a:t>
            </a:r>
            <a:r>
              <a:rPr lang="en-US" sz="2400" u="none" strike="noStrike" cap="none" dirty="0">
                <a:solidFill>
                  <a:srgbClr val="000000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  <a:t> </a:t>
            </a:r>
            <a:endParaRPr sz="2400" u="none" strike="noStrike" cap="none" dirty="0">
              <a:solidFill>
                <a:srgbClr val="000000"/>
              </a:solidFill>
              <a:latin typeface="Avenir Book" panose="02000503020000020003" pitchFamily="2" charset="0"/>
              <a:ea typeface="Garamond"/>
              <a:cs typeface="Garamond"/>
              <a:sym typeface="Garamond"/>
            </a:endParaRPr>
          </a:p>
          <a:p>
            <a:pPr marL="457189" marR="0" lvl="0" indent="-457189" algn="l" rtl="0">
              <a:spcBef>
                <a:spcPts val="853"/>
              </a:spcBef>
              <a:spcAft>
                <a:spcPts val="1800"/>
              </a:spcAft>
              <a:buClr>
                <a:srgbClr val="000000"/>
              </a:buClr>
              <a:buSzPts val="2800"/>
              <a:buFont typeface="Garamond"/>
              <a:buAutoNum type="arabicPeriod"/>
            </a:pPr>
            <a:r>
              <a:rPr lang="en-US" sz="2400" u="none" strike="noStrike" cap="none" dirty="0">
                <a:solidFill>
                  <a:srgbClr val="000000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  <a:t>Orientation </a:t>
            </a:r>
            <a:endParaRPr sz="2400" u="none" strike="noStrike" cap="none" dirty="0">
              <a:solidFill>
                <a:srgbClr val="000000"/>
              </a:solidFill>
              <a:latin typeface="Avenir Book" panose="02000503020000020003" pitchFamily="2" charset="0"/>
              <a:ea typeface="Garamond"/>
              <a:cs typeface="Garamond"/>
              <a:sym typeface="Garamond"/>
            </a:endParaRPr>
          </a:p>
          <a:p>
            <a:pPr marL="457189" marR="0" lvl="0" indent="-457189" algn="l" rtl="0">
              <a:spcBef>
                <a:spcPts val="853"/>
              </a:spcBef>
              <a:spcAft>
                <a:spcPts val="1800"/>
              </a:spcAft>
              <a:buClr>
                <a:srgbClr val="000000"/>
              </a:buClr>
              <a:buSzPts val="2800"/>
              <a:buFont typeface="Garamond"/>
              <a:buAutoNum type="arabicPeriod"/>
            </a:pPr>
            <a:r>
              <a:rPr lang="en-US" sz="2400" u="none" strike="noStrike" cap="none" dirty="0">
                <a:solidFill>
                  <a:srgbClr val="000000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  <a:t>Counsel</a:t>
            </a:r>
            <a:r>
              <a:rPr lang="en-US" sz="2400" u="none" strike="noStrike" cap="none" dirty="0">
                <a:solidFill>
                  <a:schemeClr val="dk1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  <a:t>ing </a:t>
            </a:r>
            <a:endParaRPr sz="2400" u="none" strike="noStrike" cap="none" dirty="0">
              <a:solidFill>
                <a:srgbClr val="000000"/>
              </a:solidFill>
              <a:latin typeface="Avenir Book" panose="02000503020000020003" pitchFamily="2" charset="0"/>
              <a:ea typeface="Garamond"/>
              <a:cs typeface="Garamond"/>
              <a:sym typeface="Garamond"/>
            </a:endParaRPr>
          </a:p>
          <a:p>
            <a:pPr marL="457189" marR="0" lvl="0" indent="-457189" algn="l" rtl="0">
              <a:spcBef>
                <a:spcPts val="853"/>
              </a:spcBef>
              <a:spcAft>
                <a:spcPts val="1800"/>
              </a:spcAft>
              <a:buClr>
                <a:srgbClr val="000000"/>
              </a:buClr>
              <a:buSzPts val="2800"/>
              <a:buFont typeface="Garamond"/>
              <a:buAutoNum type="arabicPeriod"/>
            </a:pPr>
            <a:r>
              <a:rPr lang="en-US" sz="2400" u="none" strike="noStrike" cap="none" dirty="0">
                <a:solidFill>
                  <a:srgbClr val="000000"/>
                </a:solidFill>
                <a:latin typeface="Avenir Book" panose="02000503020000020003" pitchFamily="2" charset="0"/>
                <a:ea typeface="Garamond"/>
                <a:cs typeface="Garamond"/>
                <a:sym typeface="Garamond"/>
              </a:rPr>
              <a:t>Register </a:t>
            </a:r>
            <a:endParaRPr sz="2400" u="none" strike="noStrike" cap="none" dirty="0">
              <a:solidFill>
                <a:srgbClr val="000000"/>
              </a:solidFill>
              <a:latin typeface="Avenir Book" panose="02000503020000020003" pitchFamily="2" charset="0"/>
              <a:ea typeface="Garamond"/>
              <a:cs typeface="Garamond"/>
              <a:sym typeface="Garamond"/>
            </a:endParaRPr>
          </a:p>
        </p:txBody>
      </p:sp>
      <p:sp>
        <p:nvSpPr>
          <p:cNvPr id="1004" name="Google Shape;1004;p43"/>
          <p:cNvSpPr/>
          <p:nvPr/>
        </p:nvSpPr>
        <p:spPr>
          <a:xfrm>
            <a:off x="7971760" y="4366816"/>
            <a:ext cx="3124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lang="en-US"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-21579"/>
            <a:ext cx="12201144" cy="1250523"/>
          </a:xfrm>
          <a:prstGeom prst="rect">
            <a:avLst/>
          </a:prstGeom>
          <a:solidFill>
            <a:srgbClr val="0054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Garamond" panose="02020404030301010803" pitchFamily="18" charset="0"/>
                <a:ea typeface="+mj-ea"/>
                <a:cs typeface="Avenir Book"/>
              </a:rPr>
              <a:t>How do I get started?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F24F5-C7DE-3748-BF6B-FCBB76ED1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867" y="5336392"/>
            <a:ext cx="946324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0526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9144" y="0"/>
            <a:ext cx="12201144" cy="1370657"/>
          </a:xfrm>
          <a:prstGeom prst="rect">
            <a:avLst/>
          </a:prstGeom>
          <a:solidFill>
            <a:srgbClr val="0054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31980"/>
            <a:ext cx="10907366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6000" b="1" dirty="0">
                <a:solidFill>
                  <a:prstClr val="white"/>
                </a:solidFill>
                <a:latin typeface="Garamond" panose="02020404030301010803" pitchFamily="18" charset="0"/>
                <a:ea typeface="+mn-ea"/>
              </a:rPr>
              <a:t>Thank you!</a:t>
            </a:r>
            <a:endParaRPr lang="en-US" sz="4800" b="1" dirty="0">
              <a:latin typeface="Avenir Book"/>
              <a:cs typeface="Avenir Book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432145" y="2901747"/>
            <a:ext cx="0" cy="25023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890051" y="-116622"/>
            <a:ext cx="1840811" cy="105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818E825-5743-4935-B90F-73BB5951DE98}"/>
              </a:ext>
            </a:extLst>
          </p:cNvPr>
          <p:cNvSpPr txBox="1"/>
          <p:nvPr/>
        </p:nvSpPr>
        <p:spPr>
          <a:xfrm>
            <a:off x="1316185" y="2185453"/>
            <a:ext cx="3938354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n-US" sz="3200" b="1" i="1" dirty="0" err="1">
                <a:solidFill>
                  <a:srgbClr val="005423"/>
                </a:solidFill>
              </a:rPr>
              <a:t>Saúl</a:t>
            </a:r>
            <a:r>
              <a:rPr lang="en-US" sz="3200" b="1" i="1" dirty="0">
                <a:solidFill>
                  <a:srgbClr val="005423"/>
                </a:solidFill>
              </a:rPr>
              <a:t> Miranda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Dream Center Program Services Coordinator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650-306-3466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mirandas@smccd.edu</a:t>
            </a:r>
            <a:endParaRPr lang="en-US" sz="2400" b="1" i="1" dirty="0">
              <a:solidFill>
                <a:srgbClr val="00542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C4946B-6AB1-45EE-B8C4-45FC030DD164}"/>
              </a:ext>
            </a:extLst>
          </p:cNvPr>
          <p:cNvSpPr txBox="1"/>
          <p:nvPr/>
        </p:nvSpPr>
        <p:spPr>
          <a:xfrm>
            <a:off x="2262646" y="5268645"/>
            <a:ext cx="6507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i="1" dirty="0" err="1">
                <a:solidFill>
                  <a:srgbClr val="005423"/>
                </a:solidFill>
              </a:rPr>
              <a:t>canadacollege.edu</a:t>
            </a:r>
            <a:r>
              <a:rPr lang="tr-TR" sz="4000" b="1" i="1" dirty="0">
                <a:solidFill>
                  <a:srgbClr val="005423"/>
                </a:solidFill>
              </a:rPr>
              <a:t>/</a:t>
            </a:r>
            <a:r>
              <a:rPr lang="tr-TR" sz="4000" b="1" i="1" dirty="0" err="1">
                <a:solidFill>
                  <a:srgbClr val="005423"/>
                </a:solidFill>
              </a:rPr>
              <a:t>dreamers</a:t>
            </a:r>
            <a:endParaRPr lang="tr-TR" sz="4000" b="1" i="1" dirty="0">
              <a:solidFill>
                <a:srgbClr val="00542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01CCFD-48B4-4A99-A8F3-10D8298682D6}"/>
              </a:ext>
            </a:extLst>
          </p:cNvPr>
          <p:cNvSpPr txBox="1"/>
          <p:nvPr/>
        </p:nvSpPr>
        <p:spPr>
          <a:xfrm>
            <a:off x="6874165" y="2185453"/>
            <a:ext cx="3938354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n-US" sz="2800" b="1" i="1" dirty="0">
                <a:solidFill>
                  <a:srgbClr val="005423"/>
                </a:solidFill>
              </a:rPr>
              <a:t>Mayra </a:t>
            </a:r>
            <a:r>
              <a:rPr lang="en-US" sz="2800" b="1" i="1" dirty="0" err="1">
                <a:solidFill>
                  <a:srgbClr val="005423"/>
                </a:solidFill>
              </a:rPr>
              <a:t>Arrellano</a:t>
            </a:r>
            <a:endParaRPr lang="en-US" sz="2800" b="1" i="1" dirty="0">
              <a:solidFill>
                <a:srgbClr val="005423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400" dirty="0"/>
              <a:t>College Recruiter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650-306-3166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arellanom@smccd.edu</a:t>
            </a:r>
            <a:endParaRPr lang="en-US" sz="2400" b="1" i="1" dirty="0">
              <a:solidFill>
                <a:srgbClr val="005423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CADE68-619A-5849-A653-079D583A1A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867" y="5336392"/>
            <a:ext cx="946324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201144" cy="1370657"/>
          </a:xfrm>
          <a:prstGeom prst="rect">
            <a:avLst/>
          </a:prstGeom>
          <a:solidFill>
            <a:srgbClr val="0054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31980"/>
            <a:ext cx="10907366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6000" b="1" dirty="0">
                <a:solidFill>
                  <a:prstClr val="white"/>
                </a:solidFill>
                <a:latin typeface="Garamond" panose="02020404030301010803" pitchFamily="18" charset="0"/>
                <a:ea typeface="+mn-ea"/>
              </a:rPr>
              <a:t>Why Are We Here?</a:t>
            </a:r>
            <a:endParaRPr lang="en-US" sz="4800" b="1" dirty="0">
              <a:latin typeface="Avenir Book"/>
              <a:cs typeface="Avenir Book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432145" y="2901747"/>
            <a:ext cx="0" cy="25023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890051" y="-116622"/>
            <a:ext cx="1840811" cy="105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F41AF01-FCE3-4449-974F-5FFCDA62F4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867" y="5336392"/>
            <a:ext cx="946324" cy="1143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E0D562-91B2-4D4A-92F4-7203EF47BF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481" r="7419"/>
          <a:stretch/>
        </p:blipFill>
        <p:spPr>
          <a:xfrm>
            <a:off x="647670" y="1690473"/>
            <a:ext cx="9611220" cy="4788919"/>
          </a:xfrm>
          <a:prstGeom prst="rect">
            <a:avLst/>
          </a:prstGeom>
          <a:ln w="28575">
            <a:solidFill>
              <a:srgbClr val="005423"/>
            </a:solidFill>
          </a:ln>
        </p:spPr>
      </p:pic>
    </p:spTree>
    <p:extLst>
      <p:ext uri="{BB962C8B-B14F-4D97-AF65-F5344CB8AC3E}">
        <p14:creationId xmlns:p14="http://schemas.microsoft.com/office/powerpoint/2010/main" val="242539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201144" cy="1370657"/>
          </a:xfrm>
          <a:prstGeom prst="rect">
            <a:avLst/>
          </a:prstGeom>
          <a:solidFill>
            <a:srgbClr val="0054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31980"/>
            <a:ext cx="10907366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6000" b="1" dirty="0">
                <a:solidFill>
                  <a:prstClr val="white"/>
                </a:solidFill>
                <a:latin typeface="Garamond" panose="02020404030301010803" pitchFamily="18" charset="0"/>
                <a:ea typeface="+mn-ea"/>
              </a:rPr>
              <a:t>Do You Know?</a:t>
            </a:r>
            <a:endParaRPr lang="en-US" sz="4800" b="1" dirty="0">
              <a:latin typeface="Avenir Book"/>
              <a:cs typeface="Avenir Book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432145" y="2901747"/>
            <a:ext cx="0" cy="25023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890051" y="-116622"/>
            <a:ext cx="1840811" cy="105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5800" y="2105832"/>
            <a:ext cx="10417561" cy="350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eaLnBrk="1" fontAlgn="auto" hangingPunct="1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</a:rPr>
              <a:t>Can I Renew my DACA Application?</a:t>
            </a:r>
          </a:p>
          <a:p>
            <a:pPr marL="228600" lvl="0" indent="-228600" eaLnBrk="1" fontAlgn="auto" hangingPunct="1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</a:rPr>
              <a:t>How does AB540 form support Undocumented Students?</a:t>
            </a:r>
          </a:p>
          <a:p>
            <a:pPr marL="228600" lvl="0" indent="-228600" eaLnBrk="1" fontAlgn="auto" hangingPunct="1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</a:rPr>
              <a:t>What is the CA DREAM Act application and when is it due?</a:t>
            </a:r>
          </a:p>
          <a:p>
            <a:pPr marL="228600" lvl="0" indent="-228600" eaLnBrk="1" fontAlgn="auto" hangingPunct="1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</a:rPr>
              <a:t>Are there scholarship available for Undocumented Students?</a:t>
            </a:r>
          </a:p>
          <a:p>
            <a:pPr marL="228600" lvl="0" indent="-228600" eaLnBrk="1" fontAlgn="auto" hangingPunct="1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</a:rPr>
              <a:t>What is the process for undocumented students to apply for college?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5C7C6D-ACAE-424E-8A32-966EE0463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867" y="5336392"/>
            <a:ext cx="946324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0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201144" cy="1370657"/>
          </a:xfrm>
          <a:prstGeom prst="rect">
            <a:avLst/>
          </a:prstGeom>
          <a:solidFill>
            <a:srgbClr val="0054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1980"/>
            <a:ext cx="12192000" cy="1325563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sz="6000" b="1" dirty="0">
                <a:solidFill>
                  <a:prstClr val="white"/>
                </a:solidFill>
                <a:latin typeface="Garamond" panose="02020404030301010803" pitchFamily="18" charset="0"/>
                <a:ea typeface="+mn-ea"/>
              </a:rPr>
              <a:t>The Cañada College Dream Center</a:t>
            </a:r>
            <a:endParaRPr lang="en-US" sz="6000" b="1" dirty="0">
              <a:latin typeface="Avenir Book"/>
              <a:cs typeface="Avenir Book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432145" y="2901747"/>
            <a:ext cx="0" cy="25023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890051" y="-116622"/>
            <a:ext cx="1840811" cy="105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1519" y="1806346"/>
            <a:ext cx="10417561" cy="489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  <a:latin typeface="Avenir Book"/>
                <a:ea typeface="+mn-ea"/>
                <a:cs typeface="Avenir Book"/>
              </a:rPr>
              <a:t>The DREAM Center is a resource center &amp; safe space for </a:t>
            </a:r>
            <a:br>
              <a:rPr lang="en-US" sz="2400" dirty="0">
                <a:solidFill>
                  <a:prstClr val="black"/>
                </a:solidFill>
                <a:latin typeface="Avenir Book"/>
                <a:ea typeface="+mn-ea"/>
                <a:cs typeface="Avenir Book"/>
              </a:rPr>
            </a:br>
            <a:r>
              <a:rPr lang="en-US" sz="2400" dirty="0">
                <a:solidFill>
                  <a:prstClr val="black"/>
                </a:solidFill>
                <a:latin typeface="Avenir Book"/>
                <a:ea typeface="+mn-ea"/>
                <a:cs typeface="Avenir Book"/>
              </a:rPr>
              <a:t>undocumented students, community members &amp; allies.</a:t>
            </a:r>
          </a:p>
          <a:p>
            <a:pPr marL="800100" lvl="2" indent="-342900" eaLnBrk="1" fontAlgn="auto" hangingPunct="1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venir Book"/>
                <a:ea typeface="+mn-ea"/>
                <a:cs typeface="Avenir Book"/>
              </a:rPr>
              <a:t>Location: Building 9, Room 219B</a:t>
            </a:r>
          </a:p>
          <a:p>
            <a:pPr marL="800100" lvl="2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venir Book"/>
                <a:ea typeface="+mn-ea"/>
                <a:cs typeface="Avenir Book"/>
              </a:rPr>
              <a:t>Hours: 8:30 am – 4:30 pm, Monday - Friday</a:t>
            </a:r>
          </a:p>
          <a:p>
            <a:pPr marL="0" lvl="1" eaLnBrk="1" fontAlgn="auto" hangingPunct="1">
              <a:lnSpc>
                <a:spcPct val="110000"/>
              </a:lnSpc>
              <a:spcBef>
                <a:spcPts val="2400"/>
              </a:spcBef>
              <a:spcAft>
                <a:spcPts val="1200"/>
              </a:spcAft>
            </a:pPr>
            <a:r>
              <a:rPr lang="en-US" sz="2400" b="1" dirty="0">
                <a:solidFill>
                  <a:prstClr val="black"/>
                </a:solidFill>
                <a:latin typeface="Avenir Black" panose="02000503020000020003" pitchFamily="2" charset="0"/>
                <a:cs typeface="Avenir Book"/>
              </a:rPr>
              <a:t>Services include: </a:t>
            </a:r>
          </a:p>
          <a:p>
            <a:pPr lvl="1" indent="-2286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  <a:cs typeface="Avenir Book"/>
              </a:rPr>
              <a:t>resources and services–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SparkPoint, Financial Aid, Personal &amp; Academic Counseling</a:t>
            </a:r>
          </a:p>
          <a:p>
            <a:pPr lvl="1" indent="-2286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venir Book"/>
                <a:cs typeface="Avenir Book"/>
              </a:rPr>
              <a:t>Confidential conversations</a:t>
            </a:r>
            <a:endParaRPr lang="en-US" sz="2400" dirty="0">
              <a:solidFill>
                <a:srgbClr val="7F7F7F"/>
              </a:solidFill>
              <a:latin typeface="Calibri"/>
            </a:endParaRPr>
          </a:p>
          <a:p>
            <a:pPr lvl="1" indent="-2286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venir Book"/>
                <a:cs typeface="Avenir Book"/>
              </a:rPr>
              <a:t>Free legal clinic</a:t>
            </a:r>
          </a:p>
          <a:p>
            <a:pPr marL="342900" lvl="1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750E41-C125-5944-8228-F3BEE560E9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867" y="5336392"/>
            <a:ext cx="946324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9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201144" cy="1370657"/>
          </a:xfrm>
          <a:prstGeom prst="rect">
            <a:avLst/>
          </a:prstGeom>
          <a:solidFill>
            <a:srgbClr val="0054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31980"/>
            <a:ext cx="10907366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6000" b="1" dirty="0">
                <a:solidFill>
                  <a:prstClr val="white"/>
                </a:solidFill>
                <a:latin typeface="Garamond" panose="02020404030301010803" pitchFamily="18" charset="0"/>
                <a:ea typeface="+mn-ea"/>
              </a:rPr>
              <a:t>Dreamers Club</a:t>
            </a:r>
            <a:endParaRPr lang="en-US" sz="4800" b="1" dirty="0">
              <a:latin typeface="Avenir Book"/>
              <a:cs typeface="Avenir Book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432145" y="2901747"/>
            <a:ext cx="0" cy="25023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890051" y="-116622"/>
            <a:ext cx="1840811" cy="105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88585AF-6519-43D9-8824-D9CD7557C7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t="44058" r="68638" b="22452"/>
          <a:stretch/>
        </p:blipFill>
        <p:spPr>
          <a:xfrm>
            <a:off x="590435" y="2049456"/>
            <a:ext cx="3626780" cy="3754730"/>
          </a:xfrm>
          <a:prstGeom prst="rect">
            <a:avLst/>
          </a:prstGeom>
          <a:ln w="28575">
            <a:solidFill>
              <a:srgbClr val="005423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4A07C7-EB91-7341-80E7-1A4A7B1FF0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867" y="5336392"/>
            <a:ext cx="946324" cy="1143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F709A9-7214-1346-A1CE-1D19FA1FB5AC}"/>
              </a:ext>
            </a:extLst>
          </p:cNvPr>
          <p:cNvSpPr txBox="1"/>
          <p:nvPr/>
        </p:nvSpPr>
        <p:spPr>
          <a:xfrm>
            <a:off x="5035169" y="1965312"/>
            <a:ext cx="6426200" cy="34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venir Black" panose="02000503020000020003" pitchFamily="2" charset="0"/>
                <a:cs typeface="Avenir Book"/>
              </a:rPr>
              <a:t>Events</a:t>
            </a:r>
            <a:r>
              <a:rPr lang="en-US" sz="2400" b="1" dirty="0">
                <a:latin typeface="Avenir Book"/>
                <a:cs typeface="Avenir Book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  <a:cs typeface="Avenir Book"/>
              </a:rPr>
              <a:t>On Campus </a:t>
            </a:r>
            <a:r>
              <a:rPr lang="en-US" sz="2400" dirty="0" err="1">
                <a:latin typeface="Avenir Book"/>
                <a:cs typeface="Avenir Book"/>
              </a:rPr>
              <a:t>Activites</a:t>
            </a:r>
            <a:endParaRPr lang="en-US" sz="2400" dirty="0">
              <a:latin typeface="Avenir Book"/>
              <a:cs typeface="Avenir Book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  <a:cs typeface="Avenir Book"/>
              </a:rPr>
              <a:t>Latinx Celebration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  <a:cs typeface="Avenir Book"/>
              </a:rPr>
              <a:t>Undocumented Student Week of Action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  <a:cs typeface="Avenir Book"/>
              </a:rPr>
              <a:t>Migration Celebration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  <a:cs typeface="Avenir Book"/>
              </a:rPr>
              <a:t>Information Workshops</a:t>
            </a:r>
          </a:p>
        </p:txBody>
      </p:sp>
    </p:spTree>
    <p:extLst>
      <p:ext uri="{BB962C8B-B14F-4D97-AF65-F5344CB8AC3E}">
        <p14:creationId xmlns:p14="http://schemas.microsoft.com/office/powerpoint/2010/main" val="363859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201144" cy="1370657"/>
          </a:xfrm>
          <a:prstGeom prst="rect">
            <a:avLst/>
          </a:prstGeom>
          <a:solidFill>
            <a:srgbClr val="0054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31980"/>
            <a:ext cx="10907366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6000" b="1" dirty="0">
                <a:solidFill>
                  <a:prstClr val="white"/>
                </a:solidFill>
                <a:latin typeface="Garamond" panose="02020404030301010803" pitchFamily="18" charset="0"/>
                <a:ea typeface="+mn-ea"/>
              </a:rPr>
              <a:t>Cañada College Welcomes You</a:t>
            </a:r>
            <a:endParaRPr lang="en-US" sz="4800" b="1" dirty="0">
              <a:latin typeface="Avenir Book"/>
              <a:cs typeface="Avenir Book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432145" y="2901747"/>
            <a:ext cx="0" cy="25023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890051" y="-116622"/>
            <a:ext cx="1840811" cy="105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42828" y="2207830"/>
            <a:ext cx="5898201" cy="3962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eaLnBrk="1" fontAlgn="auto" hangingPunct="1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</a:rPr>
              <a:t>Undocumented Students have the Right to pursue higher education.</a:t>
            </a:r>
          </a:p>
          <a:p>
            <a:pPr marL="228600" lvl="0" indent="-228600" eaLnBrk="1" fontAlgn="auto" hangingPunct="1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</a:rPr>
              <a:t>Cañada College is a Safe Haven.</a:t>
            </a:r>
          </a:p>
          <a:p>
            <a:pPr marL="228600" lvl="0" indent="-228600" eaLnBrk="1" fontAlgn="auto" hangingPunct="1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</a:rPr>
              <a:t>We are here to help you succeed.</a:t>
            </a:r>
          </a:p>
          <a:p>
            <a:pPr marL="228600" lvl="0" indent="-228600" eaLnBrk="1" fontAlgn="auto" hangingPunct="1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</a:rPr>
              <a:t>Your information is protected</a:t>
            </a:r>
          </a:p>
          <a:p>
            <a:pPr marL="228600" lvl="0" indent="-228600" eaLnBrk="1" fontAlgn="auto" hangingPunct="1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venir Book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5C7C6D-ACAE-424E-8A32-966EE0463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867" y="5336392"/>
            <a:ext cx="946324" cy="114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3AB4F-CBA6-42B4-B7CA-20C90F815A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62" y="2281938"/>
            <a:ext cx="4114800" cy="3429000"/>
          </a:xfrm>
          <a:prstGeom prst="rect">
            <a:avLst/>
          </a:prstGeom>
          <a:ln w="28575">
            <a:solidFill>
              <a:srgbClr val="005423"/>
            </a:solidFill>
          </a:ln>
        </p:spPr>
      </p:pic>
    </p:spTree>
    <p:extLst>
      <p:ext uri="{BB962C8B-B14F-4D97-AF65-F5344CB8AC3E}">
        <p14:creationId xmlns:p14="http://schemas.microsoft.com/office/powerpoint/2010/main" val="38462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201144" cy="1370657"/>
          </a:xfrm>
          <a:prstGeom prst="rect">
            <a:avLst/>
          </a:prstGeom>
          <a:solidFill>
            <a:srgbClr val="0054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1980"/>
            <a:ext cx="12201144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5000" b="1" dirty="0">
                <a:solidFill>
                  <a:prstClr val="white"/>
                </a:solidFill>
                <a:latin typeface="Garamond" panose="02020404030301010803" pitchFamily="18" charset="0"/>
                <a:ea typeface="+mn-ea"/>
              </a:rPr>
              <a:t>Deferred Action for Childhood Arrivals </a:t>
            </a:r>
            <a:r>
              <a:rPr lang="en-US" sz="2700" b="1" dirty="0">
                <a:solidFill>
                  <a:srgbClr val="FDB813"/>
                </a:solidFill>
                <a:latin typeface="Garamond" panose="02020404030301010803" pitchFamily="18" charset="0"/>
                <a:ea typeface="+mn-ea"/>
              </a:rPr>
              <a:t>(DACA)</a:t>
            </a:r>
            <a:endParaRPr lang="en-US" sz="2700" b="1" dirty="0">
              <a:solidFill>
                <a:srgbClr val="FDB813"/>
              </a:solidFill>
              <a:latin typeface="Avenir Book"/>
              <a:cs typeface="Avenir Book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432145" y="2901747"/>
            <a:ext cx="0" cy="25023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890051" y="-116622"/>
            <a:ext cx="1840811" cy="105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82786" y="1950128"/>
            <a:ext cx="4831405" cy="440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eaLnBrk="1" fontAlgn="auto" hangingPunct="1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</a:rPr>
              <a:t>What is DACA?</a:t>
            </a:r>
          </a:p>
          <a:p>
            <a:pPr marL="228600" lvl="0" indent="-228600" eaLnBrk="1" fontAlgn="auto" hangingPunct="1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</a:rPr>
              <a:t>Why was DACA in the news </a:t>
            </a:r>
            <a:br>
              <a:rPr lang="en-US" sz="2400" dirty="0">
                <a:latin typeface="Avenir Book"/>
              </a:rPr>
            </a:br>
            <a:r>
              <a:rPr lang="en-US" sz="2400" dirty="0">
                <a:latin typeface="Avenir Book"/>
              </a:rPr>
              <a:t>on November 12, 2019?</a:t>
            </a:r>
          </a:p>
          <a:p>
            <a:pPr marL="228600" lvl="0" indent="-228600" eaLnBrk="1" fontAlgn="auto" hangingPunct="1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</a:rPr>
              <a:t>Can I Apply or Renew?</a:t>
            </a:r>
          </a:p>
          <a:p>
            <a:pPr marL="228600" lvl="0" indent="-228600" eaLnBrk="1" fontAlgn="auto" hangingPunct="1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/>
              </a:rPr>
              <a:t>What do I do if I have questions?</a:t>
            </a:r>
          </a:p>
          <a:p>
            <a:pPr lvl="0" eaLnBrk="1" fontAlgn="auto" hangingPunct="1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</a:pPr>
            <a:endParaRPr lang="en-US" sz="2400" dirty="0">
              <a:latin typeface="Avenir Book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5C7C6D-ACAE-424E-8A32-966EE0463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867" y="5336392"/>
            <a:ext cx="946324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4BC9CD-093A-4504-85C6-7CCB70D18B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32538"/>
            <a:ext cx="5521986" cy="3602182"/>
          </a:xfrm>
          <a:prstGeom prst="rect">
            <a:avLst/>
          </a:prstGeom>
          <a:ln w="28575">
            <a:solidFill>
              <a:srgbClr val="005423"/>
            </a:solidFill>
          </a:ln>
        </p:spPr>
      </p:pic>
    </p:spTree>
    <p:extLst>
      <p:ext uri="{BB962C8B-B14F-4D97-AF65-F5344CB8AC3E}">
        <p14:creationId xmlns:p14="http://schemas.microsoft.com/office/powerpoint/2010/main" val="94915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201144" cy="1370657"/>
          </a:xfrm>
          <a:prstGeom prst="rect">
            <a:avLst/>
          </a:prstGeom>
          <a:solidFill>
            <a:srgbClr val="0054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31980"/>
            <a:ext cx="10907366" cy="1338677"/>
          </a:xfrm>
        </p:spPr>
        <p:txBody>
          <a:bodyPr anchor="ctr" anchorCtr="0">
            <a:normAutofit fontScale="90000"/>
          </a:bodyPr>
          <a:lstStyle/>
          <a:p>
            <a:pPr algn="ctr"/>
            <a:br>
              <a:rPr lang="en-US" sz="4800" b="1" dirty="0">
                <a:latin typeface="Avenir Book"/>
                <a:cs typeface="Avenir Book"/>
              </a:rPr>
            </a:br>
            <a:r>
              <a:rPr lang="en-US" sz="6700" b="1" dirty="0">
                <a:latin typeface="Garamond" panose="02020404030301010803" pitchFamily="18" charset="0"/>
                <a:cs typeface="Avenir Book"/>
              </a:rPr>
              <a:t>Cost- In State Tuition</a:t>
            </a:r>
            <a:br>
              <a:rPr lang="en-US" sz="5300" b="1" dirty="0">
                <a:latin typeface="Avenir Book"/>
                <a:cs typeface="Avenir Book"/>
              </a:rPr>
            </a:br>
            <a:endParaRPr lang="en-US" sz="5300" b="1" dirty="0">
              <a:latin typeface="Avenir Book"/>
              <a:cs typeface="Avenir Book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890051" y="-116622"/>
            <a:ext cx="1840811" cy="105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077686" y="1834056"/>
            <a:ext cx="4332948" cy="4432989"/>
            <a:chOff x="689801" y="1220801"/>
            <a:chExt cx="5803370" cy="5051800"/>
          </a:xfrm>
        </p:grpSpPr>
        <p:pic>
          <p:nvPicPr>
            <p:cNvPr id="13" name="Google Shape;726;p5"/>
            <p:cNvPicPr preferRelativeResize="0"/>
            <p:nvPr/>
          </p:nvPicPr>
          <p:blipFill rotWithShape="1">
            <a:blip r:embed="rId3">
              <a:alphaModFix/>
            </a:blip>
            <a:srcRect l="25835" t="57653" r="36850" b="1757"/>
            <a:stretch/>
          </p:blipFill>
          <p:spPr>
            <a:xfrm>
              <a:off x="689801" y="1220801"/>
              <a:ext cx="3592700" cy="50518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Google Shape;731;p5"/>
            <p:cNvGrpSpPr/>
            <p:nvPr/>
          </p:nvGrpSpPr>
          <p:grpSpPr>
            <a:xfrm>
              <a:off x="1954084" y="1771123"/>
              <a:ext cx="4539087" cy="3426814"/>
              <a:chOff x="1465600" y="1328375"/>
              <a:chExt cx="3404400" cy="2570175"/>
            </a:xfrm>
          </p:grpSpPr>
          <p:cxnSp>
            <p:nvCxnSpPr>
              <p:cNvPr id="16" name="Google Shape;732;p5"/>
              <p:cNvCxnSpPr/>
              <p:nvPr/>
            </p:nvCxnSpPr>
            <p:spPr>
              <a:xfrm>
                <a:off x="1465600" y="1328375"/>
                <a:ext cx="3404400" cy="3000"/>
              </a:xfrm>
              <a:prstGeom prst="straightConnector1">
                <a:avLst/>
              </a:prstGeom>
              <a:noFill/>
              <a:ln w="76200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7" name="Google Shape;733;p5"/>
              <p:cNvCxnSpPr/>
              <p:nvPr/>
            </p:nvCxnSpPr>
            <p:spPr>
              <a:xfrm>
                <a:off x="2374700" y="2733300"/>
                <a:ext cx="2495100" cy="0"/>
              </a:xfrm>
              <a:prstGeom prst="straightConnector1">
                <a:avLst/>
              </a:prstGeom>
              <a:noFill/>
              <a:ln w="76200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8" name="Google Shape;734;p5"/>
              <p:cNvCxnSpPr/>
              <p:nvPr/>
            </p:nvCxnSpPr>
            <p:spPr>
              <a:xfrm rot="10800000" flipH="1">
                <a:off x="3102275" y="3896450"/>
                <a:ext cx="1767600" cy="2100"/>
              </a:xfrm>
              <a:prstGeom prst="straightConnector1">
                <a:avLst/>
              </a:prstGeom>
              <a:noFill/>
              <a:ln w="76200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B203E7D-2B2A-024E-884B-DB0C276091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867" y="5336392"/>
            <a:ext cx="946324" cy="1143000"/>
          </a:xfrm>
          <a:prstGeom prst="rect">
            <a:avLst/>
          </a:prstGeom>
        </p:spPr>
      </p:pic>
      <p:sp>
        <p:nvSpPr>
          <p:cNvPr id="25" name="Google Shape;728;p5">
            <a:extLst>
              <a:ext uri="{FF2B5EF4-FFF2-40B4-BE49-F238E27FC236}">
                <a16:creationId xmlns:a16="http://schemas.microsoft.com/office/drawing/2014/main" id="{85B39E4A-A773-B047-899C-9965C23094C5}"/>
              </a:ext>
            </a:extLst>
          </p:cNvPr>
          <p:cNvSpPr txBox="1"/>
          <p:nvPr/>
        </p:nvSpPr>
        <p:spPr>
          <a:xfrm>
            <a:off x="5833029" y="1854378"/>
            <a:ext cx="4758681" cy="925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33"/>
            </a:pPr>
            <a:r>
              <a:rPr lang="en-US" sz="5333" b="1" dirty="0">
                <a:solidFill>
                  <a:schemeClr val="dk1"/>
                </a:solidFill>
                <a:latin typeface="Garamond" panose="02020404030301010803" pitchFamily="18" charset="0"/>
                <a:ea typeface="Franklin Gothic"/>
                <a:cs typeface="Franklin Gothic"/>
                <a:sym typeface="Franklin Gothic"/>
              </a:rPr>
              <a:t>$13,900 </a:t>
            </a:r>
            <a:r>
              <a:rPr lang="en-US" sz="5333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  <a:ea typeface="Franklin Gothic"/>
                <a:cs typeface="Franklin Gothic"/>
                <a:sym typeface="Franklin Gothic"/>
              </a:rPr>
              <a:t>UC</a:t>
            </a:r>
            <a:r>
              <a:rPr lang="en-US" sz="5333" b="1" dirty="0">
                <a:solidFill>
                  <a:schemeClr val="dk1"/>
                </a:solidFill>
                <a:latin typeface="Garamond" panose="02020404030301010803" pitchFamily="18" charset="0"/>
                <a:ea typeface="Franklin Gothic"/>
                <a:cs typeface="Franklin Gothic"/>
                <a:sym typeface="Franklin Gothic"/>
              </a:rPr>
              <a:t> </a:t>
            </a:r>
            <a:endParaRPr sz="5333" b="1" i="0" u="none" strike="noStrike" cap="none" dirty="0">
              <a:solidFill>
                <a:schemeClr val="accent2">
                  <a:lumMod val="75000"/>
                </a:schemeClr>
              </a:solidFill>
              <a:latin typeface="Garamond" panose="02020404030301010803" pitchFamily="18" charset="0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6" name="Google Shape;729;p5">
            <a:extLst>
              <a:ext uri="{FF2B5EF4-FFF2-40B4-BE49-F238E27FC236}">
                <a16:creationId xmlns:a16="http://schemas.microsoft.com/office/drawing/2014/main" id="{DDFB2D28-2183-8545-9E2E-691D733B0E4D}"/>
              </a:ext>
            </a:extLst>
          </p:cNvPr>
          <p:cNvSpPr txBox="1"/>
          <p:nvPr/>
        </p:nvSpPr>
        <p:spPr>
          <a:xfrm>
            <a:off x="5914227" y="3503312"/>
            <a:ext cx="4677483" cy="914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33"/>
              <a:buFont typeface="Arial"/>
              <a:buNone/>
            </a:pPr>
            <a:r>
              <a:rPr lang="en-US" sz="5333" b="1" i="0" u="none" strike="noStrike" cap="none" dirty="0">
                <a:solidFill>
                  <a:schemeClr val="dk1"/>
                </a:solidFill>
                <a:latin typeface="Garamond" panose="02020404030301010803" pitchFamily="18" charset="0"/>
                <a:ea typeface="Franklin Gothic"/>
                <a:cs typeface="Franklin Gothic"/>
                <a:sym typeface="Franklin Gothic"/>
              </a:rPr>
              <a:t>$7,204 </a:t>
            </a:r>
            <a:r>
              <a:rPr lang="en-US" sz="5333" b="1" i="0" u="none" strike="noStrike" cap="none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  <a:ea typeface="Franklin Gothic"/>
                <a:cs typeface="Franklin Gothic"/>
                <a:sym typeface="Franklin Gothic"/>
              </a:rPr>
              <a:t>CSU</a:t>
            </a:r>
            <a:endParaRPr sz="5333" b="1" i="0" u="none" strike="noStrike" cap="none" dirty="0">
              <a:solidFill>
                <a:schemeClr val="accent2">
                  <a:lumMod val="75000"/>
                </a:schemeClr>
              </a:solidFill>
              <a:latin typeface="Garamond" panose="02020404030301010803" pitchFamily="18" charset="0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7" name="Google Shape;730;p5">
            <a:extLst>
              <a:ext uri="{FF2B5EF4-FFF2-40B4-BE49-F238E27FC236}">
                <a16:creationId xmlns:a16="http://schemas.microsoft.com/office/drawing/2014/main" id="{4AB92306-215A-8845-B03F-AF7DC4920098}"/>
              </a:ext>
            </a:extLst>
          </p:cNvPr>
          <p:cNvSpPr txBox="1"/>
          <p:nvPr/>
        </p:nvSpPr>
        <p:spPr>
          <a:xfrm>
            <a:off x="5914227" y="4745177"/>
            <a:ext cx="3875103" cy="115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33"/>
              <a:buFont typeface="Arial"/>
              <a:buNone/>
            </a:pPr>
            <a:r>
              <a:rPr lang="en-US" sz="5333" b="1" i="0" u="none" strike="noStrike" cap="none" dirty="0">
                <a:solidFill>
                  <a:schemeClr val="dk1"/>
                </a:solidFill>
                <a:latin typeface="Garamond" panose="02020404030301010803" pitchFamily="18" charset="0"/>
                <a:ea typeface="Franklin Gothic"/>
                <a:cs typeface="Franklin Gothic"/>
                <a:sym typeface="Franklin Gothic"/>
              </a:rPr>
              <a:t>$1,344 </a:t>
            </a:r>
            <a:r>
              <a:rPr lang="en-US" sz="5333" b="1" i="0" u="none" strike="noStrike" cap="none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  <a:ea typeface="Franklin Gothic"/>
                <a:cs typeface="Franklin Gothic"/>
                <a:sym typeface="Franklin Gothic"/>
              </a:rPr>
              <a:t>CC</a:t>
            </a:r>
            <a:endParaRPr sz="2400" b="0" i="0" u="none" strike="noStrike" cap="none" dirty="0">
              <a:solidFill>
                <a:schemeClr val="accent2">
                  <a:lumMod val="75000"/>
                </a:schemeClr>
              </a:solidFill>
              <a:latin typeface="Garamond" panose="02020404030301010803" pitchFamily="18" charset="0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6981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3" name="Google Shape;743;g6b9eff0fbb_0_7"/>
          <p:cNvGrpSpPr/>
          <p:nvPr/>
        </p:nvGrpSpPr>
        <p:grpSpPr>
          <a:xfrm>
            <a:off x="382669" y="4541819"/>
            <a:ext cx="10180392" cy="1257593"/>
            <a:chOff x="1593000" y="2322567"/>
            <a:chExt cx="5957975" cy="643501"/>
          </a:xfrm>
        </p:grpSpPr>
        <p:sp>
          <p:nvSpPr>
            <p:cNvPr id="744" name="Google Shape;744;g6b9eff0fbb_0_7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686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745" name="Google Shape;745;g6b9eff0fbb_0_7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274E1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746" name="Google Shape;746;g6b9eff0fbb_0_7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274E1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747" name="Google Shape;747;g6b9eff0fbb_0_7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rgbClr val="FFFFFF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Promise Grant</a:t>
              </a:r>
              <a:endParaRPr sz="3600" b="1" dirty="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748" name="Google Shape;748;g6b9eff0fbb_0_7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686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749" name="Google Shape;749;g6b9eff0fbb_0_7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71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466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750" name="Google Shape;750;g6b9eff0fbb_0_7"/>
            <p:cNvSpPr/>
            <p:nvPr/>
          </p:nvSpPr>
          <p:spPr>
            <a:xfrm>
              <a:off x="4506773" y="2323750"/>
              <a:ext cx="2971200" cy="6423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584" marR="0" lvl="0" indent="-448721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Franklin Gothic"/>
                <a:buChar char="●"/>
              </a:pPr>
              <a:r>
                <a:rPr lang="en-US" sz="2267" dirty="0">
                  <a:solidFill>
                    <a:schemeClr val="dk1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Waives Tuition Fees </a:t>
              </a:r>
              <a:endParaRPr sz="2267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  <a:p>
              <a:pPr marL="609584" marR="0" lvl="0" indent="-448721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Franklin Gothic"/>
                <a:buChar char="●"/>
              </a:pPr>
              <a:r>
                <a:rPr lang="en-US" sz="2267" dirty="0">
                  <a:solidFill>
                    <a:schemeClr val="dk1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Discounted Parking</a:t>
              </a:r>
              <a:endParaRPr sz="2267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  <a:p>
              <a:pPr marL="609584" marR="0" lvl="0" indent="-448721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Franklin Gothic"/>
                <a:buChar char="●"/>
              </a:pPr>
              <a:r>
                <a:rPr lang="en-US" sz="2267" dirty="0">
                  <a:solidFill>
                    <a:schemeClr val="dk1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Apply via </a:t>
              </a:r>
              <a:r>
                <a:rPr lang="en-US" sz="2267" dirty="0" err="1">
                  <a:solidFill>
                    <a:schemeClr val="dk1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WebSmart</a:t>
              </a:r>
              <a:endParaRPr sz="2267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</p:grpSp>
      <p:grpSp>
        <p:nvGrpSpPr>
          <p:cNvPr id="751" name="Google Shape;751;g6b9eff0fbb_0_7"/>
          <p:cNvGrpSpPr/>
          <p:nvPr/>
        </p:nvGrpSpPr>
        <p:grpSpPr>
          <a:xfrm>
            <a:off x="382669" y="3182649"/>
            <a:ext cx="10702567" cy="1257593"/>
            <a:chOff x="1593000" y="2322567"/>
            <a:chExt cx="6263573" cy="643501"/>
          </a:xfrm>
        </p:grpSpPr>
        <p:sp>
          <p:nvSpPr>
            <p:cNvPr id="752" name="Google Shape;752;g6b9eff0fbb_0_7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686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753" name="Google Shape;753;g6b9eff0fbb_0_7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274E1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754" name="Google Shape;754;g6b9eff0fbb_0_7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274E1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755" name="Google Shape;755;g6b9eff0fbb_0_7"/>
            <p:cNvSpPr/>
            <p:nvPr/>
          </p:nvSpPr>
          <p:spPr>
            <a:xfrm>
              <a:off x="2342630" y="2399954"/>
              <a:ext cx="2190300" cy="495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33" b="1" dirty="0">
                  <a:solidFill>
                    <a:srgbClr val="FFFFFF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CADAA: California Dream Act Application </a:t>
              </a:r>
              <a:endParaRPr sz="2533" b="1" dirty="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756" name="Google Shape;756;g6b9eff0fbb_0_7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686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757" name="Google Shape;757;g6b9eff0fbb_0_7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71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466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758" name="Google Shape;758;g6b9eff0fbb_0_7"/>
            <p:cNvSpPr/>
            <p:nvPr/>
          </p:nvSpPr>
          <p:spPr>
            <a:xfrm>
              <a:off x="4506773" y="2323745"/>
              <a:ext cx="3349800" cy="6423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584" marR="0" lvl="0" indent="-448721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Franklin Gothic"/>
                <a:buChar char="●"/>
              </a:pPr>
              <a:r>
                <a:rPr lang="en-US" sz="2267">
                  <a:solidFill>
                    <a:schemeClr val="dk1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For DACA, AB 540 and undocumented students</a:t>
              </a:r>
              <a:endParaRPr sz="2267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  <a:p>
              <a:pPr marL="609584" marR="0" lvl="0" indent="-448721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Franklin Gothic"/>
                <a:buChar char="●"/>
              </a:pPr>
              <a:r>
                <a:rPr lang="en-US" sz="2267">
                  <a:solidFill>
                    <a:schemeClr val="dk1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https://dream.csac.ca.gov/</a:t>
              </a:r>
              <a:endParaRPr sz="2267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</p:grpSp>
      <p:grpSp>
        <p:nvGrpSpPr>
          <p:cNvPr id="759" name="Google Shape;759;g6b9eff0fbb_0_7"/>
          <p:cNvGrpSpPr/>
          <p:nvPr/>
        </p:nvGrpSpPr>
        <p:grpSpPr>
          <a:xfrm>
            <a:off x="382669" y="1800761"/>
            <a:ext cx="10180392" cy="1257593"/>
            <a:chOff x="1593000" y="2322567"/>
            <a:chExt cx="5957975" cy="643501"/>
          </a:xfrm>
        </p:grpSpPr>
        <p:sp>
          <p:nvSpPr>
            <p:cNvPr id="760" name="Google Shape;760;g6b9eff0fbb_0_7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686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761" name="Google Shape;761;g6b9eff0fbb_0_7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274E1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762" name="Google Shape;762;g6b9eff0fbb_0_7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274E1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763" name="Google Shape;763;g6b9eff0fbb_0_7"/>
            <p:cNvSpPr/>
            <p:nvPr/>
          </p:nvSpPr>
          <p:spPr>
            <a:xfrm>
              <a:off x="2342630" y="2399948"/>
              <a:ext cx="2190300" cy="495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33" b="1" dirty="0">
                  <a:solidFill>
                    <a:srgbClr val="FFFFFF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FAFSA: Free Application for Federal Student Aid</a:t>
              </a:r>
              <a:endParaRPr sz="2533" b="1" dirty="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764" name="Google Shape;764;g6b9eff0fbb_0_7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686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765" name="Google Shape;765;g6b9eff0fbb_0_7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71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466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766" name="Google Shape;766;g6b9eff0fbb_0_7"/>
            <p:cNvSpPr/>
            <p:nvPr/>
          </p:nvSpPr>
          <p:spPr>
            <a:xfrm>
              <a:off x="4506773" y="2323750"/>
              <a:ext cx="2971200" cy="6423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584" marR="0" lvl="0" indent="-448721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Franklin Gothic"/>
                <a:buChar char="●"/>
              </a:pPr>
              <a:r>
                <a:rPr lang="en-US" sz="2267" dirty="0">
                  <a:solidFill>
                    <a:schemeClr val="dk1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For US Citizens and Residents</a:t>
              </a:r>
              <a:endParaRPr sz="2267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  <a:p>
              <a:pPr marL="609584" marR="0" lvl="0" indent="-448721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Franklin Gothic"/>
                <a:buChar char="●"/>
              </a:pPr>
              <a:r>
                <a:rPr lang="en-US" sz="2267" dirty="0">
                  <a:solidFill>
                    <a:schemeClr val="dk1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http://fafsa.ed.gov</a:t>
              </a:r>
              <a:endParaRPr sz="2267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</p:grpSp>
      <p:pic>
        <p:nvPicPr>
          <p:cNvPr id="767" name="Google Shape;767;g6b9eff0fbb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9504">
            <a:off x="625362" y="1911406"/>
            <a:ext cx="676850" cy="10319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768" name="Google Shape;768;g6b9eff0fbb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9504">
            <a:off x="714416" y="3297055"/>
            <a:ext cx="676850" cy="10319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769" name="Google Shape;769;g6b9eff0fbb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9504">
            <a:off x="714416" y="4682705"/>
            <a:ext cx="676850" cy="10319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771" name="Google Shape;771;g6b9eff0fbb_0_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15255" y="5804872"/>
            <a:ext cx="1612618" cy="73158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22A021A-E46F-403F-A36C-5817027150DE}"/>
              </a:ext>
            </a:extLst>
          </p:cNvPr>
          <p:cNvSpPr/>
          <p:nvPr/>
        </p:nvSpPr>
        <p:spPr>
          <a:xfrm>
            <a:off x="0" y="0"/>
            <a:ext cx="12201144" cy="1370657"/>
          </a:xfrm>
          <a:prstGeom prst="rect">
            <a:avLst/>
          </a:prstGeom>
          <a:solidFill>
            <a:srgbClr val="00542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itle 6">
            <a:extLst>
              <a:ext uri="{FF2B5EF4-FFF2-40B4-BE49-F238E27FC236}">
                <a16:creationId xmlns:a16="http://schemas.microsoft.com/office/drawing/2014/main" id="{C198FD5C-B3D9-42B3-8746-6BB913920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1980"/>
            <a:ext cx="10907366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6000" b="1" dirty="0">
                <a:solidFill>
                  <a:prstClr val="white"/>
                </a:solidFill>
                <a:latin typeface="Garamond" panose="02020404030301010803" pitchFamily="18" charset="0"/>
                <a:ea typeface="+mn-ea"/>
              </a:rPr>
              <a:t>Paying for College</a:t>
            </a:r>
            <a:endParaRPr lang="en-US" sz="4800" b="1" dirty="0">
              <a:latin typeface="Avenir Book"/>
              <a:cs typeface="Avenir Book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71540C-2D55-4E43-ABDD-65D6B01FB9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867" y="5336392"/>
            <a:ext cx="946324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0835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.ppt" id="{6F4F572F-5B93-4144-AF84-9F0C202CABC5}" vid="{F7B3F186-D5A7-4F41-AEF7-A702949433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</Template>
  <TotalTime>13822</TotalTime>
  <Words>486</Words>
  <Application>Microsoft Macintosh PowerPoint</Application>
  <PresentationFormat>Widescreen</PresentationFormat>
  <Paragraphs>107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ＭＳ 明朝</vt:lpstr>
      <vt:lpstr>ＭＳ Ｐゴシック</vt:lpstr>
      <vt:lpstr>Arial</vt:lpstr>
      <vt:lpstr>Avenir Black</vt:lpstr>
      <vt:lpstr>Avenir Book</vt:lpstr>
      <vt:lpstr>Avenir LT Std 45 Book</vt:lpstr>
      <vt:lpstr>Avenir LT Std 65 Medium</vt:lpstr>
      <vt:lpstr>Calibri</vt:lpstr>
      <vt:lpstr>EB Garamond</vt:lpstr>
      <vt:lpstr>Franklin Gothic</vt:lpstr>
      <vt:lpstr>Garamond</vt:lpstr>
      <vt:lpstr>Montserrat</vt:lpstr>
      <vt:lpstr>Open Sans</vt:lpstr>
      <vt:lpstr>PT Sans</vt:lpstr>
      <vt:lpstr>Roboto Thin</vt:lpstr>
      <vt:lpstr>Times New Roman</vt:lpstr>
      <vt:lpstr>Office Theme</vt:lpstr>
      <vt:lpstr>PowerPoint Presentation</vt:lpstr>
      <vt:lpstr>Why Are We Here?</vt:lpstr>
      <vt:lpstr>Do You Know?</vt:lpstr>
      <vt:lpstr>The Cañada College Dream Center</vt:lpstr>
      <vt:lpstr>Dreamers Club</vt:lpstr>
      <vt:lpstr>Cañada College Welcomes You</vt:lpstr>
      <vt:lpstr>Deferred Action for Childhood Arrivals (DACA)</vt:lpstr>
      <vt:lpstr> Cost- In State Tuition </vt:lpstr>
      <vt:lpstr>Paying for College</vt:lpstr>
      <vt:lpstr>PowerPoint Presentation</vt:lpstr>
      <vt:lpstr>Career Educational Program</vt:lpstr>
      <vt:lpstr>Student Support Programs</vt:lpstr>
      <vt:lpstr>PowerPoint Presentation</vt:lpstr>
      <vt:lpstr>Thank you!</vt:lpstr>
    </vt:vector>
  </TitlesOfParts>
  <Company>United Way of the Bay Area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Christa Brown</dc:creator>
  <cp:lastModifiedBy>Leiva, Adolfo</cp:lastModifiedBy>
  <cp:revision>523</cp:revision>
  <cp:lastPrinted>2020-01-10T02:31:13Z</cp:lastPrinted>
  <dcterms:created xsi:type="dcterms:W3CDTF">2015-08-12T00:40:22Z</dcterms:created>
  <dcterms:modified xsi:type="dcterms:W3CDTF">2020-02-29T11:28:40Z</dcterms:modified>
</cp:coreProperties>
</file>