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4"/>
  </p:sldMasterIdLst>
  <p:notesMasterIdLst>
    <p:notesMasterId r:id="rId26"/>
  </p:notesMasterIdLst>
  <p:handoutMasterIdLst>
    <p:handoutMasterId r:id="rId27"/>
  </p:handoutMasterIdLst>
  <p:sldIdLst>
    <p:sldId id="631" r:id="rId5"/>
    <p:sldId id="761" r:id="rId6"/>
    <p:sldId id="777" r:id="rId7"/>
    <p:sldId id="778" r:id="rId8"/>
    <p:sldId id="780" r:id="rId9"/>
    <p:sldId id="797" r:id="rId10"/>
    <p:sldId id="779" r:id="rId11"/>
    <p:sldId id="798" r:id="rId12"/>
    <p:sldId id="784" r:id="rId13"/>
    <p:sldId id="799" r:id="rId14"/>
    <p:sldId id="787" r:id="rId15"/>
    <p:sldId id="781" r:id="rId16"/>
    <p:sldId id="782" r:id="rId17"/>
    <p:sldId id="783" r:id="rId18"/>
    <p:sldId id="789" r:id="rId19"/>
    <p:sldId id="793" r:id="rId20"/>
    <p:sldId id="794" r:id="rId21"/>
    <p:sldId id="795" r:id="rId22"/>
    <p:sldId id="791" r:id="rId23"/>
    <p:sldId id="726" r:id="rId24"/>
    <p:sldId id="792" r:id="rId25"/>
  </p:sldIdLst>
  <p:sldSz cx="9144000" cy="6858000" type="screen4x3"/>
  <p:notesSz cx="7010400" cy="9296400"/>
  <p:custDataLst>
    <p:tags r:id="rId2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 Ridgway" initials="AR" lastIdx="1" clrIdx="0"/>
  <p:cmAuthor id="1" name="Jennifer Splansky" initials="JS"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5050"/>
    <a:srgbClr val="FF9900"/>
    <a:srgbClr val="989DAA"/>
    <a:srgbClr val="224E6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72295" autoAdjust="0"/>
  </p:normalViewPr>
  <p:slideViewPr>
    <p:cSldViewPr>
      <p:cViewPr varScale="1">
        <p:scale>
          <a:sx n="85" d="100"/>
          <a:sy n="85" d="100"/>
        </p:scale>
        <p:origin x="1062"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3" d="100"/>
          <a:sy n="83" d="100"/>
        </p:scale>
        <p:origin x="-312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demaine\Desktop\GEDJAMTest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rana\AppData\Local\Microsoft\Windows\Temporary%20Internet%20Files\Content.Outlook\LT7U30YI\SequoiaAdultSchoolRequest07%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a:t>GED JAM</a:t>
            </a:r>
            <a:endParaRPr lang="en-US"/>
          </a:p>
          <a:p>
            <a:pPr algn="ctr">
              <a:defRPr/>
            </a:pPr>
            <a:r>
              <a:rPr lang="en-US" sz="1400" b="1" i="0" baseline="0"/>
              <a:t>Scores on 2014 GED RLA Practice Test</a:t>
            </a:r>
            <a:endParaRPr lang="en-US" sz="1400"/>
          </a:p>
        </c:rich>
      </c:tx>
      <c:overlay val="0"/>
    </c:title>
    <c:autoTitleDeleted val="0"/>
    <c:plotArea>
      <c:layout>
        <c:manualLayout>
          <c:layoutTarget val="inner"/>
          <c:xMode val="edge"/>
          <c:yMode val="edge"/>
          <c:x val="0.18606384271410525"/>
          <c:y val="0.14166448663594208"/>
          <c:w val="0.75087096999439262"/>
          <c:h val="0.7432742169455393"/>
        </c:manualLayout>
      </c:layout>
      <c:barChart>
        <c:barDir val="bar"/>
        <c:grouping val="clustered"/>
        <c:varyColors val="0"/>
        <c:ser>
          <c:idx val="0"/>
          <c:order val="0"/>
          <c:tx>
            <c:strRef>
              <c:f>Analysis!$E$2</c:f>
              <c:strCache>
                <c:ptCount val="1"/>
                <c:pt idx="0">
                  <c:v>ENGL 100</c:v>
                </c:pt>
              </c:strCache>
            </c:strRef>
          </c:tx>
          <c:invertIfNegative val="0"/>
          <c:cat>
            <c:strRef>
              <c:f>Analysis!$F$1:$M$1</c:f>
              <c:strCache>
                <c:ptCount val="8"/>
                <c:pt idx="0">
                  <c:v>&lt;120</c:v>
                </c:pt>
                <c:pt idx="1">
                  <c:v>120-129</c:v>
                </c:pt>
                <c:pt idx="2">
                  <c:v>130-139</c:v>
                </c:pt>
                <c:pt idx="3">
                  <c:v>140-149</c:v>
                </c:pt>
                <c:pt idx="4">
                  <c:v>150-159</c:v>
                </c:pt>
                <c:pt idx="5">
                  <c:v>160-169</c:v>
                </c:pt>
                <c:pt idx="6">
                  <c:v>170-179</c:v>
                </c:pt>
                <c:pt idx="7">
                  <c:v>&gt;180</c:v>
                </c:pt>
              </c:strCache>
            </c:strRef>
          </c:cat>
          <c:val>
            <c:numRef>
              <c:f>Analysis!$F$2:$M$2</c:f>
              <c:numCache>
                <c:formatCode>General</c:formatCode>
                <c:ptCount val="8"/>
                <c:pt idx="0">
                  <c:v>2</c:v>
                </c:pt>
                <c:pt idx="1">
                  <c:v>3</c:v>
                </c:pt>
                <c:pt idx="2">
                  <c:v>5</c:v>
                </c:pt>
                <c:pt idx="3">
                  <c:v>6</c:v>
                </c:pt>
                <c:pt idx="4">
                  <c:v>16</c:v>
                </c:pt>
                <c:pt idx="5">
                  <c:v>12</c:v>
                </c:pt>
                <c:pt idx="6">
                  <c:v>4</c:v>
                </c:pt>
                <c:pt idx="7">
                  <c:v>1</c:v>
                </c:pt>
              </c:numCache>
            </c:numRef>
          </c:val>
        </c:ser>
        <c:ser>
          <c:idx val="1"/>
          <c:order val="1"/>
          <c:tx>
            <c:strRef>
              <c:f>Analysis!$E$3</c:f>
              <c:strCache>
                <c:ptCount val="1"/>
                <c:pt idx="0">
                  <c:v>ESL 400</c:v>
                </c:pt>
              </c:strCache>
            </c:strRef>
          </c:tx>
          <c:invertIfNegative val="0"/>
          <c:cat>
            <c:strRef>
              <c:f>Analysis!$F$1:$M$1</c:f>
              <c:strCache>
                <c:ptCount val="8"/>
                <c:pt idx="0">
                  <c:v>&lt;120</c:v>
                </c:pt>
                <c:pt idx="1">
                  <c:v>120-129</c:v>
                </c:pt>
                <c:pt idx="2">
                  <c:v>130-139</c:v>
                </c:pt>
                <c:pt idx="3">
                  <c:v>140-149</c:v>
                </c:pt>
                <c:pt idx="4">
                  <c:v>150-159</c:v>
                </c:pt>
                <c:pt idx="5">
                  <c:v>160-169</c:v>
                </c:pt>
                <c:pt idx="6">
                  <c:v>170-179</c:v>
                </c:pt>
                <c:pt idx="7">
                  <c:v>&gt;180</c:v>
                </c:pt>
              </c:strCache>
            </c:strRef>
          </c:cat>
          <c:val>
            <c:numRef>
              <c:f>Analysis!$F$3:$M$3</c:f>
              <c:numCache>
                <c:formatCode>General</c:formatCode>
                <c:ptCount val="8"/>
                <c:pt idx="0">
                  <c:v>0</c:v>
                </c:pt>
                <c:pt idx="1">
                  <c:v>1</c:v>
                </c:pt>
                <c:pt idx="2">
                  <c:v>8</c:v>
                </c:pt>
                <c:pt idx="3">
                  <c:v>14</c:v>
                </c:pt>
                <c:pt idx="4">
                  <c:v>4</c:v>
                </c:pt>
                <c:pt idx="5">
                  <c:v>1</c:v>
                </c:pt>
                <c:pt idx="6">
                  <c:v>0</c:v>
                </c:pt>
                <c:pt idx="7">
                  <c:v>0</c:v>
                </c:pt>
              </c:numCache>
            </c:numRef>
          </c:val>
        </c:ser>
        <c:dLbls>
          <c:showLegendKey val="0"/>
          <c:showVal val="0"/>
          <c:showCatName val="0"/>
          <c:showSerName val="0"/>
          <c:showPercent val="0"/>
          <c:showBubbleSize val="0"/>
        </c:dLbls>
        <c:gapWidth val="150"/>
        <c:axId val="440893536"/>
        <c:axId val="440894096"/>
      </c:barChart>
      <c:catAx>
        <c:axId val="440893536"/>
        <c:scaling>
          <c:orientation val="minMax"/>
        </c:scaling>
        <c:delete val="0"/>
        <c:axPos val="l"/>
        <c:title>
          <c:tx>
            <c:rich>
              <a:bodyPr/>
              <a:lstStyle/>
              <a:p>
                <a:pPr>
                  <a:defRPr sz="1400"/>
                </a:pPr>
                <a:r>
                  <a:rPr lang="en-US" sz="1400"/>
                  <a:t>Score</a:t>
                </a:r>
                <a:r>
                  <a:rPr lang="en-US" sz="1400" baseline="0"/>
                  <a:t> on 2014 GED RLA  Practice Test </a:t>
                </a:r>
              </a:p>
              <a:p>
                <a:pPr>
                  <a:defRPr sz="1400"/>
                </a:pPr>
                <a:r>
                  <a:rPr lang="en-US" sz="1200" baseline="0"/>
                  <a:t>(150 = pass, 180 = college ready)</a:t>
                </a:r>
                <a:endParaRPr lang="en-US" sz="1200"/>
              </a:p>
            </c:rich>
          </c:tx>
          <c:layout>
            <c:manualLayout>
              <c:xMode val="edge"/>
              <c:yMode val="edge"/>
              <c:x val="0"/>
              <c:y val="0.27803793117082082"/>
            </c:manualLayout>
          </c:layout>
          <c:overlay val="0"/>
        </c:title>
        <c:numFmt formatCode="General" sourceLinked="0"/>
        <c:majorTickMark val="none"/>
        <c:minorTickMark val="none"/>
        <c:tickLblPos val="nextTo"/>
        <c:crossAx val="440894096"/>
        <c:crosses val="autoZero"/>
        <c:auto val="1"/>
        <c:lblAlgn val="ctr"/>
        <c:lblOffset val="100"/>
        <c:noMultiLvlLbl val="0"/>
      </c:catAx>
      <c:valAx>
        <c:axId val="440894096"/>
        <c:scaling>
          <c:orientation val="minMax"/>
        </c:scaling>
        <c:delete val="0"/>
        <c:axPos val="b"/>
        <c:majorGridlines/>
        <c:title>
          <c:tx>
            <c:rich>
              <a:bodyPr/>
              <a:lstStyle/>
              <a:p>
                <a:pPr>
                  <a:defRPr sz="1400"/>
                </a:pPr>
                <a:r>
                  <a:rPr lang="en-US" sz="1400"/>
                  <a:t>Number</a:t>
                </a:r>
                <a:r>
                  <a:rPr lang="en-US" sz="1400" baseline="0"/>
                  <a:t> of students (N=75)</a:t>
                </a:r>
                <a:endParaRPr lang="en-US" sz="1400"/>
              </a:p>
            </c:rich>
          </c:tx>
          <c:overlay val="0"/>
        </c:title>
        <c:numFmt formatCode="General" sourceLinked="1"/>
        <c:majorTickMark val="out"/>
        <c:minorTickMark val="none"/>
        <c:tickLblPos val="nextTo"/>
        <c:crossAx val="440893536"/>
        <c:crosses val="autoZero"/>
        <c:crossBetween val="between"/>
      </c:valAx>
    </c:plotArea>
    <c:legend>
      <c:legendPos val="r"/>
      <c:layout>
        <c:manualLayout>
          <c:xMode val="edge"/>
          <c:yMode val="edge"/>
          <c:x val="0.79617845361073014"/>
          <c:y val="0.1840081066237727"/>
          <c:w val="0.13046598153386813"/>
          <c:h val="9.8549508452307921E-2"/>
        </c:manualLayout>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General</a:t>
            </a:r>
            <a:r>
              <a:rPr lang="en-US" baseline="0" dirty="0"/>
              <a:t> Education </a:t>
            </a:r>
            <a:r>
              <a:rPr lang="en-US" baseline="0" dirty="0" smtClean="0"/>
              <a:t>Enrollments</a:t>
            </a:r>
            <a:endParaRPr lang="en-US" dirty="0"/>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cat>
            <c:strRef>
              <c:f>Sheet4!$C$1:$C$13</c:f>
              <c:strCache>
                <c:ptCount val="13"/>
                <c:pt idx="0">
                  <c:v>ANTH</c:v>
                </c:pt>
                <c:pt idx="1">
                  <c:v>COMM</c:v>
                </c:pt>
                <c:pt idx="2">
                  <c:v>DANC</c:v>
                </c:pt>
                <c:pt idx="3">
                  <c:v>ENGL</c:v>
                </c:pt>
                <c:pt idx="4">
                  <c:v>FITN</c:v>
                </c:pt>
                <c:pt idx="5">
                  <c:v>GEOL</c:v>
                </c:pt>
                <c:pt idx="6">
                  <c:v>LIBR</c:v>
                </c:pt>
                <c:pt idx="7">
                  <c:v>LIT</c:v>
                </c:pt>
                <c:pt idx="8">
                  <c:v>MATH</c:v>
                </c:pt>
                <c:pt idx="9">
                  <c:v>PHYS</c:v>
                </c:pt>
                <c:pt idx="10">
                  <c:v>PLSC</c:v>
                </c:pt>
                <c:pt idx="11">
                  <c:v>PSYC</c:v>
                </c:pt>
                <c:pt idx="12">
                  <c:v>TEAM</c:v>
                </c:pt>
              </c:strCache>
            </c:strRef>
          </c:cat>
          <c:val>
            <c:numRef>
              <c:f>Sheet4!$D$1:$D$13</c:f>
              <c:numCache>
                <c:formatCode>General</c:formatCode>
                <c:ptCount val="13"/>
                <c:pt idx="0">
                  <c:v>1</c:v>
                </c:pt>
                <c:pt idx="1">
                  <c:v>1</c:v>
                </c:pt>
                <c:pt idx="2">
                  <c:v>1</c:v>
                </c:pt>
                <c:pt idx="3">
                  <c:v>14</c:v>
                </c:pt>
                <c:pt idx="4">
                  <c:v>18</c:v>
                </c:pt>
                <c:pt idx="5">
                  <c:v>1</c:v>
                </c:pt>
                <c:pt idx="6">
                  <c:v>8</c:v>
                </c:pt>
                <c:pt idx="7">
                  <c:v>1</c:v>
                </c:pt>
                <c:pt idx="8">
                  <c:v>14</c:v>
                </c:pt>
                <c:pt idx="9">
                  <c:v>1</c:v>
                </c:pt>
                <c:pt idx="10">
                  <c:v>1</c:v>
                </c:pt>
                <c:pt idx="11">
                  <c:v>2</c:v>
                </c:pt>
                <c:pt idx="12">
                  <c:v>3</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CTE </a:t>
            </a:r>
            <a:r>
              <a:rPr lang="en-US" dirty="0" smtClean="0"/>
              <a:t>enrollments</a:t>
            </a:r>
            <a:endParaRPr lang="en-US" dirty="0"/>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cat>
            <c:strRef>
              <c:f>Sheet3!$D$2:$D$9</c:f>
              <c:strCache>
                <c:ptCount val="8"/>
                <c:pt idx="0">
                  <c:v>ARCH</c:v>
                </c:pt>
                <c:pt idx="1">
                  <c:v>BUS</c:v>
                </c:pt>
                <c:pt idx="2">
                  <c:v>CBOT</c:v>
                </c:pt>
                <c:pt idx="3">
                  <c:v>ECE </c:v>
                </c:pt>
                <c:pt idx="4">
                  <c:v>MEDA</c:v>
                </c:pt>
                <c:pt idx="5">
                  <c:v>INTD</c:v>
                </c:pt>
                <c:pt idx="6">
                  <c:v>MART</c:v>
                </c:pt>
                <c:pt idx="7">
                  <c:v>CIS</c:v>
                </c:pt>
              </c:strCache>
            </c:strRef>
          </c:cat>
          <c:val>
            <c:numRef>
              <c:f>Sheet3!$E$2:$E$9</c:f>
              <c:numCache>
                <c:formatCode>General</c:formatCode>
                <c:ptCount val="8"/>
                <c:pt idx="0">
                  <c:v>1</c:v>
                </c:pt>
                <c:pt idx="1">
                  <c:v>1</c:v>
                </c:pt>
                <c:pt idx="2">
                  <c:v>53</c:v>
                </c:pt>
                <c:pt idx="3">
                  <c:v>6</c:v>
                </c:pt>
                <c:pt idx="4">
                  <c:v>7</c:v>
                </c:pt>
                <c:pt idx="5">
                  <c:v>1</c:v>
                </c:pt>
                <c:pt idx="6">
                  <c:v>2</c:v>
                </c:pt>
                <c:pt idx="7">
                  <c:v>1</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59E0BBE-CC84-2C46-BFAE-6458BD2CF839}" type="datetimeFigureOut">
              <a:rPr lang="en-US" smtClean="0"/>
              <a:pPr/>
              <a:t>10/3/2016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B5441E-DD09-754B-B1D7-BC7B6B65AAE6}" type="slidenum">
              <a:rPr lang="en-US" smtClean="0"/>
              <a:pPr/>
              <a:t>‹#›</a:t>
            </a:fld>
            <a:endParaRPr lang="en-US" dirty="0"/>
          </a:p>
        </p:txBody>
      </p:sp>
    </p:spTree>
    <p:extLst>
      <p:ext uri="{BB962C8B-B14F-4D97-AF65-F5344CB8AC3E}">
        <p14:creationId xmlns:p14="http://schemas.microsoft.com/office/powerpoint/2010/main" val="3340145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04C111D7-87EF-4B94-A3BD-1A1E978D9760}" type="datetimeFigureOut">
              <a:rPr lang="en-US" smtClean="0"/>
              <a:pPr/>
              <a:t>10/3/2016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AF25456D-0D34-4444-86F0-D6F330265127}" type="slidenum">
              <a:rPr lang="en-US" smtClean="0"/>
              <a:pPr/>
              <a:t>‹#›</a:t>
            </a:fld>
            <a:endParaRPr lang="en-US" dirty="0"/>
          </a:p>
        </p:txBody>
      </p:sp>
    </p:spTree>
    <p:extLst>
      <p:ext uri="{BB962C8B-B14F-4D97-AF65-F5344CB8AC3E}">
        <p14:creationId xmlns:p14="http://schemas.microsoft.com/office/powerpoint/2010/main" val="92459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Anniqua </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pPr/>
              <a:t>1</a:t>
            </a:fld>
            <a:endParaRPr lang="en-US" dirty="0"/>
          </a:p>
        </p:txBody>
      </p:sp>
    </p:spTree>
    <p:extLst>
      <p:ext uri="{BB962C8B-B14F-4D97-AF65-F5344CB8AC3E}">
        <p14:creationId xmlns:p14="http://schemas.microsoft.com/office/powerpoint/2010/main" val="197610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Lionel</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9962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8921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968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Jenny </a:t>
            </a:r>
            <a:r>
              <a:rPr lang="en-US" sz="2800" dirty="0" smtClean="0">
                <a:latin typeface="Century Gothic"/>
                <a:cs typeface="Century Gothic"/>
              </a:rPr>
              <a:t>Initiating programs </a:t>
            </a:r>
          </a:p>
          <a:p>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8337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input</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3753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a:t>
            </a:r>
          </a:p>
          <a:p>
            <a:r>
              <a:rPr lang="en-US" dirty="0" smtClean="0"/>
              <a:t>Former and current Adult Ed students – as well as</a:t>
            </a:r>
            <a:r>
              <a:rPr lang="en-US" baseline="0" dirty="0" smtClean="0"/>
              <a:t> ESL</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pPr/>
              <a:t>16</a:t>
            </a:fld>
            <a:endParaRPr lang="en-US" dirty="0"/>
          </a:p>
        </p:txBody>
      </p:sp>
    </p:spTree>
    <p:extLst>
      <p:ext uri="{BB962C8B-B14F-4D97-AF65-F5344CB8AC3E}">
        <p14:creationId xmlns:p14="http://schemas.microsoft.com/office/powerpoint/2010/main" val="262550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dirty="0" smtClean="0"/>
              <a:t>Jenny: Miguel Ventura first learned the DJ business when he was 14 and looking for a job in San Salvador, where he lived. A friend suggested he park cars at a local club. One thing led to another and Miguel soon was helping the resident DJ run the show. Now, more than 20 years later, Miguel has his own DJ business.</a:t>
            </a:r>
          </a:p>
          <a:p>
            <a:r>
              <a:rPr lang="en-US" sz="4800" dirty="0" smtClean="0"/>
              <a:t> </a:t>
            </a:r>
          </a:p>
          <a:p>
            <a:r>
              <a:rPr lang="en-US" sz="4800" dirty="0" smtClean="0"/>
              <a:t>After arriving in the US, Miguel borrowed money from friends to purchase sound equipment. He also enrolled in ESL classes, first at Sequoia Adult School and then at Cañada College. In addition to paying for his books, SASS provided Miguel with a computer, freeing him from having to go to the library to complete homework assignments. </a:t>
            </a:r>
          </a:p>
          <a:p>
            <a:endParaRPr lang="en-US" sz="4800" dirty="0" smtClean="0"/>
          </a:p>
          <a:p>
            <a:r>
              <a:rPr lang="en-US" sz="4800" dirty="0" smtClean="0"/>
              <a:t>Up until recently, most customers for Miguel's DJ services were Latinos. But that's changing. "Now I know English and I can work with the American people," Miguel says. </a:t>
            </a:r>
          </a:p>
          <a:p>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pPr/>
              <a:t>17</a:t>
            </a:fld>
            <a:endParaRPr lang="en-US" dirty="0"/>
          </a:p>
        </p:txBody>
      </p:sp>
    </p:spTree>
    <p:extLst>
      <p:ext uri="{BB962C8B-B14F-4D97-AF65-F5344CB8AC3E}">
        <p14:creationId xmlns:p14="http://schemas.microsoft.com/office/powerpoint/2010/main" val="109353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Lionel</a:t>
            </a:r>
          </a:p>
          <a:p>
            <a:r>
              <a:rPr lang="en-US" dirty="0" smtClean="0"/>
              <a:t>Confronted with skyrocketing rents and stagnant wages -- and emboldened by their ability to communicate in English -- SASS recipients are starting their own businesses, while still staying in college.  </a:t>
            </a:r>
          </a:p>
          <a:p>
            <a:endParaRPr lang="en-US" dirty="0" smtClean="0"/>
          </a:p>
          <a:p>
            <a:r>
              <a:rPr lang="en-US" dirty="0" smtClean="0"/>
              <a:t>Before coming to the United States, SASS recipient </a:t>
            </a:r>
            <a:r>
              <a:rPr lang="en-US" dirty="0" err="1" smtClean="0"/>
              <a:t>Carmina</a:t>
            </a:r>
            <a:r>
              <a:rPr lang="en-US" dirty="0" smtClean="0"/>
              <a:t> </a:t>
            </a:r>
            <a:r>
              <a:rPr lang="en-US" dirty="0" err="1" smtClean="0"/>
              <a:t>Ortuño</a:t>
            </a:r>
            <a:r>
              <a:rPr lang="en-US" dirty="0" smtClean="0"/>
              <a:t> owned a small restaurant in Acapulco. Wanting to capitalize on her passion for cooking, she has opened a food truck in San Jose specializing in traditional Mexican fare like chili </a:t>
            </a:r>
            <a:r>
              <a:rPr lang="en-US" dirty="0" err="1" smtClean="0"/>
              <a:t>verde</a:t>
            </a:r>
            <a:r>
              <a:rPr lang="en-US" dirty="0" smtClean="0"/>
              <a:t>, chicken </a:t>
            </a:r>
            <a:r>
              <a:rPr lang="en-US" dirty="0" err="1" smtClean="0"/>
              <a:t>tinga</a:t>
            </a:r>
            <a:r>
              <a:rPr lang="en-US" dirty="0" smtClean="0"/>
              <a:t>, and </a:t>
            </a:r>
            <a:r>
              <a:rPr lang="en-US" dirty="0" err="1" smtClean="0"/>
              <a:t>barbacoa</a:t>
            </a:r>
            <a:r>
              <a:rPr lang="en-US" dirty="0" smtClean="0"/>
              <a:t>. A company called </a:t>
            </a:r>
            <a:r>
              <a:rPr lang="en-US" dirty="0" err="1" smtClean="0"/>
              <a:t>FoodTruckEmpire</a:t>
            </a:r>
            <a:r>
              <a:rPr lang="en-US" dirty="0" smtClean="0"/>
              <a:t> provided her with the know-how she needed to get started.  Thanks to her SASS scholarship, </a:t>
            </a:r>
            <a:r>
              <a:rPr lang="en-US" dirty="0" err="1" smtClean="0"/>
              <a:t>Carmina</a:t>
            </a:r>
            <a:r>
              <a:rPr lang="en-US" dirty="0" smtClean="0"/>
              <a:t> could afford to attend Cañada College to gain the English skills she needed to embark on this endeavor. </a:t>
            </a:r>
          </a:p>
          <a:p>
            <a:r>
              <a:rPr lang="en-US" dirty="0" smtClean="0"/>
              <a:t>In addition to working 12-hour days preparing and selling food for her truck, </a:t>
            </a:r>
            <a:r>
              <a:rPr lang="en-US" dirty="0" err="1" smtClean="0"/>
              <a:t>Carmina</a:t>
            </a:r>
            <a:r>
              <a:rPr lang="en-US" dirty="0" smtClean="0"/>
              <a:t> now has a catering business, a result of satisfied food truck customers asking her to prepare food for private parties. </a:t>
            </a:r>
            <a:r>
              <a:rPr lang="en-US" dirty="0" err="1" smtClean="0"/>
              <a:t>Carmina's</a:t>
            </a:r>
            <a:r>
              <a:rPr lang="en-US" dirty="0" smtClean="0"/>
              <a:t> goal is to get an Associate degree in business from Cañada College and help other people open their own food trucks.</a:t>
            </a:r>
          </a:p>
          <a:p>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pPr/>
              <a:t>18</a:t>
            </a:fld>
            <a:endParaRPr lang="en-US" dirty="0"/>
          </a:p>
        </p:txBody>
      </p:sp>
    </p:spTree>
    <p:extLst>
      <p:ext uri="{BB962C8B-B14F-4D97-AF65-F5344CB8AC3E}">
        <p14:creationId xmlns:p14="http://schemas.microsoft.com/office/powerpoint/2010/main" val="60049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Lionel</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6793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GREGORY</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2485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Anniqua </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20874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0387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Anniqua </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2799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Anniqua </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8317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Anniqua </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5529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25456D-0D34-4444-86F0-D6F330265127}" type="slidenum">
              <a:rPr lang="en-US" smtClean="0"/>
              <a:pPr/>
              <a:t>6</a:t>
            </a:fld>
            <a:endParaRPr lang="en-US" dirty="0"/>
          </a:p>
        </p:txBody>
      </p:sp>
    </p:spTree>
    <p:extLst>
      <p:ext uri="{BB962C8B-B14F-4D97-AF65-F5344CB8AC3E}">
        <p14:creationId xmlns:p14="http://schemas.microsoft.com/office/powerpoint/2010/main" val="191453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Lionel</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2972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Lionel</a:t>
            </a:r>
          </a:p>
          <a:p>
            <a:r>
              <a:rPr lang="en-US" sz="1200" b="0" i="0" kern="1200" dirty="0" smtClean="0">
                <a:solidFill>
                  <a:schemeClr val="tx1"/>
                </a:solidFill>
                <a:latin typeface="+mn-lt"/>
                <a:ea typeface="+mn-ea"/>
                <a:cs typeface="+mn-cs"/>
              </a:rPr>
              <a:t>Two of the students honored received National Science Foundation Scholarships, an award given for academically talented students in the STEM program transferring to 4-year colleges</a:t>
            </a:r>
          </a:p>
          <a:p>
            <a:r>
              <a:rPr lang="en-US" sz="1200" b="0" i="0" kern="1200" dirty="0" smtClean="0">
                <a:solidFill>
                  <a:schemeClr val="tx1"/>
                </a:solidFill>
                <a:latin typeface="+mn-lt"/>
                <a:ea typeface="+mn-ea"/>
                <a:cs typeface="+mn-cs"/>
              </a:rPr>
              <a:t>One received</a:t>
            </a:r>
            <a:r>
              <a:rPr lang="en-US" sz="1200" b="0" i="0" kern="1200" baseline="0" dirty="0" smtClean="0">
                <a:solidFill>
                  <a:schemeClr val="tx1"/>
                </a:solidFill>
                <a:latin typeface="+mn-lt"/>
                <a:ea typeface="+mn-ea"/>
                <a:cs typeface="+mn-cs"/>
              </a:rPr>
              <a:t> the </a:t>
            </a:r>
            <a:r>
              <a:rPr lang="en-US" sz="1200" b="0" i="0" kern="1200" dirty="0" smtClean="0">
                <a:solidFill>
                  <a:schemeClr val="tx1"/>
                </a:solidFill>
                <a:latin typeface="+mn-lt"/>
                <a:ea typeface="+mn-ea"/>
                <a:cs typeface="+mn-cs"/>
              </a:rPr>
              <a:t>Hamilton Award for Excellence in STEM, a $1000 scholarship given to an outstanding student transferring to a 4-year college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Mauro Barrera, awarded the Cargill Scholarship for students who demonstrate a sincere desire to attend college, to Brenda </a:t>
            </a:r>
            <a:r>
              <a:rPr lang="en-US" sz="1200" b="0" i="0" kern="1200" dirty="0" err="1" smtClean="0">
                <a:solidFill>
                  <a:schemeClr val="tx1"/>
                </a:solidFill>
                <a:latin typeface="+mn-lt"/>
                <a:ea typeface="+mn-ea"/>
                <a:cs typeface="+mn-cs"/>
              </a:rPr>
              <a:t>Canchola</a:t>
            </a:r>
            <a:r>
              <a:rPr lang="en-US" sz="1200" b="0" i="0" kern="1200" dirty="0" smtClean="0">
                <a:solidFill>
                  <a:schemeClr val="tx1"/>
                </a:solidFill>
                <a:latin typeface="+mn-lt"/>
                <a:ea typeface="+mn-ea"/>
                <a:cs typeface="+mn-cs"/>
              </a:rPr>
              <a:t>, awarded the Dale &amp; Helen </a:t>
            </a:r>
            <a:r>
              <a:rPr lang="en-US" sz="1200" b="0" i="0" kern="1200" dirty="0" err="1" smtClean="0">
                <a:solidFill>
                  <a:schemeClr val="tx1"/>
                </a:solidFill>
                <a:latin typeface="+mn-lt"/>
                <a:ea typeface="+mn-ea"/>
                <a:cs typeface="+mn-cs"/>
              </a:rPr>
              <a:t>Mersereau</a:t>
            </a:r>
            <a:r>
              <a:rPr lang="en-US" sz="1200" b="0" i="0" kern="1200" dirty="0" smtClean="0">
                <a:solidFill>
                  <a:schemeClr val="tx1"/>
                </a:solidFill>
                <a:latin typeface="+mn-lt"/>
                <a:ea typeface="+mn-ea"/>
                <a:cs typeface="+mn-cs"/>
              </a:rPr>
              <a:t> Scholarship for academic merit, to Silvia </a:t>
            </a:r>
            <a:r>
              <a:rPr lang="en-US" sz="1200" b="0" i="0" kern="1200" dirty="0" err="1" smtClean="0">
                <a:solidFill>
                  <a:schemeClr val="tx1"/>
                </a:solidFill>
                <a:latin typeface="+mn-lt"/>
                <a:ea typeface="+mn-ea"/>
                <a:cs typeface="+mn-cs"/>
              </a:rPr>
              <a:t>Gurrola</a:t>
            </a:r>
            <a:r>
              <a:rPr lang="en-US" sz="1200" b="0" i="0" kern="1200" dirty="0" smtClean="0">
                <a:solidFill>
                  <a:schemeClr val="tx1"/>
                </a:solidFill>
                <a:latin typeface="+mn-lt"/>
                <a:ea typeface="+mn-ea"/>
                <a:cs typeface="+mn-cs"/>
              </a:rPr>
              <a:t>, winner of the Atkinson Foundation Scholarship, to Erika Velazquez for receiving the Gus </a:t>
            </a:r>
            <a:r>
              <a:rPr lang="en-US" sz="1200" b="0" i="0" kern="1200" dirty="0" err="1" smtClean="0">
                <a:solidFill>
                  <a:schemeClr val="tx1"/>
                </a:solidFill>
                <a:latin typeface="+mn-lt"/>
                <a:ea typeface="+mn-ea"/>
                <a:cs typeface="+mn-cs"/>
              </a:rPr>
              <a:t>Pagels</a:t>
            </a:r>
            <a:r>
              <a:rPr lang="en-US" sz="1200" b="0" i="0" kern="1200" dirty="0" smtClean="0">
                <a:solidFill>
                  <a:schemeClr val="tx1"/>
                </a:solidFill>
                <a:latin typeface="+mn-lt"/>
                <a:ea typeface="+mn-ea"/>
                <a:cs typeface="+mn-cs"/>
              </a:rPr>
              <a:t> Scholarship for a student in the English Institute who has demonstrated academic merit and to </a:t>
            </a:r>
            <a:r>
              <a:rPr lang="en-US" sz="1200" b="0" i="0" kern="1200" dirty="0" err="1" smtClean="0">
                <a:solidFill>
                  <a:schemeClr val="tx1"/>
                </a:solidFill>
                <a:latin typeface="+mn-lt"/>
                <a:ea typeface="+mn-ea"/>
                <a:cs typeface="+mn-cs"/>
              </a:rPr>
              <a:t>Lorenza</a:t>
            </a:r>
            <a:r>
              <a:rPr lang="en-US" sz="1200" b="0" i="0" kern="1200" dirty="0" smtClean="0">
                <a:solidFill>
                  <a:schemeClr val="tx1"/>
                </a:solidFill>
                <a:latin typeface="+mn-lt"/>
                <a:ea typeface="+mn-ea"/>
                <a:cs typeface="+mn-cs"/>
              </a:rPr>
              <a:t> Villanueva, awarded the Pacific Dining Scholarship for students interested in majoring in business and who have a GPA of 3.0 or above.  Katherine Ramirez  received the </a:t>
            </a:r>
            <a:r>
              <a:rPr lang="en-US" sz="1200" b="0" i="0" kern="1200" dirty="0" err="1" smtClean="0">
                <a:solidFill>
                  <a:schemeClr val="tx1"/>
                </a:solidFill>
                <a:latin typeface="+mn-lt"/>
                <a:ea typeface="+mn-ea"/>
                <a:cs typeface="+mn-cs"/>
              </a:rPr>
              <a:t>Kruttschnitt</a:t>
            </a:r>
            <a:r>
              <a:rPr lang="en-US" sz="1200" b="0" i="0" kern="1200" dirty="0" smtClean="0">
                <a:solidFill>
                  <a:schemeClr val="tx1"/>
                </a:solidFill>
                <a:latin typeface="+mn-lt"/>
                <a:ea typeface="+mn-ea"/>
                <a:cs typeface="+mn-cs"/>
              </a:rPr>
              <a:t> Aspire Scholarship Program award, given to academically promising students planning to continue to a 4-year college. Jose </a:t>
            </a:r>
            <a:r>
              <a:rPr lang="en-US" sz="1200" b="0" i="0" kern="1200" dirty="0" err="1" smtClean="0">
                <a:solidFill>
                  <a:schemeClr val="tx1"/>
                </a:solidFill>
                <a:latin typeface="+mn-lt"/>
                <a:ea typeface="+mn-ea"/>
                <a:cs typeface="+mn-cs"/>
              </a:rPr>
              <a:t>Quinteros</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Isela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Cadeno</a:t>
            </a:r>
            <a:r>
              <a:rPr lang="en-US" sz="1200" b="0" i="0" kern="1200" dirty="0" smtClean="0">
                <a:solidFill>
                  <a:schemeClr val="tx1"/>
                </a:solidFill>
                <a:latin typeface="+mn-lt"/>
                <a:ea typeface="+mn-ea"/>
                <a:cs typeface="+mn-cs"/>
              </a:rPr>
              <a:t> won San Mateo Community Colleges Foundation Scholarships, given to students who have demonstrated a strong desire to attend college.</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pPr/>
              <a:t>8</a:t>
            </a:fld>
            <a:endParaRPr lang="en-US" dirty="0"/>
          </a:p>
        </p:txBody>
      </p:sp>
    </p:spTree>
    <p:extLst>
      <p:ext uri="{BB962C8B-B14F-4D97-AF65-F5344CB8AC3E}">
        <p14:creationId xmlns:p14="http://schemas.microsoft.com/office/powerpoint/2010/main" val="268046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Lionel</a:t>
            </a:r>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2119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463186" y="-630"/>
            <a:ext cx="68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mj-lt"/>
              </a:rPr>
              <a:t>ACCEL</a:t>
            </a:r>
            <a:endParaRPr lang="en-US" sz="1100" b="1" dirty="0">
              <a:latin typeface="+mj-lt"/>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4"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333763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587437" y="-630"/>
            <a:ext cx="556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kern="1200" dirty="0" smtClean="0">
                <a:solidFill>
                  <a:srgbClr val="FFFFFF"/>
                </a:solidFill>
                <a:latin typeface="Calibri" pitchFamily="34" charset="0"/>
                <a:ea typeface="+mn-ea"/>
                <a:cs typeface="Arial" charset="0"/>
              </a:rPr>
              <a:t>ACCEL</a:t>
            </a:r>
            <a:endParaRPr lang="en-US" sz="1100" b="1" kern="1200" dirty="0">
              <a:solidFill>
                <a:schemeClr val="tx1"/>
              </a:solidFill>
              <a:latin typeface="Calibri" pitchFamily="34" charset="0"/>
              <a:ea typeface="+mn-ea"/>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atin typeface="Arial" pitchFamily="34" charset="0"/>
                <a:cs typeface="Arial" pitchFamily="34" charset="0"/>
              </a:defRPr>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7"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223048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8"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chemeClr val="bg1"/>
                </a:solidFill>
                <a:latin typeface="+mj-lt"/>
              </a:rPr>
              <a:pPr algn="ctr" eaLnBrk="0" hangingPunct="0"/>
              <a:t>‹#›</a:t>
            </a:fld>
            <a:endParaRPr lang="en-US" sz="1000" dirty="0">
              <a:solidFill>
                <a:schemeClr val="bg1"/>
              </a:solidFill>
              <a:latin typeface="+mj-lt"/>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587437" y="-630"/>
            <a:ext cx="556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kern="1200" dirty="0" smtClean="0">
                <a:solidFill>
                  <a:srgbClr val="FFFFFF"/>
                </a:solidFill>
                <a:latin typeface="Calibri" pitchFamily="34" charset="0"/>
                <a:ea typeface="+mn-ea"/>
                <a:cs typeface="Arial" charset="0"/>
              </a:rPr>
              <a:t>ACCEL</a:t>
            </a:r>
            <a:endParaRPr lang="en-US" sz="1100" b="1" kern="1200" dirty="0">
              <a:solidFill>
                <a:schemeClr val="tx1"/>
              </a:solidFill>
              <a:latin typeface="Calibri" pitchFamily="34" charset="0"/>
              <a:ea typeface="+mn-ea"/>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atin typeface="Arial" pitchFamily="34" charset="0"/>
                <a:cs typeface="Arial" pitchFamily="34" charset="0"/>
              </a:defRPr>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chemeClr val="bg1"/>
                </a:solidFill>
                <a:latin typeface="+mj-lt"/>
              </a:rPr>
              <a:t>© </a:t>
            </a:r>
            <a:r>
              <a:rPr lang="en-US" sz="600" dirty="0" smtClean="0">
                <a:solidFill>
                  <a:schemeClr val="bg1"/>
                </a:solidFill>
                <a:latin typeface="+mj-lt"/>
              </a:rPr>
              <a:t>2011 </a:t>
            </a:r>
            <a:r>
              <a:rPr lang="en-US" sz="600" dirty="0">
                <a:solidFill>
                  <a:schemeClr val="bg1"/>
                </a:solidFill>
                <a:latin typeface="+mj-lt"/>
              </a:rPr>
              <a:t>FSG</a:t>
            </a:r>
          </a:p>
        </p:txBody>
      </p:sp>
      <p:sp>
        <p:nvSpPr>
          <p:cNvPr id="15"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254834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mj-lt"/>
            </a:endParaRPr>
          </a:p>
        </p:txBody>
      </p:sp>
      <p:sp>
        <p:nvSpPr>
          <p:cNvPr id="8"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7"/>
          <p:cNvSpPr>
            <a:spLocks noChangeArrowheads="1"/>
          </p:cNvSpPr>
          <p:nvPr userDrawn="1"/>
        </p:nvSpPr>
        <p:spPr bwMode="auto">
          <a:xfrm>
            <a:off x="8587437" y="-630"/>
            <a:ext cx="556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kern="1200" dirty="0" smtClean="0">
                <a:solidFill>
                  <a:srgbClr val="FFFFFF"/>
                </a:solidFill>
                <a:latin typeface="Calibri" pitchFamily="34" charset="0"/>
                <a:ea typeface="+mn-ea"/>
                <a:cs typeface="Arial" charset="0"/>
              </a:rPr>
              <a:t>ACCEL</a:t>
            </a:r>
            <a:endParaRPr lang="en-US" sz="1100" b="1" kern="1200" dirty="0">
              <a:solidFill>
                <a:schemeClr val="tx1"/>
              </a:solidFill>
              <a:latin typeface="Calibri" pitchFamily="34" charset="0"/>
              <a:ea typeface="+mn-ea"/>
              <a:cs typeface="Arial" charset="0"/>
            </a:endParaRPr>
          </a:p>
        </p:txBody>
      </p:sp>
      <p:sp>
        <p:nvSpPr>
          <p:cNvPr id="10"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Tree>
    <p:extLst>
      <p:ext uri="{BB962C8B-B14F-4D97-AF65-F5344CB8AC3E}">
        <p14:creationId xmlns:p14="http://schemas.microsoft.com/office/powerpoint/2010/main" val="167201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587437" y="-630"/>
            <a:ext cx="556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kern="1200" dirty="0" smtClean="0">
                <a:solidFill>
                  <a:srgbClr val="FFFFFF"/>
                </a:solidFill>
                <a:latin typeface="Calibri" pitchFamily="34" charset="0"/>
                <a:ea typeface="+mn-ea"/>
                <a:cs typeface="Arial" charset="0"/>
              </a:rPr>
              <a:t>ACCEL</a:t>
            </a:r>
            <a:endParaRPr lang="en-US" sz="1100" b="1" kern="1200" dirty="0">
              <a:solidFill>
                <a:schemeClr val="tx1"/>
              </a:solidFill>
              <a:latin typeface="Calibri" pitchFamily="34" charset="0"/>
              <a:ea typeface="+mn-ea"/>
              <a:cs typeface="Arial" charset="0"/>
            </a:endParaRPr>
          </a:p>
        </p:txBody>
      </p:sp>
      <p:sp>
        <p:nvSpPr>
          <p:cNvPr id="12" name="Rectangle 8"/>
          <p:cNvSpPr>
            <a:spLocks noGrp="1" noChangeArrowheads="1"/>
          </p:cNvSpPr>
          <p:nvPr>
            <p:ph type="title" hasCustomPrompt="1"/>
          </p:nvPr>
        </p:nvSpPr>
        <p:spPr bwMode="auto">
          <a:xfrm>
            <a:off x="394494" y="533400"/>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1"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chemeClr val="bg1"/>
                </a:solidFill>
                <a:latin typeface="+mj-lt"/>
              </a:rPr>
              <a:pPr algn="ctr" eaLnBrk="0" hangingPunct="0"/>
              <a:t>‹#›</a:t>
            </a:fld>
            <a:endParaRPr lang="en-US" sz="1000" dirty="0">
              <a:solidFill>
                <a:schemeClr val="bg1"/>
              </a:solidFill>
              <a:latin typeface="+mj-lt"/>
            </a:endParaRP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
        <p:nvSpPr>
          <p:cNvPr id="16"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52519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mj-lt"/>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smtClean="0"/>
              <a:t>Click to edit text</a:t>
            </a:r>
          </a:p>
        </p:txBody>
      </p:sp>
      <p:sp>
        <p:nvSpPr>
          <p:cNvPr id="13" name="Rectangle 17"/>
          <p:cNvSpPr>
            <a:spLocks noChangeArrowheads="1"/>
          </p:cNvSpPr>
          <p:nvPr userDrawn="1"/>
        </p:nvSpPr>
        <p:spPr bwMode="auto">
          <a:xfrm>
            <a:off x="8587437" y="-630"/>
            <a:ext cx="556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kern="1200" dirty="0" smtClean="0">
                <a:solidFill>
                  <a:srgbClr val="FFFFFF"/>
                </a:solidFill>
                <a:latin typeface="Calibri" pitchFamily="34" charset="0"/>
                <a:ea typeface="+mn-ea"/>
                <a:cs typeface="Arial" charset="0"/>
              </a:rPr>
              <a:t>ACCEL</a:t>
            </a:r>
            <a:endParaRPr lang="en-US" sz="1100" b="1" kern="1200" dirty="0">
              <a:solidFill>
                <a:schemeClr val="tx1"/>
              </a:solidFill>
              <a:latin typeface="Calibri" pitchFamily="34" charset="0"/>
              <a:ea typeface="+mn-ea"/>
              <a:cs typeface="Arial" charset="0"/>
            </a:endParaRPr>
          </a:p>
        </p:txBody>
      </p:sp>
      <p:sp>
        <p:nvSpPr>
          <p:cNvPr id="10"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202322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1"/>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nchor="ctr"/>
          <a:lstStyle/>
          <a:p>
            <a:pPr algn="ctr"/>
            <a:endParaRPr lang="en-US" dirty="0">
              <a:solidFill>
                <a:srgbClr val="FFFFFF"/>
              </a:solidFill>
              <a:latin typeface="+mj-lt"/>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9"/>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0" rIns="91427"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7"/>
          <p:cNvSpPr>
            <a:spLocks noChangeArrowheads="1"/>
          </p:cNvSpPr>
          <p:nvPr userDrawn="1"/>
        </p:nvSpPr>
        <p:spPr bwMode="auto">
          <a:xfrm>
            <a:off x="8399912" y="-623"/>
            <a:ext cx="744088"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algn="r"/>
            <a:r>
              <a:rPr lang="en-US" sz="1100" b="1" dirty="0" smtClean="0">
                <a:solidFill>
                  <a:srgbClr val="FFFFFF"/>
                </a:solidFill>
                <a:latin typeface="+mj-lt"/>
              </a:rPr>
              <a:t>SV ALLIES</a:t>
            </a:r>
            <a:endParaRPr lang="en-US" sz="1100" b="1" dirty="0">
              <a:latin typeface="+mj-lt"/>
            </a:endParaRPr>
          </a:p>
        </p:txBody>
      </p:sp>
      <p:sp>
        <p:nvSpPr>
          <p:cNvPr id="10"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
        <p:nvSpPr>
          <p:cNvPr id="14"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1746339690"/>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8D0CA3-5CDC-4B1D-9C08-E21922A369D6}" type="datetime1">
              <a:rPr lang="en-US" smtClean="0"/>
              <a:pPr/>
              <a:t>10/3/2016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E61593-2B18-438E-B057-D87DC9FFF9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463186" y="-630"/>
            <a:ext cx="68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mj-lt"/>
              </a:rPr>
              <a:t>ACCEL</a:t>
            </a:r>
            <a:endParaRPr lang="en-US" sz="1100" b="1" dirty="0">
              <a:latin typeface="+mj-lt"/>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4"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254834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463186" y="-630"/>
            <a:ext cx="68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mj-lt"/>
              </a:rPr>
              <a:t>ACCEL</a:t>
            </a:r>
            <a:endParaRPr lang="en-US" sz="1100" b="1" dirty="0">
              <a:latin typeface="+mj-lt"/>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
        <p:nvSpPr>
          <p:cNvPr id="15"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52519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463186" y="-630"/>
            <a:ext cx="68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mj-lt"/>
              </a:rPr>
              <a:t>ACCEL</a:t>
            </a:r>
            <a:endParaRPr lang="en-US" sz="1100" b="1" dirty="0">
              <a:latin typeface="+mj-lt"/>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4"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223048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mj-lt"/>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smtClean="0"/>
              <a:t>Click to edit text</a:t>
            </a:r>
          </a:p>
        </p:txBody>
      </p:sp>
      <p:sp>
        <p:nvSpPr>
          <p:cNvPr id="13" name="Rectangle 17"/>
          <p:cNvSpPr>
            <a:spLocks noChangeArrowheads="1"/>
          </p:cNvSpPr>
          <p:nvPr userDrawn="1"/>
        </p:nvSpPr>
        <p:spPr bwMode="auto">
          <a:xfrm>
            <a:off x="8463186" y="-630"/>
            <a:ext cx="68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mj-lt"/>
              </a:rPr>
              <a:t>ACCEL</a:t>
            </a:r>
            <a:endParaRPr lang="en-US" sz="1100" b="1" dirty="0">
              <a:latin typeface="+mj-lt"/>
            </a:endParaRPr>
          </a:p>
        </p:txBody>
      </p:sp>
      <p:sp>
        <p:nvSpPr>
          <p:cNvPr id="10"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
        <p:nvSpPr>
          <p:cNvPr id="14"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167201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ew FSG Layout - Blank">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228600"/>
          </a:xfrm>
          <a:prstGeom prst="rect">
            <a:avLst/>
          </a:prstGeom>
          <a:solidFill>
            <a:srgbClr val="665A5A"/>
          </a:solidFill>
          <a:ln>
            <a:noFill/>
          </a:ln>
          <a:extLst/>
        </p:spPr>
        <p:txBody>
          <a:bodyPr anchor="ctr"/>
          <a:lstStyle/>
          <a:p>
            <a:pPr algn="ctr">
              <a:defRPr/>
            </a:pPr>
            <a:endParaRPr lang="en-US" dirty="0">
              <a:solidFill>
                <a:srgbClr val="FFFFFF"/>
              </a:solidFill>
              <a:latin typeface="+mj-lt"/>
            </a:endParaRPr>
          </a:p>
        </p:txBody>
      </p:sp>
      <p:pic>
        <p:nvPicPr>
          <p:cNvPr id="5"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6" name="Rectangle 17"/>
          <p:cNvSpPr>
            <a:spLocks noChangeArrowheads="1"/>
          </p:cNvSpPr>
          <p:nvPr userDrawn="1"/>
        </p:nvSpPr>
        <p:spPr bwMode="auto">
          <a:xfrm>
            <a:off x="8561789" y="-19050"/>
            <a:ext cx="582211" cy="276999"/>
          </a:xfrm>
          <a:prstGeom prst="rect">
            <a:avLst/>
          </a:prstGeom>
          <a:noFill/>
          <a:ln>
            <a:noFill/>
          </a:ln>
          <a:extLst/>
        </p:spPr>
        <p:txBody>
          <a:bodyPr wrap="none">
            <a:spAutoFit/>
          </a:bodyPr>
          <a:lstStyle/>
          <a:p>
            <a:pPr algn="r">
              <a:defRPr/>
            </a:pPr>
            <a:r>
              <a:rPr lang="en-US" sz="1200" b="1" dirty="0" smtClean="0">
                <a:solidFill>
                  <a:srgbClr val="FFFFFF"/>
                </a:solidFill>
              </a:rPr>
              <a:t>ACCEL</a:t>
            </a:r>
            <a:endParaRPr lang="en-US" sz="1200" b="1" dirty="0"/>
          </a:p>
        </p:txBody>
      </p:sp>
      <p:sp>
        <p:nvSpPr>
          <p:cNvPr id="12" name="Rectangle 8"/>
          <p:cNvSpPr>
            <a:spLocks noGrp="1" noChangeArrowheads="1"/>
          </p:cNvSpPr>
          <p:nvPr>
            <p:ph type="title"/>
          </p:nvPr>
        </p:nvSpPr>
        <p:spPr bwMode="auto">
          <a:xfrm>
            <a:off x="394494" y="526689"/>
            <a:ext cx="8355012" cy="659534"/>
          </a:xfrm>
          <a:prstGeom prst="rect">
            <a:avLst/>
          </a:prstGeom>
          <a:noFill/>
          <a:ln>
            <a:noFill/>
          </a:ln>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3018821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latin typeface="+mj-lt"/>
            </a:endParaRPr>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smtClean="0"/>
              <a:t>Click to edit text</a:t>
            </a:r>
          </a:p>
        </p:txBody>
      </p:sp>
      <p:sp>
        <p:nvSpPr>
          <p:cNvPr id="13" name="Rectangle 17"/>
          <p:cNvSpPr>
            <a:spLocks noChangeArrowheads="1"/>
          </p:cNvSpPr>
          <p:nvPr userDrawn="1"/>
        </p:nvSpPr>
        <p:spPr bwMode="auto">
          <a:xfrm>
            <a:off x="8463186" y="-630"/>
            <a:ext cx="680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mj-lt"/>
              </a:rPr>
              <a:t>ACCEL</a:t>
            </a:r>
            <a:endParaRPr lang="en-US" sz="1100" b="1" dirty="0">
              <a:latin typeface="+mj-lt"/>
            </a:endParaRPr>
          </a:p>
        </p:txBody>
      </p:sp>
      <p:sp>
        <p:nvSpPr>
          <p:cNvPr id="10"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259306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New FSG Layout - Blank">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228600"/>
          </a:xfrm>
          <a:prstGeom prst="rect">
            <a:avLst/>
          </a:prstGeom>
          <a:solidFill>
            <a:srgbClr val="665A5A"/>
          </a:solidFill>
          <a:ln>
            <a:noFill/>
          </a:ln>
          <a:extLst/>
        </p:spPr>
        <p:txBody>
          <a:bodyPr anchor="ctr"/>
          <a:lstStyle/>
          <a:p>
            <a:pPr algn="ctr">
              <a:defRPr/>
            </a:pPr>
            <a:endParaRPr lang="en-US" dirty="0">
              <a:solidFill>
                <a:srgbClr val="FFFFFF"/>
              </a:solidFill>
              <a:latin typeface="+mj-lt"/>
            </a:endParaRPr>
          </a:p>
        </p:txBody>
      </p:sp>
      <p:pic>
        <p:nvPicPr>
          <p:cNvPr id="5"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6" name="Rectangle 17"/>
          <p:cNvSpPr>
            <a:spLocks noChangeArrowheads="1"/>
          </p:cNvSpPr>
          <p:nvPr userDrawn="1"/>
        </p:nvSpPr>
        <p:spPr bwMode="auto">
          <a:xfrm>
            <a:off x="8282389" y="-19050"/>
            <a:ext cx="582211" cy="276999"/>
          </a:xfrm>
          <a:prstGeom prst="rect">
            <a:avLst/>
          </a:prstGeom>
          <a:noFill/>
          <a:ln>
            <a:noFill/>
          </a:ln>
          <a:extLst/>
        </p:spPr>
        <p:txBody>
          <a:bodyPr wrap="none">
            <a:spAutoFit/>
          </a:bodyPr>
          <a:lstStyle/>
          <a:p>
            <a:pPr algn="r"/>
            <a:r>
              <a:rPr lang="en-US" sz="1200" b="1" kern="1200" dirty="0" smtClean="0">
                <a:solidFill>
                  <a:srgbClr val="FFFFFF"/>
                </a:solidFill>
                <a:latin typeface="Calibri" pitchFamily="34" charset="0"/>
                <a:ea typeface="+mn-ea"/>
                <a:cs typeface="Arial" charset="0"/>
              </a:rPr>
              <a:t>ACCEL</a:t>
            </a:r>
            <a:endParaRPr lang="en-US" sz="1200" b="1" kern="1200" dirty="0">
              <a:solidFill>
                <a:schemeClr val="tx1"/>
              </a:solidFill>
              <a:latin typeface="Calibri" pitchFamily="34" charset="0"/>
              <a:ea typeface="+mn-ea"/>
              <a:cs typeface="Arial" charset="0"/>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a:extLst/>
        </p:spPr>
        <p:txBody>
          <a:bodyPr vert="horz" wrap="square" lIns="91440" tIns="0" rIns="91440" bIns="0" numCol="1" anchor="ctr" anchorCtr="0" compatLnSpc="1">
            <a:prstTxWarp prst="textNoShape">
              <a:avLst/>
            </a:prstTxWarp>
            <a:normAutofit/>
          </a:bodyPr>
          <a:lstStyle>
            <a:lvl1pPr>
              <a:defRPr sz="2000" b="1">
                <a:latin typeface="Arial" pitchFamily="34" charset="0"/>
                <a:cs typeface="Arial" pitchFamily="34" charset="0"/>
              </a:defRPr>
            </a:lvl1pPr>
          </a:lstStyle>
          <a:p>
            <a:pPr lvl="0"/>
            <a:r>
              <a:rPr lang="en-US" smtClean="0"/>
              <a:t>Click to edit Master title style</a:t>
            </a:r>
            <a:endParaRPr lang="en-US" dirty="0" smtClean="0"/>
          </a:p>
        </p:txBody>
      </p:sp>
      <p:sp>
        <p:nvSpPr>
          <p:cNvPr id="8"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320236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New FSG Layout - Blank">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228600"/>
          </a:xfrm>
          <a:prstGeom prst="rect">
            <a:avLst/>
          </a:prstGeom>
          <a:solidFill>
            <a:srgbClr val="665A5A"/>
          </a:solidFill>
          <a:ln>
            <a:noFill/>
          </a:ln>
          <a:extLst/>
        </p:spPr>
        <p:txBody>
          <a:bodyPr anchor="ctr"/>
          <a:lstStyle/>
          <a:p>
            <a:pPr algn="ctr">
              <a:defRPr/>
            </a:pPr>
            <a:endParaRPr lang="en-US" dirty="0">
              <a:solidFill>
                <a:srgbClr val="FFFFFF"/>
              </a:solidFill>
              <a:latin typeface="+mj-lt"/>
            </a:endParaRPr>
          </a:p>
        </p:txBody>
      </p:sp>
      <p:pic>
        <p:nvPicPr>
          <p:cNvPr id="5" name="Picture 16"/>
          <p:cNvPicPr>
            <a:picLocks noChangeAspect="1"/>
          </p:cNvPicPr>
          <p:nvPr userDrawn="1"/>
        </p:nvPicPr>
        <p:blipFill>
          <a:blip r:embed="rId2" cstate="print"/>
          <a:srcRect t="89720"/>
          <a:stretch>
            <a:fillRect/>
          </a:stretch>
        </p:blipFill>
        <p:spPr bwMode="auto">
          <a:xfrm>
            <a:off x="0" y="223838"/>
            <a:ext cx="9144000" cy="192087"/>
          </a:xfrm>
          <a:prstGeom prst="rect">
            <a:avLst/>
          </a:prstGeom>
          <a:noFill/>
          <a:ln w="9525">
            <a:noFill/>
            <a:miter lim="800000"/>
            <a:headEnd/>
            <a:tailEnd/>
          </a:ln>
        </p:spPr>
      </p:pic>
      <p:sp>
        <p:nvSpPr>
          <p:cNvPr id="6" name="Rectangle 17"/>
          <p:cNvSpPr>
            <a:spLocks noChangeArrowheads="1"/>
          </p:cNvSpPr>
          <p:nvPr userDrawn="1"/>
        </p:nvSpPr>
        <p:spPr bwMode="auto">
          <a:xfrm>
            <a:off x="8282389" y="-19050"/>
            <a:ext cx="582211" cy="276999"/>
          </a:xfrm>
          <a:prstGeom prst="rect">
            <a:avLst/>
          </a:prstGeom>
          <a:noFill/>
          <a:ln>
            <a:noFill/>
          </a:ln>
          <a:extLst/>
        </p:spPr>
        <p:txBody>
          <a:bodyPr wrap="none">
            <a:spAutoFit/>
          </a:bodyPr>
          <a:lstStyle/>
          <a:p>
            <a:pPr algn="r"/>
            <a:r>
              <a:rPr lang="en-US" sz="1200" b="1" kern="1200" dirty="0" smtClean="0">
                <a:solidFill>
                  <a:srgbClr val="FFFFFF"/>
                </a:solidFill>
                <a:latin typeface="Calibri" pitchFamily="34" charset="0"/>
                <a:ea typeface="+mn-ea"/>
                <a:cs typeface="Arial" charset="0"/>
              </a:rPr>
              <a:t>ACCEL</a:t>
            </a:r>
            <a:endParaRPr lang="en-US" sz="1200" b="1" kern="1200" dirty="0">
              <a:solidFill>
                <a:schemeClr val="tx1"/>
              </a:solidFill>
              <a:latin typeface="Calibri" pitchFamily="34" charset="0"/>
              <a:ea typeface="+mn-ea"/>
              <a:cs typeface="Arial" charset="0"/>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a:extLst/>
        </p:spPr>
        <p:txBody>
          <a:bodyPr vert="horz" wrap="square" lIns="91440" tIns="0" rIns="91440" bIns="0" numCol="1" anchor="ctr" anchorCtr="0" compatLnSpc="1">
            <a:prstTxWarp prst="textNoShape">
              <a:avLst/>
            </a:prstTxWarp>
            <a:normAutofit/>
          </a:bodyPr>
          <a:lstStyle>
            <a:lvl1pPr>
              <a:defRPr sz="2000" b="1">
                <a:latin typeface="Arial" pitchFamily="34" charset="0"/>
                <a:cs typeface="Arial" pitchFamily="34" charset="0"/>
              </a:defRPr>
            </a:lvl1pPr>
          </a:lstStyle>
          <a:p>
            <a:pPr lvl="0"/>
            <a:r>
              <a:rPr lang="en-US" smtClean="0"/>
              <a:t>Click to edit Master title style</a:t>
            </a:r>
            <a:endParaRPr lang="en-US" dirty="0" smtClean="0"/>
          </a:p>
        </p:txBody>
      </p:sp>
      <p:sp>
        <p:nvSpPr>
          <p:cNvPr id="8"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2"/>
          <p:cNvSpPr>
            <a:spLocks noChangeArrowheads="1"/>
          </p:cNvSpPr>
          <p:nvPr userDrawn="1"/>
        </p:nvSpPr>
        <p:spPr bwMode="auto">
          <a:xfrm>
            <a:off x="8804162" y="6586970"/>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chemeClr val="tx1"/>
                </a:solidFill>
                <a:latin typeface="+mj-lt"/>
              </a:rPr>
              <a:pPr algn="ctr" eaLnBrk="0" hangingPunct="0"/>
              <a:t>‹#›</a:t>
            </a:fld>
            <a:endParaRPr lang="en-US" sz="1000" dirty="0">
              <a:solidFill>
                <a:schemeClr val="tx1"/>
              </a:solidFill>
              <a:latin typeface="+mj-lt"/>
            </a:endParaRPr>
          </a:p>
        </p:txBody>
      </p:sp>
    </p:spTree>
    <p:extLst>
      <p:ext uri="{BB962C8B-B14F-4D97-AF65-F5344CB8AC3E}">
        <p14:creationId xmlns:p14="http://schemas.microsoft.com/office/powerpoint/2010/main" val="320236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 id="2147483826" r:id="rId2"/>
    <p:sldLayoutId id="2147483827" r:id="rId3"/>
    <p:sldLayoutId id="2147483819" r:id="rId4"/>
    <p:sldLayoutId id="2147483815" r:id="rId5"/>
    <p:sldLayoutId id="2147483857" r:id="rId6"/>
    <p:sldLayoutId id="2147483861" r:id="rId7"/>
    <p:sldLayoutId id="2147483865" r:id="rId8"/>
    <p:sldLayoutId id="2147483870" r:id="rId9"/>
    <p:sldLayoutId id="2147483843" r:id="rId10"/>
    <p:sldLayoutId id="2147483844" r:id="rId11"/>
    <p:sldLayoutId id="2147483846" r:id="rId12"/>
    <p:sldLayoutId id="2147483847" r:id="rId13"/>
    <p:sldLayoutId id="2147483863" r:id="rId14"/>
    <p:sldLayoutId id="2147483876" r:id="rId15"/>
    <p:sldLayoutId id="2147483877"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6.xml"/><Relationship Id="rId7" Type="http://schemas.openxmlformats.org/officeDocument/2006/relationships/image" Target="../media/image4.emf"/><Relationship Id="rId2" Type="http://schemas.openxmlformats.org/officeDocument/2006/relationships/tags" Target="../tags/tag6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0.xml"/><Relationship Id="rId4" Type="http://schemas.openxmlformats.org/officeDocument/2006/relationships/slideLayout" Target="../slideLayouts/slideLayout4.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8.xml"/><Relationship Id="rId7" Type="http://schemas.openxmlformats.org/officeDocument/2006/relationships/oleObject" Target="../embeddings/oleObject8.bin"/><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69.xml"/></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71.xml"/><Relationship Id="rId7" Type="http://schemas.openxmlformats.org/officeDocument/2006/relationships/oleObject" Target="../embeddings/oleObject9.bin"/><Relationship Id="rId2" Type="http://schemas.openxmlformats.org/officeDocument/2006/relationships/tags" Target="../tags/tag70.xml"/><Relationship Id="rId1" Type="http://schemas.openxmlformats.org/officeDocument/2006/relationships/vmlDrawing" Target="../drawings/vmlDrawing9.v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74.xml"/><Relationship Id="rId7" Type="http://schemas.openxmlformats.org/officeDocument/2006/relationships/oleObject" Target="../embeddings/oleObject10.bin"/><Relationship Id="rId2" Type="http://schemas.openxmlformats.org/officeDocument/2006/relationships/tags" Target="../tags/tag73.xml"/><Relationship Id="rId1" Type="http://schemas.openxmlformats.org/officeDocument/2006/relationships/vmlDrawing" Target="../drawings/vmlDrawing10.v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75.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77.xml"/><Relationship Id="rId7" Type="http://schemas.openxmlformats.org/officeDocument/2006/relationships/image" Target="../media/image4.emf"/><Relationship Id="rId2" Type="http://schemas.openxmlformats.org/officeDocument/2006/relationships/tags" Target="../tags/tag76.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79.xml"/><Relationship Id="rId7" Type="http://schemas.openxmlformats.org/officeDocument/2006/relationships/oleObject" Target="../embeddings/oleObject12.bin"/><Relationship Id="rId2" Type="http://schemas.openxmlformats.org/officeDocument/2006/relationships/tags" Target="../tags/tag78.xml"/><Relationship Id="rId1" Type="http://schemas.openxmlformats.org/officeDocument/2006/relationships/vmlDrawing" Target="../drawings/vmlDrawing12.v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80.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82.xml"/><Relationship Id="rId7" Type="http://schemas.openxmlformats.org/officeDocument/2006/relationships/image" Target="../media/image18.jpeg"/><Relationship Id="rId12" Type="http://schemas.openxmlformats.org/officeDocument/2006/relationships/image" Target="../media/image21.jpeg"/><Relationship Id="rId2" Type="http://schemas.openxmlformats.org/officeDocument/2006/relationships/tags" Target="../tags/tag81.xml"/><Relationship Id="rId1" Type="http://schemas.openxmlformats.org/officeDocument/2006/relationships/vmlDrawing" Target="../drawings/vmlDrawing13.vml"/><Relationship Id="rId6" Type="http://schemas.openxmlformats.org/officeDocument/2006/relationships/image" Target="../media/image17.jpeg"/><Relationship Id="rId11" Type="http://schemas.openxmlformats.org/officeDocument/2006/relationships/image" Target="../media/image20.jpeg"/><Relationship Id="rId5" Type="http://schemas.openxmlformats.org/officeDocument/2006/relationships/notesSlide" Target="../notesSlides/notesSlide19.xml"/><Relationship Id="rId10"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84.xml"/><Relationship Id="rId7" Type="http://schemas.openxmlformats.org/officeDocument/2006/relationships/oleObject" Target="../embeddings/oleObject14.bin"/><Relationship Id="rId2" Type="http://schemas.openxmlformats.org/officeDocument/2006/relationships/tags" Target="../tags/tag83.xml"/><Relationship Id="rId1" Type="http://schemas.openxmlformats.org/officeDocument/2006/relationships/vmlDrawing" Target="../drawings/vmlDrawing14.vml"/><Relationship Id="rId6" Type="http://schemas.openxmlformats.org/officeDocument/2006/relationships/notesSlide" Target="../notesSlides/notesSlide20.xml"/><Relationship Id="rId11" Type="http://schemas.openxmlformats.org/officeDocument/2006/relationships/hyperlink" Target="mailto:ldemaine@seq.org" TargetMode="External"/><Relationship Id="rId5" Type="http://schemas.openxmlformats.org/officeDocument/2006/relationships/slideLayout" Target="../slideLayouts/slideLayout4.xml"/><Relationship Id="rId10" Type="http://schemas.openxmlformats.org/officeDocument/2006/relationships/hyperlink" Target="mailto:rana@smccd.edu" TargetMode="External"/><Relationship Id="rId4" Type="http://schemas.openxmlformats.org/officeDocument/2006/relationships/tags" Target="../tags/tag85.xml"/><Relationship Id="rId9" Type="http://schemas.openxmlformats.org/officeDocument/2006/relationships/hyperlink" Target="mailto:castello@smccd.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9.xml"/><Relationship Id="rId7" Type="http://schemas.openxmlformats.org/officeDocument/2006/relationships/oleObject" Target="../embeddings/oleObject3.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5.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4.xml"/><Relationship Id="rId2" Type="http://schemas.openxmlformats.org/officeDocument/2006/relationships/tags" Target="../tags/tag11.xml"/><Relationship Id="rId16" Type="http://schemas.openxmlformats.org/officeDocument/2006/relationships/image" Target="../media/image5.jpeg"/><Relationship Id="rId1" Type="http://schemas.openxmlformats.org/officeDocument/2006/relationships/vmlDrawing" Target="../drawings/vmlDrawing4.v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4.emf"/><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slideLayout" Target="../slideLayouts/slideLayout15.xml"/><Relationship Id="rId21" Type="http://schemas.openxmlformats.org/officeDocument/2006/relationships/tags" Target="../tags/tag41.xml"/><Relationship Id="rId34" Type="http://schemas.openxmlformats.org/officeDocument/2006/relationships/tags" Target="../tags/tag54.xml"/><Relationship Id="rId7" Type="http://schemas.openxmlformats.org/officeDocument/2006/relationships/tags" Target="../tags/tag2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image" Target="../media/image6.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notesSlide" Target="../notesSlides/notesSlide6.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8" Type="http://schemas.openxmlformats.org/officeDocument/2006/relationships/tags" Target="../tags/tag28.xml"/><Relationship Id="rId3" Type="http://schemas.openxmlformats.org/officeDocument/2006/relationships/tags" Target="../tags/tag23.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0.xml"/><Relationship Id="rId7" Type="http://schemas.openxmlformats.org/officeDocument/2006/relationships/oleObject" Target="../embeddings/oleObject5.bin"/><Relationship Id="rId2" Type="http://schemas.openxmlformats.org/officeDocument/2006/relationships/tags" Target="../tags/tag59.xml"/><Relationship Id="rId1" Type="http://schemas.openxmlformats.org/officeDocument/2006/relationships/vmlDrawing" Target="../drawings/vmlDrawing5.v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6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3.xml"/><Relationship Id="rId7" Type="http://schemas.openxmlformats.org/officeDocument/2006/relationships/oleObject" Target="../embeddings/oleObject6.bin"/><Relationship Id="rId2" Type="http://schemas.openxmlformats.org/officeDocument/2006/relationships/tags" Target="../tags/tag62.xml"/><Relationship Id="rId1" Type="http://schemas.openxmlformats.org/officeDocument/2006/relationships/vmlDrawing" Target="../drawings/vmlDrawing6.v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normAutofit fontScale="85000" lnSpcReduction="20000"/>
          </a:bodyPr>
          <a:lstStyle/>
          <a:p>
            <a:endParaRPr lang="en-US" dirty="0"/>
          </a:p>
        </p:txBody>
      </p:sp>
      <p:pic>
        <p:nvPicPr>
          <p:cNvPr id="6" name="Picture 5" descr="BayareaUSGS1.jpg"/>
          <p:cNvPicPr>
            <a:picLocks noChangeAspect="1"/>
          </p:cNvPicPr>
          <p:nvPr/>
        </p:nvPicPr>
        <p:blipFill rotWithShape="1">
          <a:blip r:embed="rId3" cstate="print">
            <a:extLst>
              <a:ext uri="{28A0092B-C50C-407E-A947-70E740481C1C}">
                <a14:useLocalDpi xmlns:a14="http://schemas.microsoft.com/office/drawing/2010/main" val="0"/>
              </a:ext>
            </a:extLst>
          </a:blip>
          <a:srcRect l="10691" t="36518" r="7538" b="4383"/>
          <a:stretch/>
        </p:blipFill>
        <p:spPr>
          <a:xfrm>
            <a:off x="0" y="0"/>
            <a:ext cx="9144000" cy="6858000"/>
          </a:xfrm>
          <a:prstGeom prst="rect">
            <a:avLst/>
          </a:prstGeom>
        </p:spPr>
      </p:pic>
      <p:sp>
        <p:nvSpPr>
          <p:cNvPr id="8" name="Rounded Rectangle 7"/>
          <p:cNvSpPr/>
          <p:nvPr/>
        </p:nvSpPr>
        <p:spPr>
          <a:xfrm>
            <a:off x="600075" y="525463"/>
            <a:ext cx="6130925" cy="5768762"/>
          </a:xfrm>
          <a:prstGeom prst="roundRect">
            <a:avLst/>
          </a:prstGeom>
          <a:solidFill>
            <a:schemeClr val="bg1">
              <a:lumMod val="50000"/>
              <a:alpha val="47000"/>
            </a:schemeClr>
          </a:solid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647699" y="1689385"/>
            <a:ext cx="6035675" cy="105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ctr" rtl="0" eaLnBrk="1" fontAlgn="base" hangingPunct="1">
              <a:spcBef>
                <a:spcPct val="0"/>
              </a:spcBef>
              <a:spcAft>
                <a:spcPct val="0"/>
              </a:spcAft>
              <a:defRPr sz="20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defRPr/>
            </a:pPr>
            <a:r>
              <a:rPr lang="en-US" sz="1200" b="0" i="1" dirty="0" smtClean="0">
                <a:solidFill>
                  <a:schemeClr val="bg1">
                    <a:lumMod val="95000"/>
                  </a:schemeClr>
                </a:solidFill>
                <a:latin typeface="Corbel"/>
                <a:cs typeface="Corbel"/>
              </a:rPr>
              <a:t>Adult-Education College </a:t>
            </a:r>
            <a:r>
              <a:rPr lang="en-US" sz="1200" b="0" i="1" dirty="0">
                <a:solidFill>
                  <a:schemeClr val="bg1">
                    <a:lumMod val="95000"/>
                  </a:schemeClr>
                </a:solidFill>
                <a:latin typeface="Corbel"/>
                <a:cs typeface="Corbel"/>
              </a:rPr>
              <a:t>and Career </a:t>
            </a:r>
            <a:r>
              <a:rPr lang="en-US" sz="1200" b="0" i="1" dirty="0" smtClean="0">
                <a:solidFill>
                  <a:schemeClr val="bg1">
                    <a:lumMod val="95000"/>
                  </a:schemeClr>
                </a:solidFill>
                <a:latin typeface="Corbel"/>
                <a:cs typeface="Corbel"/>
              </a:rPr>
              <a:t>Educational Leadership</a:t>
            </a:r>
            <a:endParaRPr lang="en-US" sz="1600" b="0" i="1" dirty="0">
              <a:solidFill>
                <a:schemeClr val="bg1">
                  <a:lumMod val="95000"/>
                </a:schemeClr>
              </a:solidFill>
              <a:latin typeface="Corbel"/>
              <a:cs typeface="Corbel"/>
            </a:endParaRPr>
          </a:p>
          <a:p>
            <a:pPr fontAlgn="auto">
              <a:spcBef>
                <a:spcPts val="600"/>
              </a:spcBef>
              <a:spcAft>
                <a:spcPts val="0"/>
              </a:spcAft>
              <a:defRPr/>
            </a:pPr>
            <a:r>
              <a:rPr lang="en-US" sz="4000" i="1" dirty="0" smtClean="0">
                <a:solidFill>
                  <a:schemeClr val="bg1">
                    <a:lumMod val="95000"/>
                  </a:schemeClr>
                </a:solidFill>
                <a:latin typeface="Corbel"/>
                <a:cs typeface="Corbel"/>
              </a:rPr>
              <a:t>From the Coast to the Bay</a:t>
            </a:r>
          </a:p>
        </p:txBody>
      </p:sp>
      <p:sp>
        <p:nvSpPr>
          <p:cNvPr id="11" name="Text Placeholder 3"/>
          <p:cNvSpPr txBox="1">
            <a:spLocks/>
          </p:cNvSpPr>
          <p:nvPr/>
        </p:nvSpPr>
        <p:spPr>
          <a:xfrm>
            <a:off x="507325" y="2788445"/>
            <a:ext cx="6316421" cy="3304380"/>
          </a:xfrm>
          <a:prstGeom prst="rect">
            <a:avLst/>
          </a:prstGeom>
        </p:spPr>
        <p:txBody>
          <a:bodyPr anchor="t"/>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en-US" sz="2400" b="1" dirty="0" smtClean="0">
                <a:solidFill>
                  <a:schemeClr val="bg1">
                    <a:lumMod val="85000"/>
                  </a:schemeClr>
                </a:solidFill>
                <a:latin typeface="Corbel"/>
                <a:cs typeface="Corbel"/>
              </a:rPr>
              <a:t>Presenters:</a:t>
            </a:r>
          </a:p>
          <a:p>
            <a:pPr algn="ctr" fontAlgn="auto">
              <a:spcAft>
                <a:spcPts val="0"/>
              </a:spcAft>
              <a:buFont typeface="Arial" pitchFamily="34" charset="0"/>
              <a:buNone/>
              <a:defRPr/>
            </a:pPr>
            <a:endParaRPr lang="en-US" sz="1800" b="1" dirty="0" smtClean="0">
              <a:solidFill>
                <a:schemeClr val="bg1">
                  <a:lumMod val="85000"/>
                </a:schemeClr>
              </a:solidFill>
              <a:latin typeface="Corbel"/>
              <a:cs typeface="Corbel"/>
            </a:endParaRPr>
          </a:p>
          <a:p>
            <a:pPr algn="ctr" fontAlgn="auto">
              <a:spcAft>
                <a:spcPts val="0"/>
              </a:spcAft>
              <a:buFont typeface="Arial" pitchFamily="34" charset="0"/>
              <a:buNone/>
              <a:defRPr/>
            </a:pPr>
            <a:r>
              <a:rPr lang="en-US" sz="1800" b="1" dirty="0" smtClean="0">
                <a:solidFill>
                  <a:schemeClr val="bg1">
                    <a:lumMod val="85000"/>
                  </a:schemeClr>
                </a:solidFill>
                <a:latin typeface="Corbel"/>
                <a:cs typeface="Corbel"/>
              </a:rPr>
              <a:t>Jenny Castello and Anniqua Rana</a:t>
            </a:r>
          </a:p>
          <a:p>
            <a:pPr algn="ctr" fontAlgn="auto">
              <a:spcAft>
                <a:spcPts val="0"/>
              </a:spcAft>
              <a:buFont typeface="Arial" pitchFamily="34" charset="0"/>
              <a:buNone/>
              <a:defRPr/>
            </a:pPr>
            <a:r>
              <a:rPr lang="en-US" sz="1800" b="1" dirty="0" smtClean="0">
                <a:solidFill>
                  <a:schemeClr val="bg1">
                    <a:lumMod val="85000"/>
                  </a:schemeClr>
                </a:solidFill>
                <a:latin typeface="Corbel"/>
                <a:cs typeface="Corbel"/>
              </a:rPr>
              <a:t>Ca</a:t>
            </a:r>
            <a:r>
              <a:rPr lang="en-US" sz="1800" b="1" dirty="0" smtClean="0">
                <a:solidFill>
                  <a:schemeClr val="bg1">
                    <a:lumMod val="85000"/>
                  </a:schemeClr>
                </a:solidFill>
                <a:latin typeface="Calibri" panose="020F0502020204030204" pitchFamily="34" charset="0"/>
                <a:cs typeface="Corbel"/>
              </a:rPr>
              <a:t>ñ</a:t>
            </a:r>
            <a:r>
              <a:rPr lang="en-US" sz="1800" b="1" dirty="0" smtClean="0">
                <a:solidFill>
                  <a:schemeClr val="bg1">
                    <a:lumMod val="85000"/>
                  </a:schemeClr>
                </a:solidFill>
                <a:latin typeface="Corbel"/>
                <a:cs typeface="Corbel"/>
              </a:rPr>
              <a:t>ada College</a:t>
            </a:r>
          </a:p>
          <a:p>
            <a:pPr algn="ctr" fontAlgn="auto">
              <a:spcAft>
                <a:spcPts val="0"/>
              </a:spcAft>
              <a:buFont typeface="Arial" pitchFamily="34" charset="0"/>
              <a:buNone/>
              <a:defRPr/>
            </a:pPr>
            <a:endParaRPr lang="en-US" sz="1800" b="1" dirty="0" smtClean="0">
              <a:solidFill>
                <a:schemeClr val="bg1">
                  <a:lumMod val="85000"/>
                </a:schemeClr>
              </a:solidFill>
              <a:latin typeface="Corbel"/>
              <a:cs typeface="Corbel"/>
            </a:endParaRPr>
          </a:p>
          <a:p>
            <a:pPr algn="ctr" fontAlgn="auto">
              <a:spcAft>
                <a:spcPts val="0"/>
              </a:spcAft>
              <a:buFont typeface="Arial" pitchFamily="34" charset="0"/>
              <a:buNone/>
              <a:defRPr/>
            </a:pPr>
            <a:r>
              <a:rPr lang="en-US" sz="1800" b="1" dirty="0" smtClean="0">
                <a:solidFill>
                  <a:schemeClr val="bg1">
                    <a:lumMod val="85000"/>
                  </a:schemeClr>
                </a:solidFill>
                <a:latin typeface="Corbel"/>
                <a:cs typeface="Corbel"/>
              </a:rPr>
              <a:t>Lionel de Maine</a:t>
            </a:r>
          </a:p>
          <a:p>
            <a:pPr algn="ctr" fontAlgn="auto">
              <a:spcAft>
                <a:spcPts val="0"/>
              </a:spcAft>
              <a:buFont typeface="Arial" pitchFamily="34" charset="0"/>
              <a:buNone/>
              <a:defRPr/>
            </a:pPr>
            <a:r>
              <a:rPr lang="en-US" sz="1800" b="1" dirty="0" smtClean="0">
                <a:solidFill>
                  <a:schemeClr val="bg1">
                    <a:lumMod val="85000"/>
                  </a:schemeClr>
                </a:solidFill>
                <a:latin typeface="Corbel"/>
                <a:cs typeface="Corbel"/>
              </a:rPr>
              <a:t>Sequoia Adult School</a:t>
            </a:r>
          </a:p>
          <a:p>
            <a:pPr algn="ctr" fontAlgn="auto">
              <a:spcAft>
                <a:spcPts val="0"/>
              </a:spcAft>
              <a:buFont typeface="Arial" pitchFamily="34" charset="0"/>
              <a:buNone/>
              <a:defRPr/>
            </a:pPr>
            <a:endParaRPr lang="en-US" sz="1800" b="1" dirty="0" smtClean="0">
              <a:solidFill>
                <a:schemeClr val="bg1">
                  <a:lumMod val="85000"/>
                </a:schemeClr>
              </a:solidFill>
              <a:latin typeface="Corbel"/>
              <a:cs typeface="Corbel"/>
            </a:endParaRPr>
          </a:p>
          <a:p>
            <a:pPr algn="ctr" fontAlgn="auto">
              <a:spcAft>
                <a:spcPts val="0"/>
              </a:spcAft>
              <a:buFont typeface="Arial" pitchFamily="34" charset="0"/>
              <a:buNone/>
              <a:defRPr/>
            </a:pPr>
            <a:endParaRPr lang="en-US" sz="1800" b="1" dirty="0">
              <a:solidFill>
                <a:schemeClr val="bg1">
                  <a:lumMod val="85000"/>
                </a:schemeClr>
              </a:solidFill>
              <a:latin typeface="Corbel"/>
              <a:cs typeface="Corbel"/>
            </a:endParaRPr>
          </a:p>
          <a:p>
            <a:pPr algn="ctr" fontAlgn="auto">
              <a:spcAft>
                <a:spcPts val="0"/>
              </a:spcAft>
              <a:buFont typeface="Arial" pitchFamily="34" charset="0"/>
              <a:buNone/>
              <a:defRPr/>
            </a:pPr>
            <a:r>
              <a:rPr lang="en-US" sz="1800" b="1" dirty="0" smtClean="0">
                <a:solidFill>
                  <a:schemeClr val="bg1">
                    <a:lumMod val="85000"/>
                  </a:schemeClr>
                </a:solidFill>
                <a:latin typeface="Corbel"/>
                <a:cs typeface="Corbel"/>
              </a:rPr>
              <a:t>October 5, 2016</a:t>
            </a:r>
          </a:p>
        </p:txBody>
      </p:sp>
      <p:pic>
        <p:nvPicPr>
          <p:cNvPr id="13" name="Picture 12" descr="ACCEL_logo_JPG_s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882" y="667222"/>
            <a:ext cx="2673247" cy="1049509"/>
          </a:xfrm>
          <a:prstGeom prst="rect">
            <a:avLst/>
          </a:prstGeom>
        </p:spPr>
      </p:pic>
    </p:spTree>
    <p:extLst>
      <p:ext uri="{BB962C8B-B14F-4D97-AF65-F5344CB8AC3E}">
        <p14:creationId xmlns:p14="http://schemas.microsoft.com/office/powerpoint/2010/main" val="20791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lvl="0"/>
            <a:r>
              <a:rPr lang="en-US" dirty="0" smtClean="0"/>
              <a:t>Coding/Web Developer Pathway</a:t>
            </a:r>
            <a:endParaRPr lang="en-US" dirty="0"/>
          </a:p>
        </p:txBody>
      </p:sp>
      <p:sp>
        <p:nvSpPr>
          <p:cNvPr id="56" name="Slide Number Placeholder 55"/>
          <p:cNvSpPr>
            <a:spLocks noGrp="1"/>
          </p:cNvSpPr>
          <p:nvPr>
            <p:ph type="sldNum" sz="quarter" idx="12"/>
          </p:nvPr>
        </p:nvSpPr>
        <p:spPr/>
        <p:txBody>
          <a:bodyPr/>
          <a:lstStyle/>
          <a:p>
            <a:fld id="{F4E61593-2B18-438E-B057-D87DC9FFF9AC}" type="slidenum">
              <a:rPr lang="en-US" smtClean="0"/>
              <a:pPr/>
              <a:t>10</a:t>
            </a:fld>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661986836"/>
              </p:ext>
            </p:extLst>
          </p:nvPr>
        </p:nvGraphicFramePr>
        <p:xfrm>
          <a:off x="381000" y="1295400"/>
          <a:ext cx="8229600" cy="5376552"/>
        </p:xfrm>
        <a:graphic>
          <a:graphicData uri="http://schemas.openxmlformats.org/drawingml/2006/table">
            <a:tbl>
              <a:tblPr firstRow="1" bandRow="1">
                <a:tableStyleId>{0505E3EF-67EA-436B-97B2-0124C06EBD24}</a:tableStyleId>
              </a:tblPr>
              <a:tblGrid>
                <a:gridCol w="1768980"/>
                <a:gridCol w="6460620"/>
              </a:tblGrid>
              <a:tr h="5376552">
                <a:tc>
                  <a:txBody>
                    <a:bodyPr/>
                    <a:lstStyle/>
                    <a:p>
                      <a:endParaRPr lang="en-US" b="1" i="1" dirty="0"/>
                    </a:p>
                  </a:txBody>
                  <a:tcPr/>
                </a:tc>
                <a:tc>
                  <a:txBody>
                    <a:bodyPr/>
                    <a:lstStyle/>
                    <a:p>
                      <a:pPr marL="225425" indent="-225425">
                        <a:spcBef>
                          <a:spcPts val="600"/>
                        </a:spcBef>
                        <a:spcAft>
                          <a:spcPts val="600"/>
                        </a:spcAft>
                        <a:buFont typeface="Arial" pitchFamily="34" charset="0"/>
                        <a:buNone/>
                      </a:pPr>
                      <a:endParaRPr lang="en-US" b="0" baseline="0" dirty="0" smtClean="0">
                        <a:latin typeface="+mn-lt"/>
                        <a:cs typeface="Century Gothic"/>
                      </a:endParaRPr>
                    </a:p>
                  </a:txBody>
                  <a:tcPr/>
                </a:tc>
              </a:tr>
            </a:tbl>
          </a:graphicData>
        </a:graphic>
      </p:graphicFrame>
      <p:grpSp>
        <p:nvGrpSpPr>
          <p:cNvPr id="3" name="Group 57"/>
          <p:cNvGrpSpPr/>
          <p:nvPr/>
        </p:nvGrpSpPr>
        <p:grpSpPr>
          <a:xfrm>
            <a:off x="602316" y="2282417"/>
            <a:ext cx="1269785" cy="4208778"/>
            <a:chOff x="754716" y="2130017"/>
            <a:chExt cx="1269785" cy="4208778"/>
          </a:xfrm>
        </p:grpSpPr>
        <p:pic>
          <p:nvPicPr>
            <p:cNvPr id="59" name="Picture 58" descr="canada1.png"/>
            <p:cNvPicPr/>
            <p:nvPr/>
          </p:nvPicPr>
          <p:blipFill>
            <a:blip r:embed="rId2" cstate="print"/>
            <a:stretch>
              <a:fillRect/>
            </a:stretch>
          </p:blipFill>
          <p:spPr>
            <a:xfrm>
              <a:off x="763952" y="2130017"/>
              <a:ext cx="1231973" cy="635880"/>
            </a:xfrm>
            <a:prstGeom prst="rect">
              <a:avLst/>
            </a:prstGeom>
          </p:spPr>
        </p:pic>
        <p:pic>
          <p:nvPicPr>
            <p:cNvPr id="60" name="Picture 59" descr="jobtrain.png"/>
            <p:cNvPicPr/>
            <p:nvPr/>
          </p:nvPicPr>
          <p:blipFill>
            <a:blip r:embed="rId3" cstate="print"/>
            <a:stretch>
              <a:fillRect/>
            </a:stretch>
          </p:blipFill>
          <p:spPr>
            <a:xfrm>
              <a:off x="754716" y="3901589"/>
              <a:ext cx="1269785" cy="420136"/>
            </a:xfrm>
            <a:prstGeom prst="rect">
              <a:avLst/>
            </a:prstGeom>
          </p:spPr>
        </p:pic>
        <p:pic>
          <p:nvPicPr>
            <p:cNvPr id="61" name="Picture 60" descr="sas logo from Suzanne.png"/>
            <p:cNvPicPr/>
            <p:nvPr/>
          </p:nvPicPr>
          <p:blipFill>
            <a:blip r:embed="rId4" cstate="print"/>
            <a:stretch>
              <a:fillRect/>
            </a:stretch>
          </p:blipFill>
          <p:spPr>
            <a:xfrm>
              <a:off x="922560" y="4652751"/>
              <a:ext cx="861346" cy="702586"/>
            </a:xfrm>
            <a:prstGeom prst="rect">
              <a:avLst/>
            </a:prstGeom>
          </p:spPr>
        </p:pic>
        <p:pic>
          <p:nvPicPr>
            <p:cNvPr id="62" name="Picture 61" descr="sp_canada_college_logo_rgb(1).jpg"/>
            <p:cNvPicPr/>
            <p:nvPr/>
          </p:nvPicPr>
          <p:blipFill>
            <a:blip r:embed="rId5" cstate="print"/>
            <a:stretch>
              <a:fillRect/>
            </a:stretch>
          </p:blipFill>
          <p:spPr>
            <a:xfrm>
              <a:off x="763952" y="3179114"/>
              <a:ext cx="1231973" cy="323708"/>
            </a:xfrm>
            <a:prstGeom prst="rect">
              <a:avLst/>
            </a:prstGeom>
          </p:spPr>
        </p:pic>
        <p:pic>
          <p:nvPicPr>
            <p:cNvPr id="63" name="Picture 62" descr="SFFlogored.jpg"/>
            <p:cNvPicPr/>
            <p:nvPr/>
          </p:nvPicPr>
          <p:blipFill>
            <a:blip r:embed="rId6" cstate="print"/>
            <a:stretch>
              <a:fillRect/>
            </a:stretch>
          </p:blipFill>
          <p:spPr>
            <a:xfrm>
              <a:off x="969054" y="5674356"/>
              <a:ext cx="737477" cy="664439"/>
            </a:xfrm>
            <a:prstGeom prst="rect">
              <a:avLst/>
            </a:prstGeom>
          </p:spPr>
        </p:pic>
      </p:grpSp>
      <p:grpSp>
        <p:nvGrpSpPr>
          <p:cNvPr id="4" name="Group 63"/>
          <p:cNvGrpSpPr/>
          <p:nvPr/>
        </p:nvGrpSpPr>
        <p:grpSpPr>
          <a:xfrm>
            <a:off x="2766295" y="1447800"/>
            <a:ext cx="5597787" cy="5105400"/>
            <a:chOff x="2918695" y="1295400"/>
            <a:chExt cx="5597787" cy="5105400"/>
          </a:xfrm>
        </p:grpSpPr>
        <p:sp>
          <p:nvSpPr>
            <p:cNvPr id="65" name="Text Box 2"/>
            <p:cNvSpPr txBox="1">
              <a:spLocks noChangeAspect="1" noChangeArrowheads="1"/>
            </p:cNvSpPr>
            <p:nvPr/>
          </p:nvSpPr>
          <p:spPr bwMode="auto">
            <a:xfrm>
              <a:off x="2965182" y="1295400"/>
              <a:ext cx="2820791" cy="434779"/>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Arial" pitchFamily="34" charset="0"/>
              </a:endParaRPr>
            </a:p>
            <a:p>
              <a:pPr algn="ctr" defTabSz="914400" fontAlgn="base">
                <a:spcBef>
                  <a:spcPct val="0"/>
                </a:spcBef>
              </a:pPr>
              <a:r>
                <a:rPr lang="en-US" sz="1000" b="1" dirty="0" smtClean="0">
                  <a:latin typeface="Calibri" pitchFamily="34" charset="0"/>
                  <a:cs typeface="Arial" pitchFamily="34" charset="0"/>
                </a:rPr>
                <a:t>BA/BS Degree</a:t>
              </a:r>
            </a:p>
            <a:p>
              <a:pPr marL="0" marR="0" lvl="0" indent="0" algn="ctr" defTabSz="914400" rtl="0" eaLnBrk="1" fontAlgn="base" latinLnBrk="0" hangingPunct="1">
                <a:lnSpc>
                  <a:spcPct val="100000"/>
                </a:lnSpc>
                <a:spcBef>
                  <a:spcPct val="0"/>
                </a:spcBef>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Computer Science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ext Box 5"/>
            <p:cNvSpPr txBox="1">
              <a:spLocks noChangeAspect="1" noChangeArrowheads="1"/>
            </p:cNvSpPr>
            <p:nvPr/>
          </p:nvSpPr>
          <p:spPr bwMode="auto">
            <a:xfrm>
              <a:off x="2942868" y="2062484"/>
              <a:ext cx="2818932" cy="390862"/>
            </a:xfrm>
            <a:prstGeom prst="rect">
              <a:avLst/>
            </a:prstGeom>
            <a:solidFill>
              <a:srgbClr val="006600">
                <a:alpha val="62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Associate Degree for Transfer:</a:t>
              </a:r>
            </a:p>
            <a:p>
              <a:pPr marL="0" marR="0" lvl="0" indent="0" algn="ctr" defTabSz="914400" rtl="0" eaLnBrk="1" fontAlgn="base" latinLnBrk="0" hangingPunct="1">
                <a:lnSpc>
                  <a:spcPct val="100000"/>
                </a:lnSpc>
                <a:spcBef>
                  <a:spcPct val="0"/>
                </a:spcBef>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Computer Science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Text Box 5"/>
            <p:cNvSpPr txBox="1">
              <a:spLocks noChangeAspect="1" noChangeArrowheads="1"/>
            </p:cNvSpPr>
            <p:nvPr/>
          </p:nvSpPr>
          <p:spPr bwMode="auto">
            <a:xfrm>
              <a:off x="2948446" y="3921637"/>
              <a:ext cx="2818932" cy="537252"/>
            </a:xfrm>
            <a:prstGeom prst="rect">
              <a:avLst/>
            </a:prstGeom>
            <a:solidFill>
              <a:srgbClr val="DC3422">
                <a:alpha val="8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Job Train Certificate</a:t>
              </a:r>
            </a:p>
            <a:p>
              <a:pPr marL="0" marR="0" lvl="0" indent="0" algn="ctr" defTabSz="914400" rtl="0" eaLnBrk="1" fontAlgn="base" latinLnBrk="0" hangingPunct="1">
                <a:lnSpc>
                  <a:spcPct val="100000"/>
                </a:lnSpc>
                <a:spcBef>
                  <a:spcPct val="0"/>
                </a:spcBef>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ICT/Coding </a:t>
              </a:r>
            </a:p>
            <a:p>
              <a:pPr marL="0" marR="0" lvl="0" indent="0" algn="ctr" defTabSz="914400" rtl="0" eaLnBrk="1" fontAlgn="base" latinLnBrk="0" hangingPunct="1">
                <a:lnSpc>
                  <a:spcPct val="100000"/>
                </a:lnSpc>
                <a:spcBef>
                  <a:spcPct val="0"/>
                </a:spcBef>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Introduction to Computer Science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7"/>
            <p:cNvSpPr txBox="1">
              <a:spLocks noChangeAspect="1" noChangeArrowheads="1"/>
            </p:cNvSpPr>
            <p:nvPr/>
          </p:nvSpPr>
          <p:spPr bwMode="auto">
            <a:xfrm>
              <a:off x="2918695" y="2762228"/>
              <a:ext cx="2820792" cy="797826"/>
            </a:xfrm>
            <a:prstGeom prst="rect">
              <a:avLst/>
            </a:prstGeom>
            <a:solidFill>
              <a:srgbClr val="006600">
                <a:alpha val="62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fontAlgn="base">
                <a:spcBef>
                  <a:spcPct val="0"/>
                </a:spcBef>
              </a:pPr>
              <a:r>
                <a:rPr lang="en-US" sz="1000" b="1" dirty="0" smtClean="0">
                  <a:latin typeface="Calibri" pitchFamily="34" charset="0"/>
                  <a:cs typeface="Arial" pitchFamily="34" charset="0"/>
                </a:rPr>
                <a:t>Cañada College</a:t>
              </a:r>
            </a:p>
            <a:p>
              <a:pPr lvl="0" algn="ctr" defTabSz="914400" fontAlgn="base">
                <a:spcBef>
                  <a:spcPct val="0"/>
                </a:spcBef>
              </a:pPr>
              <a:r>
                <a:rPr lang="en-US" sz="1000" b="1" dirty="0" smtClean="0">
                  <a:latin typeface="Calibri" pitchFamily="34" charset="0"/>
                  <a:cs typeface="Arial" pitchFamily="34" charset="0"/>
                </a:rPr>
                <a:t>Computer Science Certificates</a:t>
              </a:r>
            </a:p>
            <a:p>
              <a:pPr lvl="0" algn="ctr" defTabSz="914400" fontAlgn="base">
                <a:spcBef>
                  <a:spcPct val="0"/>
                </a:spcBef>
              </a:pPr>
              <a:r>
                <a:rPr lang="en-US" sz="1000" dirty="0" smtClean="0">
                  <a:latin typeface="Calibri" pitchFamily="34" charset="0"/>
                  <a:cs typeface="Arial" pitchFamily="34" charset="0"/>
                </a:rPr>
                <a:t>Java Certificate </a:t>
              </a:r>
            </a:p>
            <a:p>
              <a:pPr lvl="0" algn="ctr" defTabSz="914400" fontAlgn="base">
                <a:spcBef>
                  <a:spcPct val="0"/>
                </a:spcBef>
              </a:pPr>
              <a:r>
                <a:rPr lang="en-US" sz="1000" dirty="0" smtClean="0">
                  <a:latin typeface="Calibri" pitchFamily="34" charset="0"/>
                  <a:cs typeface="Arial" pitchFamily="34" charset="0"/>
                </a:rPr>
                <a:t>C++ Certificate</a:t>
              </a:r>
            </a:p>
            <a:p>
              <a:pPr lvl="0" algn="ctr" defTabSz="914400" fontAlgn="base">
                <a:spcBef>
                  <a:spcPct val="0"/>
                </a:spcBef>
              </a:pPr>
              <a:r>
                <a:rPr lang="en-US" sz="1000" dirty="0" smtClean="0">
                  <a:latin typeface="Calibri" pitchFamily="34" charset="0"/>
                  <a:cs typeface="Arial" pitchFamily="34" charset="0"/>
                </a:rPr>
                <a:t>Swift Certificate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Text Box 8"/>
            <p:cNvSpPr txBox="1">
              <a:spLocks noChangeAspect="1" noChangeArrowheads="1"/>
            </p:cNvSpPr>
            <p:nvPr/>
          </p:nvSpPr>
          <p:spPr bwMode="auto">
            <a:xfrm>
              <a:off x="2970408" y="5797673"/>
              <a:ext cx="2820792" cy="603127"/>
            </a:xfrm>
            <a:prstGeom prst="rect">
              <a:avLst/>
            </a:prstGeom>
            <a:solidFill>
              <a:srgbClr val="009999">
                <a:alpha val="53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defTabSz="914400" fontAlgn="base">
                <a:spcBef>
                  <a:spcPct val="0"/>
                </a:spcBef>
              </a:pPr>
              <a:endParaRPr lang="en-US" sz="1000" b="1" dirty="0" smtClean="0">
                <a:solidFill>
                  <a:prstClr val="black"/>
                </a:solidFill>
                <a:latin typeface="Calibri" pitchFamily="34" charset="0"/>
                <a:cs typeface="Arial" pitchFamily="34" charset="0"/>
              </a:endParaRPr>
            </a:p>
            <a:p>
              <a:pPr lvl="0" algn="ctr" defTabSz="914400" fontAlgn="base">
                <a:spcBef>
                  <a:spcPct val="0"/>
                </a:spcBef>
              </a:pPr>
              <a:endParaRPr lang="en-US" sz="1000" b="1" dirty="0" smtClean="0">
                <a:solidFill>
                  <a:prstClr val="black"/>
                </a:solidFill>
                <a:latin typeface="Calibri" pitchFamily="34" charset="0"/>
                <a:cs typeface="Arial" pitchFamily="34" charset="0"/>
              </a:endParaRPr>
            </a:p>
            <a:p>
              <a:pPr lvl="0" algn="ctr" defTabSz="914400" fontAlgn="base">
                <a:spcBef>
                  <a:spcPct val="0"/>
                </a:spcBef>
              </a:pPr>
              <a:r>
                <a:rPr lang="en-US" sz="1000" b="1" dirty="0" smtClean="0">
                  <a:solidFill>
                    <a:prstClr val="black"/>
                  </a:solidFill>
                  <a:latin typeface="Calibri" pitchFamily="34" charset="0"/>
                  <a:cs typeface="Arial" pitchFamily="34" charset="0"/>
                </a:rPr>
                <a:t>Sequoia Adult School Foundation Skills </a:t>
              </a:r>
            </a:p>
            <a:p>
              <a:pPr lvl="0" algn="ctr" defTabSz="914400" fontAlgn="base">
                <a:spcBef>
                  <a:spcPct val="0"/>
                </a:spcBef>
              </a:pPr>
              <a:r>
                <a:rPr lang="en-US" sz="1000" dirty="0" smtClean="0">
                  <a:solidFill>
                    <a:prstClr val="black"/>
                  </a:solidFill>
                  <a:latin typeface="Calibri" pitchFamily="34" charset="0"/>
                  <a:cs typeface="Arial" pitchFamily="34" charset="0"/>
                </a:rPr>
                <a:t>Assessment, Basic Skills, Computers</a:t>
              </a:r>
            </a:p>
            <a:p>
              <a:pPr lvl="0" algn="ctr" defTabSz="914400" fontAlgn="base">
                <a:spcBef>
                  <a:spcPct val="0"/>
                </a:spcBef>
              </a:pPr>
              <a:r>
                <a:rPr lang="en-US" sz="1000" dirty="0" smtClean="0">
                  <a:solidFill>
                    <a:prstClr val="black"/>
                  </a:solidFill>
                  <a:latin typeface="Calibri" pitchFamily="34" charset="0"/>
                  <a:cs typeface="Arial" pitchFamily="34" charset="0"/>
                </a:rPr>
                <a:t>GED/High School Diploma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Down Arrow 9"/>
            <p:cNvSpPr>
              <a:spLocks noChangeAspect="1" noChangeArrowheads="1"/>
            </p:cNvSpPr>
            <p:nvPr/>
          </p:nvSpPr>
          <p:spPr bwMode="auto">
            <a:xfrm rot="10800000">
              <a:off x="4164529" y="3623002"/>
              <a:ext cx="388626" cy="263502"/>
            </a:xfrm>
            <a:prstGeom prst="downArrow">
              <a:avLst>
                <a:gd name="adj1" fmla="val 50000"/>
                <a:gd name="adj2"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1" name="Down Arrow 11"/>
            <p:cNvSpPr>
              <a:spLocks noChangeAspect="1" noChangeArrowheads="1"/>
            </p:cNvSpPr>
            <p:nvPr/>
          </p:nvSpPr>
          <p:spPr bwMode="auto">
            <a:xfrm rot="10800000">
              <a:off x="7518984" y="1596963"/>
              <a:ext cx="449988" cy="464057"/>
            </a:xfrm>
            <a:prstGeom prst="downArrow">
              <a:avLst>
                <a:gd name="adj1" fmla="val 50000"/>
                <a:gd name="adj2" fmla="val 47485"/>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2" name="Down Arrow 13"/>
            <p:cNvSpPr>
              <a:spLocks noChangeAspect="1" noChangeArrowheads="1"/>
            </p:cNvSpPr>
            <p:nvPr/>
          </p:nvSpPr>
          <p:spPr bwMode="auto">
            <a:xfrm rot="10800000">
              <a:off x="4175686" y="2489943"/>
              <a:ext cx="375610" cy="228368"/>
            </a:xfrm>
            <a:prstGeom prst="downArrow">
              <a:avLst>
                <a:gd name="adj1" fmla="val 50000"/>
                <a:gd name="adj2"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3" name="Down Arrow 14"/>
            <p:cNvSpPr>
              <a:spLocks noChangeAspect="1" noChangeArrowheads="1"/>
            </p:cNvSpPr>
            <p:nvPr/>
          </p:nvSpPr>
          <p:spPr bwMode="auto">
            <a:xfrm rot="10800000">
              <a:off x="4181265" y="1777024"/>
              <a:ext cx="375610" cy="241543"/>
            </a:xfrm>
            <a:prstGeom prst="downArrow">
              <a:avLst>
                <a:gd name="adj1" fmla="val 50000"/>
                <a:gd name="adj2"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4" name="Text Box 13"/>
            <p:cNvSpPr txBox="1">
              <a:spLocks noChangeAspect="1" noChangeArrowheads="1"/>
            </p:cNvSpPr>
            <p:nvPr/>
          </p:nvSpPr>
          <p:spPr bwMode="auto">
            <a:xfrm>
              <a:off x="7018791" y="1345173"/>
              <a:ext cx="1353682" cy="251791"/>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Employment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Text Box 14"/>
            <p:cNvSpPr txBox="1">
              <a:spLocks noChangeAspect="1" noChangeArrowheads="1"/>
            </p:cNvSpPr>
            <p:nvPr/>
          </p:nvSpPr>
          <p:spPr bwMode="auto">
            <a:xfrm>
              <a:off x="7050402" y="3012556"/>
              <a:ext cx="1353682" cy="251791"/>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Employment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Text Box 15"/>
            <p:cNvSpPr txBox="1">
              <a:spLocks noChangeAspect="1" noChangeArrowheads="1"/>
            </p:cNvSpPr>
            <p:nvPr/>
          </p:nvSpPr>
          <p:spPr bwMode="auto">
            <a:xfrm>
              <a:off x="7041105" y="2085906"/>
              <a:ext cx="1353682" cy="251791"/>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Employment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Up-Down Arrow 21"/>
            <p:cNvSpPr>
              <a:spLocks noChangeAspect="1" noChangeArrowheads="1"/>
            </p:cNvSpPr>
            <p:nvPr/>
          </p:nvSpPr>
          <p:spPr bwMode="auto">
            <a:xfrm rot="5400000">
              <a:off x="6247090" y="1623998"/>
              <a:ext cx="295708" cy="1225381"/>
            </a:xfrm>
            <a:prstGeom prst="upDownArrow">
              <a:avLst>
                <a:gd name="adj1" fmla="val 50000"/>
                <a:gd name="adj2" fmla="val 52666"/>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8" name="Up-Down Arrow 22"/>
            <p:cNvSpPr>
              <a:spLocks noChangeAspect="1" noChangeArrowheads="1"/>
            </p:cNvSpPr>
            <p:nvPr/>
          </p:nvSpPr>
          <p:spPr bwMode="auto">
            <a:xfrm rot="5400000">
              <a:off x="6244499" y="893966"/>
              <a:ext cx="297171" cy="1214224"/>
            </a:xfrm>
            <a:prstGeom prst="upDownArrow">
              <a:avLst>
                <a:gd name="adj1" fmla="val 50000"/>
                <a:gd name="adj2" fmla="val 48311"/>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9" name="Up-Down Arrow 21"/>
            <p:cNvSpPr>
              <a:spLocks noChangeAspect="1" noChangeArrowheads="1"/>
            </p:cNvSpPr>
            <p:nvPr/>
          </p:nvSpPr>
          <p:spPr bwMode="auto">
            <a:xfrm rot="5400000">
              <a:off x="6250809" y="2519905"/>
              <a:ext cx="295708" cy="1225381"/>
            </a:xfrm>
            <a:prstGeom prst="upDownArrow">
              <a:avLst>
                <a:gd name="adj1" fmla="val 50000"/>
                <a:gd name="adj2" fmla="val 52666"/>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0" name="Down Arrow 11"/>
            <p:cNvSpPr>
              <a:spLocks noChangeAspect="1" noChangeArrowheads="1"/>
            </p:cNvSpPr>
            <p:nvPr/>
          </p:nvSpPr>
          <p:spPr bwMode="auto">
            <a:xfrm rot="10800000">
              <a:off x="7518984" y="2337697"/>
              <a:ext cx="449988" cy="645581"/>
            </a:xfrm>
            <a:prstGeom prst="downArrow">
              <a:avLst>
                <a:gd name="adj1" fmla="val 50000"/>
                <a:gd name="adj2" fmla="val 66059"/>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1" name="Text Box 21"/>
            <p:cNvSpPr txBox="1">
              <a:spLocks noChangeAspect="1" noChangeArrowheads="1"/>
            </p:cNvSpPr>
            <p:nvPr/>
          </p:nvSpPr>
          <p:spPr bwMode="auto">
            <a:xfrm>
              <a:off x="7104518" y="4073883"/>
              <a:ext cx="1353682" cy="251791"/>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Employment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Down Arrow 9"/>
            <p:cNvSpPr>
              <a:spLocks noChangeAspect="1" noChangeArrowheads="1"/>
            </p:cNvSpPr>
            <p:nvPr/>
          </p:nvSpPr>
          <p:spPr bwMode="auto">
            <a:xfrm rot="10800000">
              <a:off x="4648201" y="4485240"/>
              <a:ext cx="388625" cy="285460"/>
            </a:xfrm>
            <a:prstGeom prst="downArrow">
              <a:avLst>
                <a:gd name="adj1" fmla="val 50000"/>
                <a:gd name="adj2"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3" name="Down Arrow 11"/>
            <p:cNvSpPr>
              <a:spLocks noChangeAspect="1" noChangeArrowheads="1"/>
            </p:cNvSpPr>
            <p:nvPr/>
          </p:nvSpPr>
          <p:spPr bwMode="auto">
            <a:xfrm rot="10800000">
              <a:off x="7518983" y="3300210"/>
              <a:ext cx="449988" cy="738390"/>
            </a:xfrm>
            <a:prstGeom prst="downArrow">
              <a:avLst>
                <a:gd name="adj1" fmla="val 50000"/>
                <a:gd name="adj2" fmla="val 66059"/>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4" name="Text Box 8"/>
            <p:cNvSpPr txBox="1">
              <a:spLocks noChangeAspect="1" noChangeArrowheads="1"/>
            </p:cNvSpPr>
            <p:nvPr/>
          </p:nvSpPr>
          <p:spPr bwMode="auto">
            <a:xfrm>
              <a:off x="4191000" y="4807073"/>
              <a:ext cx="1524000" cy="603127"/>
            </a:xfrm>
            <a:prstGeom prst="rect">
              <a:avLst/>
            </a:prstGeom>
            <a:solidFill>
              <a:srgbClr val="009999">
                <a:alpha val="53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defTabSz="914400" fontAlgn="base">
                <a:spcBef>
                  <a:spcPct val="0"/>
                </a:spcBef>
              </a:pPr>
              <a:endParaRPr lang="en-US" sz="1000" b="1" dirty="0" smtClean="0">
                <a:solidFill>
                  <a:prstClr val="black"/>
                </a:solidFill>
                <a:latin typeface="Calibri" pitchFamily="34" charset="0"/>
                <a:cs typeface="Arial" pitchFamily="34" charset="0"/>
              </a:endParaRPr>
            </a:p>
            <a:p>
              <a:pPr lvl="0" algn="ctr" defTabSz="914400" fontAlgn="base">
                <a:spcBef>
                  <a:spcPct val="0"/>
                </a:spcBef>
              </a:pPr>
              <a:endParaRPr lang="en-US" sz="1000" b="1" dirty="0" smtClean="0">
                <a:solidFill>
                  <a:prstClr val="black"/>
                </a:solidFill>
                <a:latin typeface="Calibri" pitchFamily="34" charset="0"/>
                <a:cs typeface="Arial" pitchFamily="34" charset="0"/>
              </a:endParaRPr>
            </a:p>
            <a:p>
              <a:pPr lvl="0" algn="ctr" defTabSz="914400" fontAlgn="base">
                <a:spcBef>
                  <a:spcPct val="0"/>
                </a:spcBef>
              </a:pPr>
              <a:r>
                <a:rPr lang="en-US" sz="1000" b="1" dirty="0" smtClean="0">
                  <a:solidFill>
                    <a:prstClr val="black"/>
                  </a:solidFill>
                  <a:latin typeface="Calibri" pitchFamily="34" charset="0"/>
                  <a:cs typeface="Arial" pitchFamily="34" charset="0"/>
                </a:rPr>
                <a:t>Sequoia Adult School </a:t>
              </a:r>
              <a:r>
                <a:rPr lang="en-US" sz="1000" b="1" dirty="0" smtClean="0">
                  <a:solidFill>
                    <a:prstClr val="black"/>
                  </a:solidFill>
                  <a:cs typeface="Arial" pitchFamily="34" charset="0"/>
                </a:rPr>
                <a:t>Pre-coding</a:t>
              </a:r>
              <a:r>
                <a:rPr lang="en-US" sz="1000" b="1" dirty="0" smtClean="0">
                  <a:solidFill>
                    <a:prstClr val="black"/>
                  </a:solidFill>
                  <a:latin typeface="Calibri" pitchFamily="34" charset="0"/>
                  <a:cs typeface="Arial" pitchFamily="34" charset="0"/>
                </a:rPr>
                <a:t> </a:t>
              </a:r>
            </a:p>
            <a:p>
              <a:pPr lvl="0" algn="ctr" defTabSz="914400" fontAlgn="base">
                <a:spcBef>
                  <a:spcPct val="0"/>
                </a:spcBef>
              </a:pPr>
              <a:r>
                <a:rPr lang="en-US" sz="1000" dirty="0" smtClean="0">
                  <a:solidFill>
                    <a:prstClr val="black"/>
                  </a:solidFill>
                  <a:latin typeface="Calibri" pitchFamily="34" charset="0"/>
                  <a:cs typeface="Arial" pitchFamily="34" charset="0"/>
                </a:rPr>
                <a:t>Career Exploration, Introduction to  coding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Text Box 21"/>
            <p:cNvSpPr txBox="1">
              <a:spLocks noChangeAspect="1" noChangeArrowheads="1"/>
            </p:cNvSpPr>
            <p:nvPr/>
          </p:nvSpPr>
          <p:spPr bwMode="auto">
            <a:xfrm>
              <a:off x="7086600" y="4953000"/>
              <a:ext cx="1353682" cy="251791"/>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Employment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Down Arrow 9"/>
            <p:cNvSpPr>
              <a:spLocks noChangeAspect="1" noChangeArrowheads="1"/>
            </p:cNvSpPr>
            <p:nvPr/>
          </p:nvSpPr>
          <p:spPr bwMode="auto">
            <a:xfrm rot="10800000">
              <a:off x="3124199" y="4495800"/>
              <a:ext cx="388625" cy="1219200"/>
            </a:xfrm>
            <a:prstGeom prst="downArrow">
              <a:avLst>
                <a:gd name="adj1" fmla="val 50000"/>
                <a:gd name="adj2"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7" name="Down Arrow 9"/>
            <p:cNvSpPr>
              <a:spLocks noChangeAspect="1" noChangeArrowheads="1"/>
            </p:cNvSpPr>
            <p:nvPr/>
          </p:nvSpPr>
          <p:spPr bwMode="auto">
            <a:xfrm rot="10800000">
              <a:off x="4648200" y="5410200"/>
              <a:ext cx="388625" cy="304800"/>
            </a:xfrm>
            <a:prstGeom prst="downArrow">
              <a:avLst>
                <a:gd name="adj1" fmla="val 50000"/>
                <a:gd name="adj2"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8" name="Up-Down Arrow 21"/>
            <p:cNvSpPr>
              <a:spLocks noChangeAspect="1" noChangeArrowheads="1"/>
            </p:cNvSpPr>
            <p:nvPr/>
          </p:nvSpPr>
          <p:spPr bwMode="auto">
            <a:xfrm rot="5400000">
              <a:off x="6332236" y="5478764"/>
              <a:ext cx="295708" cy="1225381"/>
            </a:xfrm>
            <a:prstGeom prst="upDownArrow">
              <a:avLst>
                <a:gd name="adj1" fmla="val 50000"/>
                <a:gd name="adj2" fmla="val 52666"/>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9" name="Text Box 21"/>
            <p:cNvSpPr txBox="1">
              <a:spLocks noChangeAspect="1" noChangeArrowheads="1"/>
            </p:cNvSpPr>
            <p:nvPr/>
          </p:nvSpPr>
          <p:spPr bwMode="auto">
            <a:xfrm>
              <a:off x="7162800" y="5943600"/>
              <a:ext cx="1353682" cy="251791"/>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Employment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Up-Down Arrow 21"/>
            <p:cNvSpPr>
              <a:spLocks noChangeAspect="1" noChangeArrowheads="1"/>
            </p:cNvSpPr>
            <p:nvPr/>
          </p:nvSpPr>
          <p:spPr bwMode="auto">
            <a:xfrm rot="5400000">
              <a:off x="6256036" y="3573764"/>
              <a:ext cx="295708" cy="1225381"/>
            </a:xfrm>
            <a:prstGeom prst="upDownArrow">
              <a:avLst>
                <a:gd name="adj1" fmla="val 50000"/>
                <a:gd name="adj2" fmla="val 52666"/>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91" name="Up-Down Arrow 21"/>
            <p:cNvSpPr>
              <a:spLocks noChangeAspect="1" noChangeArrowheads="1"/>
            </p:cNvSpPr>
            <p:nvPr/>
          </p:nvSpPr>
          <p:spPr bwMode="auto">
            <a:xfrm rot="5400000">
              <a:off x="6256036" y="4488164"/>
              <a:ext cx="295708" cy="1225381"/>
            </a:xfrm>
            <a:prstGeom prst="upDownArrow">
              <a:avLst>
                <a:gd name="adj1" fmla="val 50000"/>
                <a:gd name="adj2" fmla="val 52666"/>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92" name="Down Arrow 11"/>
            <p:cNvSpPr>
              <a:spLocks noChangeAspect="1" noChangeArrowheads="1"/>
            </p:cNvSpPr>
            <p:nvPr/>
          </p:nvSpPr>
          <p:spPr bwMode="auto">
            <a:xfrm rot="10800000">
              <a:off x="7543801" y="4343400"/>
              <a:ext cx="449988" cy="533400"/>
            </a:xfrm>
            <a:prstGeom prst="downArrow">
              <a:avLst>
                <a:gd name="adj1" fmla="val 50000"/>
                <a:gd name="adj2" fmla="val 66059"/>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93" name="Down Arrow 11"/>
            <p:cNvSpPr>
              <a:spLocks noChangeAspect="1" noChangeArrowheads="1"/>
            </p:cNvSpPr>
            <p:nvPr/>
          </p:nvSpPr>
          <p:spPr bwMode="auto">
            <a:xfrm rot="10800000">
              <a:off x="7543800" y="5257800"/>
              <a:ext cx="449988" cy="609600"/>
            </a:xfrm>
            <a:prstGeom prst="downArrow">
              <a:avLst>
                <a:gd name="adj1" fmla="val 50000"/>
                <a:gd name="adj2" fmla="val 66059"/>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500" name="think-cell Slide" r:id="rId6" imgW="360" imgH="360" progId="">
                  <p:embed/>
                </p:oleObj>
              </mc:Choice>
              <mc:Fallback>
                <p:oleObj name="think-cell Slide" r:id="rId6" imgW="360" imgH="360" progId="">
                  <p:embed/>
                  <p:pic>
                    <p:nvPicPr>
                      <p:cNvPr id="0" name="Pictur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Data: GED Pilot</a:t>
            </a:r>
            <a:endParaRPr lang="en-US" sz="3200" dirty="0">
              <a:latin typeface="Century Gothic"/>
              <a:cs typeface="Century Gothic"/>
            </a:endParaRPr>
          </a:p>
        </p:txBody>
      </p:sp>
      <p:grpSp>
        <p:nvGrpSpPr>
          <p:cNvPr id="5" name="Group 4"/>
          <p:cNvGrpSpPr/>
          <p:nvPr/>
        </p:nvGrpSpPr>
        <p:grpSpPr>
          <a:xfrm>
            <a:off x="571500" y="1269134"/>
            <a:ext cx="8153400" cy="5500687"/>
            <a:chOff x="533400" y="823912"/>
            <a:chExt cx="8153400" cy="5500687"/>
          </a:xfrm>
        </p:grpSpPr>
        <p:graphicFrame>
          <p:nvGraphicFramePr>
            <p:cNvPr id="8" name="Chart 7"/>
            <p:cNvGraphicFramePr/>
            <p:nvPr/>
          </p:nvGraphicFramePr>
          <p:xfrm>
            <a:off x="533400" y="823912"/>
            <a:ext cx="8153400" cy="5500687"/>
          </p:xfrm>
          <a:graphic>
            <a:graphicData uri="http://schemas.openxmlformats.org/drawingml/2006/chart">
              <c:chart xmlns:c="http://schemas.openxmlformats.org/drawingml/2006/chart" xmlns:r="http://schemas.openxmlformats.org/officeDocument/2006/relationships" r:id="rId8"/>
            </a:graphicData>
          </a:graphic>
        </p:graphicFrame>
        <p:pic>
          <p:nvPicPr>
            <p:cNvPr id="9" name="Picture 3"/>
            <p:cNvPicPr>
              <a:picLocks noChangeAspect="1" noChangeArrowheads="1"/>
            </p:cNvPicPr>
            <p:nvPr/>
          </p:nvPicPr>
          <p:blipFill>
            <a:blip r:embed="rId9" cstate="print"/>
            <a:srcRect/>
            <a:stretch>
              <a:fillRect/>
            </a:stretch>
          </p:blipFill>
          <p:spPr bwMode="auto">
            <a:xfrm>
              <a:off x="4879820" y="4267875"/>
              <a:ext cx="3616480" cy="1230504"/>
            </a:xfrm>
            <a:prstGeom prst="rect">
              <a:avLst/>
            </a:prstGeom>
            <a:noFill/>
            <a:ln w="9525">
              <a:noFill/>
              <a:miter lim="800000"/>
              <a:headEnd/>
              <a:tailEnd/>
            </a:ln>
          </p:spPr>
        </p:pic>
      </p:grpSp>
    </p:spTree>
    <p:extLst>
      <p:ext uri="{BB962C8B-B14F-4D97-AF65-F5344CB8AC3E}">
        <p14:creationId xmlns:p14="http://schemas.microsoft.com/office/powerpoint/2010/main" val="348861792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359" name="think-cell Slide" r:id="rId7" imgW="360" imgH="360" progId="">
                  <p:embed/>
                </p:oleObj>
              </mc:Choice>
              <mc:Fallback>
                <p:oleObj name="think-cell Slide" r:id="rId7" imgW="360" imgH="360" progId="">
                  <p:embed/>
                  <p:pic>
                    <p:nvPicPr>
                      <p:cNvPr id="0"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La Costa Adult School: Overview</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4278094"/>
          </a:xfrm>
          <a:prstGeom prst="rect">
            <a:avLst/>
          </a:prstGeom>
          <a:no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Established by Cabrillo &amp; La Honda / </a:t>
            </a:r>
            <a:r>
              <a:rPr lang="en-US" sz="2800" dirty="0" err="1" smtClean="0">
                <a:latin typeface="Century Gothic"/>
                <a:cs typeface="Century Gothic"/>
              </a:rPr>
              <a:t>Pescadero</a:t>
            </a:r>
            <a:r>
              <a:rPr lang="en-US" sz="2800" dirty="0" smtClean="0">
                <a:latin typeface="Century Gothic"/>
                <a:cs typeface="Century Gothic"/>
              </a:rPr>
              <a:t> Unified School Districts, </a:t>
            </a:r>
            <a:r>
              <a:rPr lang="en-US" sz="2800" dirty="0">
                <a:latin typeface="Century Gothic"/>
                <a:cs typeface="Century Gothic"/>
              </a:rPr>
              <a:t>Cañada College</a:t>
            </a:r>
            <a:r>
              <a:rPr lang="en-US" sz="2800" dirty="0" smtClean="0">
                <a:latin typeface="Century Gothic"/>
                <a:cs typeface="Century Gothic"/>
              </a:rPr>
              <a:t>, &amp; Puente de la Costa Sur</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Serves adult learners on the South San Mateo County Coast</a:t>
            </a:r>
          </a:p>
          <a:p>
            <a:pPr lvl="1">
              <a:lnSpc>
                <a:spcPct val="150000"/>
              </a:lnSpc>
              <a:spcBef>
                <a:spcPts val="600"/>
              </a:spcBef>
              <a:spcAft>
                <a:spcPts val="600"/>
              </a:spcAft>
            </a:pPr>
            <a:endParaRPr lang="en-US" sz="2800" dirty="0" smtClean="0">
              <a:latin typeface="Century Gothic"/>
              <a:cs typeface="Century Gothic"/>
            </a:endParaRPr>
          </a:p>
        </p:txBody>
      </p:sp>
    </p:spTree>
    <p:extLst>
      <p:ext uri="{BB962C8B-B14F-4D97-AF65-F5344CB8AC3E}">
        <p14:creationId xmlns:p14="http://schemas.microsoft.com/office/powerpoint/2010/main" val="373435808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383" name="think-cell Slide" r:id="rId7" imgW="360" imgH="360" progId="">
                  <p:embed/>
                </p:oleObj>
              </mc:Choice>
              <mc:Fallback>
                <p:oleObj name="think-cell Slide" r:id="rId7" imgW="360" imgH="360" progId="">
                  <p:embed/>
                  <p:pic>
                    <p:nvPicPr>
                      <p:cNvPr id="0"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La Costa Adult School: Mission</a:t>
            </a:r>
            <a:endParaRPr lang="en-US" sz="3200" dirty="0">
              <a:latin typeface="Century Gothic"/>
              <a:cs typeface="Century Gothic"/>
            </a:endParaRPr>
          </a:p>
        </p:txBody>
      </p:sp>
      <p:sp>
        <p:nvSpPr>
          <p:cNvPr id="6" name="TextBox 5"/>
          <p:cNvSpPr txBox="1"/>
          <p:nvPr>
            <p:custDataLst>
              <p:tags r:id="rId4"/>
            </p:custDataLst>
          </p:nvPr>
        </p:nvSpPr>
        <p:spPr>
          <a:xfrm>
            <a:off x="304800" y="1371600"/>
            <a:ext cx="8382000" cy="4124206"/>
          </a:xfrm>
          <a:prstGeom prst="rect">
            <a:avLst/>
          </a:prstGeom>
          <a:noFill/>
        </p:spPr>
        <p:txBody>
          <a:bodyPr wrap="square" rtlCol="0">
            <a:spAutoFit/>
          </a:bodyPr>
          <a:lstStyle/>
          <a:p>
            <a:pPr marL="914400" lvl="1" indent="-457200">
              <a:lnSpc>
                <a:spcPct val="150000"/>
              </a:lnSpc>
              <a:spcBef>
                <a:spcPts val="600"/>
              </a:spcBef>
              <a:spcAft>
                <a:spcPts val="600"/>
              </a:spcAft>
              <a:buFont typeface="Arial" panose="020B0604020202020204" pitchFamily="34" charset="0"/>
              <a:buChar char="•"/>
            </a:pPr>
            <a:r>
              <a:rPr lang="en-US" sz="2800" dirty="0">
                <a:latin typeface="Century Gothic"/>
                <a:cs typeface="Century Gothic"/>
              </a:rPr>
              <a:t>Our mission is to support the education of students through all stages of adult life, to facilitate transition to college, to enhance workplace success, and encourage students to contribute to the </a:t>
            </a:r>
            <a:r>
              <a:rPr lang="en-US" sz="2800" dirty="0" smtClean="0">
                <a:latin typeface="Century Gothic"/>
                <a:cs typeface="Century Gothic"/>
              </a:rPr>
              <a:t>community</a:t>
            </a:r>
            <a:r>
              <a:rPr lang="en-US" sz="2800" dirty="0" smtClean="0"/>
              <a:t>.</a:t>
            </a:r>
          </a:p>
          <a:p>
            <a:pPr marL="914400" lvl="1" indent="-45720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Congruent </a:t>
            </a:r>
            <a:r>
              <a:rPr lang="en-US" sz="2800" dirty="0">
                <a:latin typeface="Century Gothic"/>
                <a:cs typeface="Century Gothic"/>
              </a:rPr>
              <a:t>with AEBG intent and </a:t>
            </a:r>
            <a:r>
              <a:rPr lang="en-US" sz="2800" dirty="0" smtClean="0">
                <a:latin typeface="Century Gothic"/>
                <a:cs typeface="Century Gothic"/>
              </a:rPr>
              <a:t>direction</a:t>
            </a:r>
          </a:p>
        </p:txBody>
      </p:sp>
    </p:spTree>
    <p:extLst>
      <p:ext uri="{BB962C8B-B14F-4D97-AF65-F5344CB8AC3E}">
        <p14:creationId xmlns:p14="http://schemas.microsoft.com/office/powerpoint/2010/main" val="413482542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407" name="think-cell Slide" r:id="rId7" imgW="360" imgH="360" progId="">
                  <p:embed/>
                </p:oleObj>
              </mc:Choice>
              <mc:Fallback>
                <p:oleObj name="think-cell Slide" r:id="rId7" imgW="360" imgH="360" progId="">
                  <p:embed/>
                  <p:pic>
                    <p:nvPicPr>
                      <p:cNvPr id="0"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La Costa Adult School: ESL Pathway</a:t>
            </a:r>
            <a:endParaRPr lang="en-US" sz="3200" dirty="0">
              <a:latin typeface="Century Gothic"/>
              <a:cs typeface="Century Gothic"/>
            </a:endParaRPr>
          </a:p>
        </p:txBody>
      </p:sp>
      <p:sp>
        <p:nvSpPr>
          <p:cNvPr id="6" name="TextBox 5"/>
          <p:cNvSpPr txBox="1"/>
          <p:nvPr>
            <p:custDataLst>
              <p:tags r:id="rId4"/>
            </p:custDataLst>
          </p:nvPr>
        </p:nvSpPr>
        <p:spPr>
          <a:xfrm>
            <a:off x="3733800" y="1524000"/>
            <a:ext cx="4814094" cy="4924425"/>
          </a:xfrm>
          <a:prstGeom prst="rect">
            <a:avLst/>
          </a:prstGeom>
          <a:no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US" sz="2800" dirty="0">
                <a:latin typeface="Century Gothic"/>
                <a:cs typeface="Century Gothic"/>
              </a:rPr>
              <a:t>Connections to CTE, including short-term </a:t>
            </a:r>
            <a:endParaRPr lang="en-US" sz="2800" dirty="0" smtClean="0">
              <a:latin typeface="Century Gothic"/>
              <a:cs typeface="Century Gothic"/>
            </a:endParaRP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Alignment of classes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Integration of ESL with math, computer literacy, and career exploration</a:t>
            </a:r>
          </a:p>
        </p:txBody>
      </p:sp>
      <p:sp>
        <p:nvSpPr>
          <p:cNvPr id="5" name="Rounded Rectangle 4"/>
          <p:cNvSpPr/>
          <p:nvPr/>
        </p:nvSpPr>
        <p:spPr>
          <a:xfrm>
            <a:off x="310444" y="5809016"/>
            <a:ext cx="3118556" cy="820384"/>
          </a:xfrm>
          <a:prstGeom prst="roundRect">
            <a:avLst/>
          </a:prstGeom>
          <a:solidFill>
            <a:schemeClr val="accent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SPANISH LANGUAGE LITERACY </a:t>
            </a:r>
            <a:endParaRPr lang="en-US" sz="1400" b="1" dirty="0">
              <a:solidFill>
                <a:schemeClr val="tx1"/>
              </a:solidFill>
            </a:endParaRPr>
          </a:p>
          <a:p>
            <a:pPr algn="ctr"/>
            <a:r>
              <a:rPr lang="en-US" sz="1400" dirty="0" smtClean="0">
                <a:solidFill>
                  <a:schemeClr val="tx1"/>
                </a:solidFill>
              </a:rPr>
              <a:t>Cabrillo District Adult School</a:t>
            </a:r>
          </a:p>
          <a:p>
            <a:pPr algn="ctr"/>
            <a:r>
              <a:rPr lang="en-US" sz="1400" dirty="0">
                <a:solidFill>
                  <a:schemeClr val="tx1"/>
                </a:solidFill>
              </a:rPr>
              <a:t>Puente de la Costa Sur</a:t>
            </a:r>
          </a:p>
          <a:p>
            <a:pPr algn="ctr"/>
            <a:endParaRPr lang="en-US" sz="1400" dirty="0"/>
          </a:p>
        </p:txBody>
      </p:sp>
      <p:sp>
        <p:nvSpPr>
          <p:cNvPr id="8" name="Rounded Rectangle 7"/>
          <p:cNvSpPr/>
          <p:nvPr/>
        </p:nvSpPr>
        <p:spPr>
          <a:xfrm>
            <a:off x="310444" y="4495800"/>
            <a:ext cx="3118556" cy="1082920"/>
          </a:xfrm>
          <a:prstGeom prst="roundRect">
            <a:avLst/>
          </a:prstGeom>
          <a:solidFill>
            <a:schemeClr val="bg2">
              <a:lumMod val="20000"/>
              <a:lumOff val="80000"/>
            </a:schemeClr>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ENTRY LEVELS ESL  </a:t>
            </a:r>
          </a:p>
          <a:p>
            <a:pPr algn="ctr"/>
            <a:r>
              <a:rPr lang="en-US" sz="1400" dirty="0" smtClean="0">
                <a:solidFill>
                  <a:schemeClr val="tx1"/>
                </a:solidFill>
              </a:rPr>
              <a:t>Cabrillo District Adult School</a:t>
            </a:r>
          </a:p>
          <a:p>
            <a:pPr algn="ctr"/>
            <a:r>
              <a:rPr lang="en-US" sz="1400" dirty="0" smtClean="0">
                <a:solidFill>
                  <a:schemeClr val="tx1"/>
                </a:solidFill>
              </a:rPr>
              <a:t>Puente de la Costa Sur</a:t>
            </a:r>
          </a:p>
          <a:p>
            <a:pPr algn="ctr"/>
            <a:endParaRPr lang="en-US" dirty="0">
              <a:solidFill>
                <a:schemeClr val="tx1"/>
              </a:solidFill>
            </a:endParaRPr>
          </a:p>
        </p:txBody>
      </p:sp>
      <p:sp>
        <p:nvSpPr>
          <p:cNvPr id="9" name="Rounded Rectangle 8"/>
          <p:cNvSpPr/>
          <p:nvPr/>
        </p:nvSpPr>
        <p:spPr>
          <a:xfrm>
            <a:off x="304800" y="2514600"/>
            <a:ext cx="3118556" cy="1752600"/>
          </a:xfrm>
          <a:prstGeom prst="roundRect">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COLLEGE ESL</a:t>
            </a:r>
          </a:p>
          <a:p>
            <a:pPr algn="ctr"/>
            <a:r>
              <a:rPr lang="en-US" sz="1400" dirty="0">
                <a:solidFill>
                  <a:schemeClr val="tx1"/>
                </a:solidFill>
                <a:cs typeface="Century Gothic"/>
              </a:rPr>
              <a:t>Cañada College</a:t>
            </a:r>
            <a:endParaRPr lang="en-US" sz="1400" dirty="0" smtClean="0">
              <a:solidFill>
                <a:schemeClr val="tx1"/>
              </a:solidFill>
            </a:endParaRPr>
          </a:p>
          <a:p>
            <a:pPr algn="ctr"/>
            <a:endParaRPr lang="en-US" dirty="0">
              <a:solidFill>
                <a:schemeClr val="tx1"/>
              </a:solidFill>
            </a:endParaRPr>
          </a:p>
        </p:txBody>
      </p:sp>
      <p:sp>
        <p:nvSpPr>
          <p:cNvPr id="10" name="Rounded Rectangle 9"/>
          <p:cNvSpPr/>
          <p:nvPr/>
        </p:nvSpPr>
        <p:spPr>
          <a:xfrm>
            <a:off x="304800" y="1524000"/>
            <a:ext cx="3118556" cy="762000"/>
          </a:xfrm>
          <a:prstGeom prst="roundRect">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400" b="1" dirty="0" smtClean="0">
                <a:solidFill>
                  <a:schemeClr val="tx1"/>
                </a:solidFill>
              </a:rPr>
              <a:t>CTE PROGRAMS</a:t>
            </a:r>
          </a:p>
          <a:p>
            <a:pPr algn="ctr"/>
            <a:r>
              <a:rPr lang="en-US" sz="1400" dirty="0" smtClean="0">
                <a:solidFill>
                  <a:schemeClr val="tx1"/>
                </a:solidFill>
                <a:cs typeface="Century Gothic"/>
              </a:rPr>
              <a:t>SMCCCD</a:t>
            </a:r>
            <a:endParaRPr lang="en-US" sz="1400" dirty="0" smtClean="0">
              <a:solidFill>
                <a:schemeClr val="tx1"/>
              </a:solidFill>
            </a:endParaRPr>
          </a:p>
        </p:txBody>
      </p:sp>
    </p:spTree>
    <p:extLst>
      <p:ext uri="{BB962C8B-B14F-4D97-AF65-F5344CB8AC3E}">
        <p14:creationId xmlns:p14="http://schemas.microsoft.com/office/powerpoint/2010/main" val="56146198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548" name="think-cell Slide" r:id="rId6" imgW="360" imgH="360" progId="">
                  <p:embed/>
                </p:oleObj>
              </mc:Choice>
              <mc:Fallback>
                <p:oleObj name="think-cell Slide" r:id="rId6" imgW="360" imgH="360" progId="">
                  <p:embed/>
                  <p:pic>
                    <p:nvPicPr>
                      <p:cNvPr id="0" name="Pictur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Data: Adult HSE/HSD Transitions</a:t>
            </a:r>
            <a:endParaRPr lang="en-US" sz="3200" dirty="0">
              <a:latin typeface="Century Gothic"/>
              <a:cs typeface="Century Gothic"/>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t="5714"/>
          <a:stretch/>
        </p:blipFill>
        <p:spPr>
          <a:xfrm>
            <a:off x="609600" y="1269134"/>
            <a:ext cx="7911306" cy="4765780"/>
          </a:xfrm>
          <a:prstGeom prst="rect">
            <a:avLst/>
          </a:prstGeom>
        </p:spPr>
      </p:pic>
    </p:spTree>
    <p:extLst>
      <p:ext uri="{BB962C8B-B14F-4D97-AF65-F5344CB8AC3E}">
        <p14:creationId xmlns:p14="http://schemas.microsoft.com/office/powerpoint/2010/main" val="356092993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28" y="609600"/>
            <a:ext cx="8355012" cy="659534"/>
          </a:xfrm>
        </p:spPr>
        <p:txBody>
          <a:bodyPr/>
          <a:lstStyle/>
          <a:p>
            <a:r>
              <a:rPr lang="en-US" dirty="0" smtClean="0"/>
              <a:t>Data: ESL Transitions to Cañada College Spring </a:t>
            </a:r>
            <a:r>
              <a:rPr lang="en-US" dirty="0"/>
              <a:t>2016</a:t>
            </a:r>
          </a:p>
        </p:txBody>
      </p:sp>
      <p:sp>
        <p:nvSpPr>
          <p:cNvPr id="5" name="Text Placeholder 4"/>
          <p:cNvSpPr>
            <a:spLocks noGrp="1"/>
          </p:cNvSpPr>
          <p:nvPr>
            <p:ph type="body" sz="quarter" idx="13"/>
          </p:nvPr>
        </p:nvSpPr>
        <p:spPr/>
        <p:txBody>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4795191"/>
              </p:ext>
            </p:extLst>
          </p:nvPr>
        </p:nvGraphicFramePr>
        <p:xfrm>
          <a:off x="3505200" y="2819400"/>
          <a:ext cx="5501640" cy="3489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878705453"/>
              </p:ext>
            </p:extLst>
          </p:nvPr>
        </p:nvGraphicFramePr>
        <p:xfrm>
          <a:off x="0" y="1269134"/>
          <a:ext cx="4800600" cy="308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786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Miguel </a:t>
            </a:r>
            <a:r>
              <a:rPr lang="en-US" dirty="0" smtClean="0"/>
              <a:t>Ventura</a:t>
            </a:r>
            <a:endParaRPr lang="en-US" dirty="0"/>
          </a:p>
        </p:txBody>
      </p:sp>
      <p:sp>
        <p:nvSpPr>
          <p:cNvPr id="3" name="Text Placeholder 2"/>
          <p:cNvSpPr>
            <a:spLocks noGrp="1"/>
          </p:cNvSpPr>
          <p:nvPr>
            <p:ph type="body" sz="quarter" idx="13"/>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97003817"/>
              </p:ext>
            </p:extLst>
          </p:nvPr>
        </p:nvGraphicFramePr>
        <p:xfrm>
          <a:off x="1676400" y="1524476"/>
          <a:ext cx="5410200" cy="3884295"/>
        </p:xfrm>
        <a:graphic>
          <a:graphicData uri="http://schemas.openxmlformats.org/drawingml/2006/table">
            <a:tbl>
              <a:tblPr firstRow="1" firstCol="1" bandRow="1">
                <a:tableStyleId>{5C22544A-7EE6-4342-B048-85BDC9FD1C3A}</a:tableStyleId>
              </a:tblPr>
              <a:tblGrid>
                <a:gridCol w="5410200"/>
              </a:tblGrid>
              <a:tr h="0">
                <a:tc>
                  <a:txBody>
                    <a:bodyPr/>
                    <a:lstStyle/>
                    <a:p>
                      <a:pPr marL="0" marR="0">
                        <a:spcBef>
                          <a:spcPts val="0"/>
                        </a:spcBef>
                        <a:spcAft>
                          <a:spcPts val="0"/>
                        </a:spcAft>
                      </a:pPr>
                      <a:r>
                        <a:rPr lang="en-US" sz="1200">
                          <a:effectLst/>
                        </a:rPr>
                        <a:t>--------------------------------------------------------------------------------------------------------------------</a:t>
                      </a:r>
                      <a:br>
                        <a:rPr lang="en-US" sz="1200">
                          <a:effectLst/>
                        </a:rPr>
                      </a:br>
                      <a:r>
                        <a:rPr lang="en-US" sz="1200">
                          <a:effectLst/>
                        </a:rPr>
                        <a:t>Miguel Ventura first learned the DJ business when he was 14 and looking for a job in San Salvador, where he lived. A friend suggested he park cars at a local club. One thing led to another and Miguel soon was helping the resident DJ run the show. Now, more than 20 years later, Miguel has his own DJ business.</a:t>
                      </a:r>
                    </a:p>
                    <a:p>
                      <a:pPr marL="0" marR="0">
                        <a:spcBef>
                          <a:spcPts val="0"/>
                        </a:spcBef>
                        <a:spcAft>
                          <a:spcPts val="0"/>
                        </a:spcAft>
                      </a:pPr>
                      <a:r>
                        <a:rPr lang="en-US" sz="1200">
                          <a:effectLst/>
                        </a:rPr>
                        <a:t> </a:t>
                      </a:r>
                    </a:p>
                    <a:p>
                      <a:pPr marL="0" marR="0">
                        <a:spcBef>
                          <a:spcPts val="0"/>
                        </a:spcBef>
                        <a:spcAft>
                          <a:spcPts val="0"/>
                        </a:spcAft>
                      </a:pPr>
                      <a:r>
                        <a:rPr lang="en-US" sz="1200">
                          <a:effectLst/>
                        </a:rPr>
                        <a:t>After arriving in the US, Miguel borrowed money from friends to purchase sound equipment. He also enrolled in ESL classes, first at Sequoia Adult School and then at Cañada College. In addition to paying for his books, SASS provided Miguel with a computer, freeing him from having to go to the library to complete homework assignments. </a:t>
                      </a:r>
                      <a:br>
                        <a:rPr lang="en-US" sz="1200">
                          <a:effectLst/>
                        </a:rPr>
                      </a:br>
                      <a:r>
                        <a:rPr lang="en-US" sz="1200">
                          <a:effectLst/>
                        </a:rPr>
                        <a:t/>
                      </a:r>
                      <a:br>
                        <a:rPr lang="en-US" sz="1200">
                          <a:effectLst/>
                        </a:rPr>
                      </a:br>
                      <a:r>
                        <a:rPr lang="en-US" sz="1200">
                          <a:effectLst/>
                        </a:rPr>
                        <a:t>Up until recently, most customers for Miguel's DJ services were Latinos. But that's changing. "Now I know English and I can work with the American people," Miguel says. </a:t>
                      </a:r>
                      <a:endParaRPr lang="en-US" sz="1200">
                        <a:effectLst/>
                        <a:latin typeface="Times New Roman" panose="02020603050405020304" pitchFamily="18" charset="0"/>
                        <a:ea typeface="Calibri" panose="020F0502020204030204" pitchFamily="34" charset="0"/>
                      </a:endParaRPr>
                    </a:p>
                  </a:txBody>
                  <a:tcPr marL="190500" marR="190500" marT="76200" marB="85725"/>
                </a:tc>
              </a:tr>
              <a:tr h="0">
                <a:tc>
                  <a:txBody>
                    <a:bodyPr/>
                    <a:lstStyle/>
                    <a:p>
                      <a:pPr marL="0" marR="0" algn="ctr">
                        <a:spcBef>
                          <a:spcPts val="0"/>
                        </a:spcBef>
                        <a:spcAft>
                          <a:spcPts val="0"/>
                        </a:spcAft>
                      </a:pPr>
                      <a:endParaRPr lang="en-US" sz="1200">
                        <a:solidFill>
                          <a:srgbClr val="323232"/>
                        </a:solidFill>
                        <a:effectLst/>
                        <a:latin typeface="Times New Roman" panose="02020603050405020304" pitchFamily="18" charset="0"/>
                        <a:ea typeface="Calibri" panose="020F0502020204030204" pitchFamily="34" charset="0"/>
                      </a:endParaRPr>
                    </a:p>
                  </a:txBody>
                  <a:tcPr marL="47625" marR="47625" marT="47625" marB="0"/>
                </a:tc>
              </a:tr>
              <a:tr h="0">
                <a:tc>
                  <a:txBody>
                    <a:bodyPr/>
                    <a:lstStyle/>
                    <a:p>
                      <a:pPr marL="0" marR="0">
                        <a:spcBef>
                          <a:spcPts val="0"/>
                        </a:spcBef>
                        <a:spcAft>
                          <a:spcPts val="0"/>
                        </a:spcAft>
                      </a:pPr>
                      <a:r>
                        <a:rPr lang="en-US" sz="1000" dirty="0">
                          <a:effectLst/>
                        </a:rPr>
                        <a:t>Miguel Ventura </a:t>
                      </a:r>
                      <a:endParaRPr lang="en-US" sz="1200" dirty="0">
                        <a:effectLst/>
                        <a:latin typeface="Times New Roman" panose="02020603050405020304" pitchFamily="18" charset="0"/>
                        <a:ea typeface="Calibri" panose="020F0502020204030204" pitchFamily="34" charset="0"/>
                      </a:endParaRPr>
                    </a:p>
                  </a:txBody>
                  <a:tcPr marL="0" marR="0" marT="0" marB="47625"/>
                </a:tc>
              </a:tr>
            </a:tbl>
          </a:graphicData>
        </a:graphic>
      </p:graphicFrame>
      <p:pic>
        <p:nvPicPr>
          <p:cNvPr id="68609" name="Picture 1" descr="http://files.ctctcdn.com/95cfa6d8201/234617ea-b511-48af-ac95-54af7d20a8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524000"/>
            <a:ext cx="5410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96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Carmina</a:t>
            </a:r>
            <a:r>
              <a:rPr lang="en-US" dirty="0"/>
              <a:t> </a:t>
            </a:r>
            <a:r>
              <a:rPr lang="en-US" dirty="0" err="1"/>
              <a:t>Ortuño</a:t>
            </a:r>
            <a:r>
              <a:rPr lang="en-US" dirty="0"/>
              <a:t> </a:t>
            </a:r>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814857" y="1267095"/>
            <a:ext cx="5514286" cy="4323809"/>
          </a:xfrm>
          <a:prstGeom prst="rect">
            <a:avLst/>
          </a:prstGeom>
        </p:spPr>
      </p:pic>
    </p:spTree>
    <p:extLst>
      <p:ext uri="{BB962C8B-B14F-4D97-AF65-F5344CB8AC3E}">
        <p14:creationId xmlns:p14="http://schemas.microsoft.com/office/powerpoint/2010/main" val="30023607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594" name="think-cell Slide" r:id="rId7" imgW="360" imgH="360" progId="">
                  <p:embed/>
                </p:oleObj>
              </mc:Choice>
              <mc:Fallback>
                <p:oleObj name="think-cell Slide" r:id="rId7" imgW="360" imgH="360" progId="">
                  <p:embed/>
                  <p:pic>
                    <p:nvPicPr>
                      <p:cNvPr id="0" name="Picture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Key Takeaways</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5386090"/>
          </a:xfrm>
          <a:prstGeom prst="rect">
            <a:avLst/>
          </a:prstGeom>
          <a:noFill/>
        </p:spPr>
        <p:txBody>
          <a:bodyPr wrap="square" rtlCol="0">
            <a:spAutoFit/>
          </a:bodyPr>
          <a:lstStyle/>
          <a:p>
            <a:pPr marL="971550" lvl="1" indent="-514350">
              <a:lnSpc>
                <a:spcPct val="150000"/>
              </a:lnSpc>
              <a:spcBef>
                <a:spcPts val="600"/>
              </a:spcBef>
              <a:spcAft>
                <a:spcPts val="600"/>
              </a:spcAft>
              <a:buFont typeface="+mj-lt"/>
              <a:buAutoNum type="arabicPeriod"/>
            </a:pPr>
            <a:r>
              <a:rPr lang="en-US" sz="2800" dirty="0" smtClean="0">
                <a:latin typeface="Century Gothic"/>
                <a:cs typeface="Century Gothic"/>
              </a:rPr>
              <a:t>Initiate purposeful meetings.</a:t>
            </a:r>
          </a:p>
          <a:p>
            <a:pPr marL="971550" lvl="1" indent="-514350">
              <a:lnSpc>
                <a:spcPct val="150000"/>
              </a:lnSpc>
              <a:spcBef>
                <a:spcPts val="600"/>
              </a:spcBef>
              <a:spcAft>
                <a:spcPts val="600"/>
              </a:spcAft>
              <a:buFont typeface="+mj-lt"/>
              <a:buAutoNum type="arabicPeriod"/>
            </a:pPr>
            <a:r>
              <a:rPr lang="en-US" sz="2800" dirty="0" smtClean="0">
                <a:latin typeface="Century Gothic"/>
                <a:cs typeface="Century Gothic"/>
              </a:rPr>
              <a:t>Discuss data to identify implications.</a:t>
            </a:r>
          </a:p>
          <a:p>
            <a:pPr marL="971550" lvl="1" indent="-514350">
              <a:lnSpc>
                <a:spcPct val="150000"/>
              </a:lnSpc>
              <a:spcBef>
                <a:spcPts val="600"/>
              </a:spcBef>
              <a:spcAft>
                <a:spcPts val="600"/>
              </a:spcAft>
              <a:buFont typeface="+mj-lt"/>
              <a:buAutoNum type="arabicPeriod"/>
            </a:pPr>
            <a:r>
              <a:rPr lang="en-US" sz="2800" dirty="0" smtClean="0">
                <a:latin typeface="Century Gothic"/>
                <a:cs typeface="Century Gothic"/>
              </a:rPr>
              <a:t>Align and coordinate pathways based on students’ needs and goals.</a:t>
            </a:r>
          </a:p>
          <a:p>
            <a:pPr marL="971550" lvl="1" indent="-514350">
              <a:lnSpc>
                <a:spcPct val="150000"/>
              </a:lnSpc>
              <a:spcBef>
                <a:spcPts val="600"/>
              </a:spcBef>
              <a:spcAft>
                <a:spcPts val="600"/>
              </a:spcAft>
              <a:buFont typeface="+mj-lt"/>
              <a:buAutoNum type="arabicPeriod"/>
            </a:pPr>
            <a:r>
              <a:rPr lang="en-US" sz="2800" dirty="0" smtClean="0">
                <a:latin typeface="Century Gothic"/>
                <a:cs typeface="Century Gothic"/>
              </a:rPr>
              <a:t>Be </a:t>
            </a:r>
            <a:r>
              <a:rPr lang="en-US" sz="2800" dirty="0" smtClean="0">
                <a:latin typeface="Century Gothic"/>
                <a:cs typeface="Century Gothic"/>
              </a:rPr>
              <a:t>flexible.</a:t>
            </a:r>
            <a:endParaRPr lang="en-US" sz="2800" dirty="0" smtClean="0">
              <a:latin typeface="Century Gothic"/>
              <a:cs typeface="Century Gothic"/>
            </a:endParaRPr>
          </a:p>
          <a:p>
            <a:pPr marL="971550" lvl="1" indent="-514350">
              <a:lnSpc>
                <a:spcPct val="150000"/>
              </a:lnSpc>
              <a:spcBef>
                <a:spcPts val="600"/>
              </a:spcBef>
              <a:spcAft>
                <a:spcPts val="600"/>
              </a:spcAft>
              <a:buFont typeface="+mj-lt"/>
              <a:buAutoNum type="arabicPeriod"/>
            </a:pPr>
            <a:endParaRPr lang="en-US" sz="2800" dirty="0" smtClean="0">
              <a:latin typeface="Century Gothic"/>
              <a:cs typeface="Century Gothic"/>
            </a:endParaRPr>
          </a:p>
          <a:p>
            <a:pPr lvl="1">
              <a:lnSpc>
                <a:spcPct val="150000"/>
              </a:lnSpc>
              <a:spcBef>
                <a:spcPts val="600"/>
              </a:spcBef>
              <a:spcAft>
                <a:spcPts val="600"/>
              </a:spcAft>
            </a:pPr>
            <a:endParaRPr lang="en-US" sz="2800" dirty="0" smtClean="0">
              <a:latin typeface="Century Gothic"/>
              <a:cs typeface="Century Gothic"/>
            </a:endParaRPr>
          </a:p>
        </p:txBody>
      </p:sp>
    </p:spTree>
    <p:extLst>
      <p:ext uri="{BB962C8B-B14F-4D97-AF65-F5344CB8AC3E}">
        <p14:creationId xmlns:p14="http://schemas.microsoft.com/office/powerpoint/2010/main" val="16993252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71" name="think-cell Slide" r:id="rId7" imgW="360" imgH="360" progId="">
                  <p:embed/>
                </p:oleObj>
              </mc:Choice>
              <mc:Fallback>
                <p:oleObj name="think-cell Slide" r:id="rId7" imgW="360" imgH="360" progId="">
                  <p:embed/>
                  <p:pic>
                    <p:nvPicPr>
                      <p:cNvPr id="0" name="Picture 4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Overview</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4739759"/>
          </a:xfrm>
          <a:prstGeom prst="rect">
            <a:avLst/>
          </a:prstGeom>
          <a:no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AEBG Context</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CATs: Collaborative Action Teams</a:t>
            </a:r>
          </a:p>
          <a:p>
            <a:pPr marL="742950" lvl="1" indent="-285750">
              <a:lnSpc>
                <a:spcPct val="150000"/>
              </a:lnSpc>
              <a:spcBef>
                <a:spcPts val="600"/>
              </a:spcBef>
              <a:spcAft>
                <a:spcPts val="600"/>
              </a:spcAft>
              <a:buFont typeface="Arial" panose="020B0604020202020204" pitchFamily="34" charset="0"/>
              <a:buChar char="•"/>
            </a:pPr>
            <a:r>
              <a:rPr lang="en-US" sz="2800" dirty="0">
                <a:latin typeface="Century Gothic"/>
                <a:cs typeface="Century Gothic"/>
              </a:rPr>
              <a:t>Cañada College </a:t>
            </a:r>
            <a:r>
              <a:rPr lang="en-US" sz="2800" dirty="0" smtClean="0">
                <a:latin typeface="Century Gothic"/>
                <a:cs typeface="Century Gothic"/>
              </a:rPr>
              <a:t>&amp; Sequoia Adult School</a:t>
            </a:r>
          </a:p>
          <a:p>
            <a:pPr marL="742950" lvl="1" indent="-285750">
              <a:lnSpc>
                <a:spcPct val="150000"/>
              </a:lnSpc>
              <a:spcBef>
                <a:spcPts val="600"/>
              </a:spcBef>
              <a:spcAft>
                <a:spcPts val="600"/>
              </a:spcAft>
              <a:buFont typeface="Arial" panose="020B0604020202020204" pitchFamily="34" charset="0"/>
              <a:buChar char="•"/>
            </a:pPr>
            <a:r>
              <a:rPr lang="en-US" sz="2800" dirty="0">
                <a:latin typeface="Century Gothic"/>
                <a:cs typeface="Century Gothic"/>
              </a:rPr>
              <a:t>Cañada College </a:t>
            </a:r>
            <a:r>
              <a:rPr lang="en-US" sz="2800" dirty="0" smtClean="0">
                <a:latin typeface="Century Gothic"/>
                <a:cs typeface="Century Gothic"/>
              </a:rPr>
              <a:t>&amp; La Costa Adult School</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Data </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Concluding Activity</a:t>
            </a:r>
          </a:p>
        </p:txBody>
      </p:sp>
    </p:spTree>
    <p:extLst>
      <p:ext uri="{BB962C8B-B14F-4D97-AF65-F5344CB8AC3E}">
        <p14:creationId xmlns:p14="http://schemas.microsoft.com/office/powerpoint/2010/main" val="344427014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0018" y="838200"/>
            <a:ext cx="3543300" cy="23622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3455266"/>
            <a:ext cx="4191000" cy="2794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0" y="3531466"/>
            <a:ext cx="3657600" cy="2438400"/>
          </a:xfrm>
          <a:prstGeom prst="rect">
            <a:avLst/>
          </a:prstGeom>
        </p:spPr>
      </p:pic>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1935497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42" name="think-cell Slide" r:id="rId9" imgW="360" imgH="360" progId="">
                  <p:embed/>
                </p:oleObj>
              </mc:Choice>
              <mc:Fallback>
                <p:oleObj name="think-cell Slide" r:id="rId9" imgW="360" imgH="360" progId="">
                  <p:embed/>
                  <p:pic>
                    <p:nvPicPr>
                      <p:cNvPr id="0" name="Picture 4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8137" y="2093624"/>
            <a:ext cx="3414063" cy="2276042"/>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494" y="1117263"/>
            <a:ext cx="3138993" cy="2092662"/>
          </a:xfrm>
          <a:prstGeom prst="rect">
            <a:avLst/>
          </a:prstGeom>
        </p:spPr>
      </p:pic>
      <p:sp>
        <p:nvSpPr>
          <p:cNvPr id="8" name="Title 1"/>
          <p:cNvSpPr>
            <a:spLocks noGrp="1"/>
          </p:cNvSpPr>
          <p:nvPr>
            <p:ph type="title"/>
            <p:custDataLst>
              <p:tags r:id="rId3"/>
            </p:custDataLst>
          </p:nvPr>
        </p:nvSpPr>
        <p:spPr>
          <a:xfrm>
            <a:off x="394495" y="457201"/>
            <a:ext cx="8355012" cy="659534"/>
          </a:xfrm>
        </p:spPr>
        <p:txBody>
          <a:bodyPr/>
          <a:lstStyle/>
          <a:p>
            <a:pPr algn="l"/>
            <a:r>
              <a:rPr lang="en-US" sz="3200" dirty="0">
                <a:latin typeface="Century Gothic"/>
                <a:cs typeface="Century Gothic"/>
              </a:rPr>
              <a:t>Questions?</a:t>
            </a:r>
          </a:p>
        </p:txBody>
      </p:sp>
    </p:spTree>
    <p:extLst>
      <p:ext uri="{BB962C8B-B14F-4D97-AF65-F5344CB8AC3E}">
        <p14:creationId xmlns:p14="http://schemas.microsoft.com/office/powerpoint/2010/main" val="1705024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7615" name="think-cell Slide" r:id="rId7" imgW="360" imgH="360" progId="">
                  <p:embed/>
                </p:oleObj>
              </mc:Choice>
              <mc:Fallback>
                <p:oleObj name="think-cell Slide" r:id="rId7" imgW="360" imgH="360" progId="">
                  <p:embed/>
                  <p:pic>
                    <p:nvPicPr>
                      <p:cNvPr id="0" name="Picture 2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Thank You</a:t>
            </a:r>
            <a:endParaRPr lang="en-US" sz="3200" dirty="0">
              <a:latin typeface="Century Gothic"/>
              <a:cs typeface="Century Gothic"/>
            </a:endParaRPr>
          </a:p>
        </p:txBody>
      </p:sp>
      <p:sp>
        <p:nvSpPr>
          <p:cNvPr id="6" name="TextBox 5"/>
          <p:cNvSpPr txBox="1"/>
          <p:nvPr>
            <p:custDataLst>
              <p:tags r:id="rId4"/>
            </p:custDataLst>
          </p:nvPr>
        </p:nvSpPr>
        <p:spPr>
          <a:xfrm>
            <a:off x="443706" y="1524000"/>
            <a:ext cx="8382000" cy="3385542"/>
          </a:xfrm>
          <a:prstGeom prst="rect">
            <a:avLst/>
          </a:prstGeom>
          <a:noFill/>
        </p:spPr>
        <p:txBody>
          <a:bodyPr wrap="square" rtlCol="0">
            <a:spAutoFit/>
          </a:bodyPr>
          <a:lstStyle/>
          <a:p>
            <a:pPr>
              <a:spcBef>
                <a:spcPts val="600"/>
              </a:spcBef>
              <a:spcAft>
                <a:spcPts val="600"/>
              </a:spcAft>
            </a:pPr>
            <a:r>
              <a:rPr lang="en-US" b="1" dirty="0" smtClean="0">
                <a:latin typeface="Century Gothic"/>
                <a:cs typeface="Century Gothic"/>
              </a:rPr>
              <a:t>Jenny Castello</a:t>
            </a:r>
            <a:r>
              <a:rPr lang="en-US" dirty="0" smtClean="0">
                <a:latin typeface="Century Gothic"/>
                <a:cs typeface="Century Gothic"/>
              </a:rPr>
              <a:t>: </a:t>
            </a:r>
            <a:r>
              <a:rPr lang="en-US" dirty="0" smtClean="0">
                <a:latin typeface="Century Gothic"/>
                <a:cs typeface="Century Gothic"/>
                <a:hlinkClick r:id="rId9"/>
              </a:rPr>
              <a:t>castello@smccd.edu</a:t>
            </a:r>
            <a:endParaRPr lang="en-US" dirty="0" smtClean="0">
              <a:latin typeface="Century Gothic"/>
              <a:cs typeface="Century Gothic"/>
            </a:endParaRPr>
          </a:p>
          <a:p>
            <a:pPr lvl="1">
              <a:spcBef>
                <a:spcPts val="600"/>
              </a:spcBef>
              <a:spcAft>
                <a:spcPts val="600"/>
              </a:spcAft>
            </a:pPr>
            <a:r>
              <a:rPr lang="en-US" dirty="0" smtClean="0">
                <a:latin typeface="Century Gothic"/>
                <a:cs typeface="Century Gothic"/>
              </a:rPr>
              <a:t>ESL Coordinator &amp; Faculty, Cañada College</a:t>
            </a:r>
          </a:p>
          <a:p>
            <a:pPr lvl="1">
              <a:spcBef>
                <a:spcPts val="600"/>
              </a:spcBef>
              <a:spcAft>
                <a:spcPts val="600"/>
              </a:spcAft>
            </a:pPr>
            <a:endParaRPr lang="en-US" dirty="0" smtClean="0">
              <a:latin typeface="Century Gothic"/>
              <a:cs typeface="Century Gothic"/>
            </a:endParaRPr>
          </a:p>
          <a:p>
            <a:pPr>
              <a:spcBef>
                <a:spcPts val="600"/>
              </a:spcBef>
              <a:spcAft>
                <a:spcPts val="600"/>
              </a:spcAft>
            </a:pPr>
            <a:r>
              <a:rPr lang="en-US" b="1" dirty="0" smtClean="0">
                <a:latin typeface="Century Gothic"/>
                <a:cs typeface="Century Gothic"/>
              </a:rPr>
              <a:t>Anniqua Rana</a:t>
            </a:r>
            <a:r>
              <a:rPr lang="en-US" dirty="0" smtClean="0">
                <a:latin typeface="Century Gothic"/>
                <a:cs typeface="Century Gothic"/>
              </a:rPr>
              <a:t>: </a:t>
            </a:r>
            <a:r>
              <a:rPr lang="en-US" dirty="0" smtClean="0">
                <a:latin typeface="Century Gothic"/>
                <a:cs typeface="Century Gothic"/>
                <a:hlinkClick r:id="rId10"/>
              </a:rPr>
              <a:t>rana@smccd.edu</a:t>
            </a:r>
            <a:endParaRPr lang="en-US" dirty="0" smtClean="0">
              <a:latin typeface="Century Gothic"/>
              <a:cs typeface="Century Gothic"/>
            </a:endParaRPr>
          </a:p>
          <a:p>
            <a:pPr lvl="1">
              <a:spcBef>
                <a:spcPts val="600"/>
              </a:spcBef>
              <a:spcAft>
                <a:spcPts val="600"/>
              </a:spcAft>
            </a:pPr>
            <a:r>
              <a:rPr lang="en-US" dirty="0" smtClean="0">
                <a:latin typeface="Century Gothic"/>
                <a:cs typeface="Century Gothic"/>
              </a:rPr>
              <a:t>Dean of Athletics, Library &amp; Learning Resources, Cañada College</a:t>
            </a:r>
          </a:p>
          <a:p>
            <a:pPr lvl="1">
              <a:spcBef>
                <a:spcPts val="600"/>
              </a:spcBef>
              <a:spcAft>
                <a:spcPts val="600"/>
              </a:spcAft>
            </a:pPr>
            <a:endParaRPr lang="en-US" dirty="0" smtClean="0">
              <a:latin typeface="Century Gothic"/>
              <a:cs typeface="Century Gothic"/>
            </a:endParaRPr>
          </a:p>
          <a:p>
            <a:pPr>
              <a:spcBef>
                <a:spcPts val="600"/>
              </a:spcBef>
              <a:spcAft>
                <a:spcPts val="600"/>
              </a:spcAft>
            </a:pPr>
            <a:r>
              <a:rPr lang="en-US" b="1" dirty="0" smtClean="0">
                <a:latin typeface="Century Gothic"/>
                <a:cs typeface="Century Gothic"/>
              </a:rPr>
              <a:t>Lionel de Maine</a:t>
            </a:r>
            <a:r>
              <a:rPr lang="en-US" dirty="0" smtClean="0">
                <a:latin typeface="Century Gothic"/>
                <a:cs typeface="Century Gothic"/>
              </a:rPr>
              <a:t>: </a:t>
            </a:r>
            <a:r>
              <a:rPr lang="en-US" dirty="0" smtClean="0">
                <a:latin typeface="Century Gothic"/>
                <a:cs typeface="Century Gothic"/>
                <a:hlinkClick r:id="rId11"/>
              </a:rPr>
              <a:t>ldemaine@seq.org</a:t>
            </a:r>
            <a:endParaRPr lang="en-US" dirty="0" smtClean="0">
              <a:latin typeface="Century Gothic"/>
              <a:cs typeface="Century Gothic"/>
            </a:endParaRPr>
          </a:p>
          <a:p>
            <a:pPr lvl="1">
              <a:spcBef>
                <a:spcPts val="600"/>
              </a:spcBef>
              <a:spcAft>
                <a:spcPts val="600"/>
              </a:spcAft>
            </a:pPr>
            <a:r>
              <a:rPr lang="en-US" dirty="0" smtClean="0">
                <a:latin typeface="Century Gothic"/>
                <a:cs typeface="Century Gothic"/>
              </a:rPr>
              <a:t>Director, Sequoia Adult School</a:t>
            </a:r>
          </a:p>
        </p:txBody>
      </p:sp>
    </p:spTree>
    <p:extLst>
      <p:ext uri="{BB962C8B-B14F-4D97-AF65-F5344CB8AC3E}">
        <p14:creationId xmlns:p14="http://schemas.microsoft.com/office/powerpoint/2010/main" val="120228147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265" name="think-cell Slide" r:id="rId7" imgW="360" imgH="360" progId="">
                  <p:embed/>
                </p:oleObj>
              </mc:Choice>
              <mc:Fallback>
                <p:oleObj name="think-cell Slide" r:id="rId7" imgW="360" imgH="360" progId="">
                  <p:embed/>
                  <p:pic>
                    <p:nvPicPr>
                      <p:cNvPr id="0" name="Picture 3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AB 86 &amp; AEBG</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5324535"/>
          </a:xfrm>
          <a:prstGeom prst="rect">
            <a:avLst/>
          </a:prstGeom>
          <a:noFill/>
        </p:spPr>
        <p:txBody>
          <a:bodyPr wrap="square" rtlCol="0">
            <a:spAutoFit/>
          </a:bodyPr>
          <a:lstStyle/>
          <a:p>
            <a:pPr>
              <a:spcBef>
                <a:spcPts val="600"/>
              </a:spcBef>
              <a:spcAft>
                <a:spcPts val="600"/>
              </a:spcAft>
            </a:pPr>
            <a:r>
              <a:rPr lang="en-US" sz="2400" i="1" dirty="0"/>
              <a:t>The 2015-2016 State Budget appropriated $500 million to the California Community College Chancellor’s Office (CCCCO) and the California Department of Education to allocate funding for adult education. </a:t>
            </a:r>
            <a:endParaRPr lang="en-US" sz="2400" i="1" dirty="0" smtClean="0"/>
          </a:p>
          <a:p>
            <a:pPr>
              <a:spcBef>
                <a:spcPts val="600"/>
              </a:spcBef>
              <a:spcAft>
                <a:spcPts val="600"/>
              </a:spcAft>
            </a:pPr>
            <a:endParaRPr lang="en-US" sz="2400" i="1" dirty="0"/>
          </a:p>
          <a:p>
            <a:pPr>
              <a:spcBef>
                <a:spcPts val="600"/>
              </a:spcBef>
              <a:spcAft>
                <a:spcPts val="600"/>
              </a:spcAft>
            </a:pPr>
            <a:r>
              <a:rPr lang="en-US" sz="2400" i="1" dirty="0" smtClean="0"/>
              <a:t>The </a:t>
            </a:r>
            <a:r>
              <a:rPr lang="en-US" sz="2400" i="1" dirty="0"/>
              <a:t>funds will be provided to eligible consortia for the purpose of implementing regional plans for adult education. </a:t>
            </a:r>
            <a:endParaRPr lang="en-US" sz="2400" i="1" dirty="0" smtClean="0"/>
          </a:p>
          <a:p>
            <a:pPr>
              <a:spcBef>
                <a:spcPts val="600"/>
              </a:spcBef>
              <a:spcAft>
                <a:spcPts val="600"/>
              </a:spcAft>
            </a:pPr>
            <a:endParaRPr lang="en-US" sz="2400" i="1" dirty="0"/>
          </a:p>
          <a:p>
            <a:pPr>
              <a:spcBef>
                <a:spcPts val="600"/>
              </a:spcBef>
              <a:spcAft>
                <a:spcPts val="600"/>
              </a:spcAft>
            </a:pPr>
            <a:r>
              <a:rPr lang="en-US" sz="2400" i="1" dirty="0" smtClean="0"/>
              <a:t>The </a:t>
            </a:r>
            <a:r>
              <a:rPr lang="en-US" sz="2400" i="1" dirty="0"/>
              <a:t>intent of the Adult Education Block Grant was to expand and improve the provision of adult education via these </a:t>
            </a:r>
            <a:r>
              <a:rPr lang="en-US" sz="2400" i="1"/>
              <a:t>consortia</a:t>
            </a:r>
            <a:r>
              <a:rPr lang="en-US" sz="2400" i="1" smtClean="0"/>
              <a:t>.</a:t>
            </a:r>
          </a:p>
          <a:p>
            <a:pPr>
              <a:spcBef>
                <a:spcPts val="600"/>
              </a:spcBef>
              <a:spcAft>
                <a:spcPts val="600"/>
              </a:spcAft>
            </a:pPr>
            <a:endParaRPr lang="en-US" sz="2000" i="1" dirty="0" smtClean="0"/>
          </a:p>
          <a:p>
            <a:pPr algn="r">
              <a:spcBef>
                <a:spcPts val="600"/>
              </a:spcBef>
              <a:spcAft>
                <a:spcPts val="600"/>
              </a:spcAft>
            </a:pPr>
            <a:r>
              <a:rPr lang="en-US" sz="2000" i="1" dirty="0">
                <a:latin typeface="Century Gothic"/>
                <a:cs typeface="Century Gothic"/>
              </a:rPr>
              <a:t>Source: http://</a:t>
            </a:r>
            <a:r>
              <a:rPr lang="en-US" sz="2000" i="1" dirty="0" smtClean="0">
                <a:latin typeface="Century Gothic"/>
                <a:cs typeface="Century Gothic"/>
              </a:rPr>
              <a:t>aebg.cccco.edu</a:t>
            </a:r>
          </a:p>
        </p:txBody>
      </p:sp>
    </p:spTree>
    <p:extLst>
      <p:ext uri="{BB962C8B-B14F-4D97-AF65-F5344CB8AC3E}">
        <p14:creationId xmlns:p14="http://schemas.microsoft.com/office/powerpoint/2010/main" val="388170769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3289" name="think-cell Slide" r:id="rId7" imgW="360" imgH="360" progId="">
                  <p:embed/>
                </p:oleObj>
              </mc:Choice>
              <mc:Fallback>
                <p:oleObj name="think-cell Slide" r:id="rId7" imgW="360" imgH="360" progId="">
                  <p:embed/>
                  <p:pic>
                    <p:nvPicPr>
                      <p:cNvPr id="0" name="Picture 3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CATs: Collaborative Action Teams</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5232202"/>
          </a:xfrm>
          <a:prstGeom prst="rect">
            <a:avLst/>
          </a:prstGeom>
          <a:no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Based on geography, ALLIES experience, and student transitions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Initiated by college administration and faculty visits to adult school</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Strengthened professional relationships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Co-located classes to serve students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Scheduled student field trips to college</a:t>
            </a:r>
          </a:p>
        </p:txBody>
      </p:sp>
    </p:spTree>
    <p:extLst>
      <p:ext uri="{BB962C8B-B14F-4D97-AF65-F5344CB8AC3E}">
        <p14:creationId xmlns:p14="http://schemas.microsoft.com/office/powerpoint/2010/main" val="429144592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4312" name="think-cell Slide" r:id="rId14" imgW="360" imgH="360" progId="">
                  <p:embed/>
                </p:oleObj>
              </mc:Choice>
              <mc:Fallback>
                <p:oleObj name="think-cell Slide" r:id="rId14" imgW="360" imgH="360" progId="">
                  <p:embed/>
                  <p:pic>
                    <p:nvPicPr>
                      <p:cNvPr id="0" name="Picture 3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CATs: Collaborative Action Teams</a:t>
            </a:r>
            <a:endParaRPr lang="en-US" sz="3200" dirty="0">
              <a:latin typeface="Century Gothic"/>
              <a:cs typeface="Century Gothic"/>
            </a:endParaRPr>
          </a:p>
        </p:txBody>
      </p:sp>
      <p:grpSp>
        <p:nvGrpSpPr>
          <p:cNvPr id="5" name="Group 4"/>
          <p:cNvGrpSpPr/>
          <p:nvPr/>
        </p:nvGrpSpPr>
        <p:grpSpPr>
          <a:xfrm>
            <a:off x="762000" y="3045023"/>
            <a:ext cx="7391400" cy="2136577"/>
            <a:chOff x="685800" y="2511623"/>
            <a:chExt cx="7391400" cy="2136577"/>
          </a:xfrm>
        </p:grpSpPr>
        <p:grpSp>
          <p:nvGrpSpPr>
            <p:cNvPr id="8" name="Group 7"/>
            <p:cNvGrpSpPr/>
            <p:nvPr/>
          </p:nvGrpSpPr>
          <p:grpSpPr>
            <a:xfrm>
              <a:off x="685800" y="2511623"/>
              <a:ext cx="1600200" cy="2136577"/>
              <a:chOff x="457200" y="2511623"/>
              <a:chExt cx="1600200" cy="2136577"/>
            </a:xfrm>
          </p:grpSpPr>
          <p:sp>
            <p:nvSpPr>
              <p:cNvPr id="33" name="TextBox 32"/>
              <p:cNvSpPr txBox="1"/>
              <p:nvPr/>
            </p:nvSpPr>
            <p:spPr>
              <a:xfrm>
                <a:off x="457200" y="2511623"/>
                <a:ext cx="1600200" cy="307777"/>
              </a:xfrm>
              <a:prstGeom prst="rect">
                <a:avLst/>
              </a:prstGeom>
              <a:noFill/>
            </p:spPr>
            <p:txBody>
              <a:bodyPr wrap="square" rtlCol="0">
                <a:spAutoFit/>
              </a:bodyPr>
              <a:lstStyle/>
              <a:p>
                <a:pPr algn="ctr"/>
                <a:r>
                  <a:rPr lang="en-US" sz="1400" b="1" dirty="0" err="1" smtClean="0">
                    <a:latin typeface="+mj-lt"/>
                  </a:rPr>
                  <a:t>Coastside</a:t>
                </a:r>
                <a:endParaRPr lang="en-US" sz="1400" b="1" dirty="0" smtClean="0">
                  <a:latin typeface="+mj-lt"/>
                </a:endParaRPr>
              </a:p>
            </p:txBody>
          </p:sp>
          <p:grpSp>
            <p:nvGrpSpPr>
              <p:cNvPr id="34" name="Group 33"/>
              <p:cNvGrpSpPr/>
              <p:nvPr/>
            </p:nvGrpSpPr>
            <p:grpSpPr>
              <a:xfrm>
                <a:off x="914400" y="2895600"/>
                <a:ext cx="685800" cy="685800"/>
                <a:chOff x="990600" y="4800600"/>
                <a:chExt cx="685800" cy="685800"/>
              </a:xfrm>
            </p:grpSpPr>
            <p:grpSp>
              <p:nvGrpSpPr>
                <p:cNvPr id="36" name="Group 35"/>
                <p:cNvGrpSpPr/>
                <p:nvPr/>
              </p:nvGrpSpPr>
              <p:grpSpPr>
                <a:xfrm>
                  <a:off x="1097812" y="5029200"/>
                  <a:ext cx="471376" cy="304800"/>
                  <a:chOff x="1143000" y="5029200"/>
                  <a:chExt cx="471376" cy="304800"/>
                </a:xfrm>
              </p:grpSpPr>
              <p:pic>
                <p:nvPicPr>
                  <p:cNvPr id="38" name="Picture 4" descr="https://encrypted-tbn1.google.com/images?q=tbn:ANd9GcS-zAnJiCsiBerQtOSl8rc-c4WY38cLHskHl3VO-b0adH0GnRQLsw"/>
                  <p:cNvPicPr>
                    <a:picLocks noChangeAspect="1" noChangeArrowheads="1"/>
                  </p:cNvPicPr>
                  <p:nvPr>
                    <p:custDataLst>
                      <p:tags r:id="rId10"/>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1430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s://encrypted-tbn1.google.com/images?q=tbn:ANd9GcS-zAnJiCsiBerQtOSl8rc-c4WY38cLHskHl3VO-b0adH0GnRQLsw"/>
                  <p:cNvPicPr>
                    <a:picLocks noChangeAspect="1" noChangeArrowheads="1"/>
                  </p:cNvPicPr>
                  <p:nvPr>
                    <p:custDataLst>
                      <p:tags r:id="rId11"/>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3716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Oval 36"/>
                <p:cNvSpPr/>
                <p:nvPr/>
              </p:nvSpPr>
              <p:spPr>
                <a:xfrm>
                  <a:off x="990600" y="4800600"/>
                  <a:ext cx="685800" cy="685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Oval 34"/>
              <p:cNvSpPr/>
              <p:nvPr/>
            </p:nvSpPr>
            <p:spPr>
              <a:xfrm>
                <a:off x="533400" y="3657600"/>
                <a:ext cx="1447800" cy="990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Adult School and Community  College Staff</a:t>
                </a:r>
                <a:endParaRPr lang="en-US" sz="1200" dirty="0">
                  <a:solidFill>
                    <a:schemeClr val="tx1"/>
                  </a:solidFill>
                </a:endParaRPr>
              </a:p>
            </p:txBody>
          </p:sp>
        </p:grpSp>
        <p:grpSp>
          <p:nvGrpSpPr>
            <p:cNvPr id="9" name="Group 8"/>
            <p:cNvGrpSpPr/>
            <p:nvPr/>
          </p:nvGrpSpPr>
          <p:grpSpPr>
            <a:xfrm>
              <a:off x="2514600" y="2511623"/>
              <a:ext cx="1752600" cy="2136577"/>
              <a:chOff x="2209800" y="2511623"/>
              <a:chExt cx="1752600" cy="2136577"/>
            </a:xfrm>
          </p:grpSpPr>
          <p:sp>
            <p:nvSpPr>
              <p:cNvPr id="26" name="TextBox 25"/>
              <p:cNvSpPr txBox="1"/>
              <p:nvPr/>
            </p:nvSpPr>
            <p:spPr>
              <a:xfrm>
                <a:off x="2209800" y="2511623"/>
                <a:ext cx="1752600" cy="307777"/>
              </a:xfrm>
              <a:prstGeom prst="rect">
                <a:avLst/>
              </a:prstGeom>
              <a:noFill/>
            </p:spPr>
            <p:txBody>
              <a:bodyPr wrap="square" rtlCol="0">
                <a:spAutoFit/>
              </a:bodyPr>
              <a:lstStyle/>
              <a:p>
                <a:pPr algn="ctr"/>
                <a:r>
                  <a:rPr lang="en-US" sz="1400" b="1" dirty="0" smtClean="0">
                    <a:latin typeface="+mj-lt"/>
                  </a:rPr>
                  <a:t>North County</a:t>
                </a:r>
              </a:p>
            </p:txBody>
          </p:sp>
          <p:grpSp>
            <p:nvGrpSpPr>
              <p:cNvPr id="27" name="Group 26"/>
              <p:cNvGrpSpPr/>
              <p:nvPr/>
            </p:nvGrpSpPr>
            <p:grpSpPr>
              <a:xfrm>
                <a:off x="2743200" y="2895600"/>
                <a:ext cx="685800" cy="685800"/>
                <a:chOff x="990600" y="4800600"/>
                <a:chExt cx="685800" cy="685800"/>
              </a:xfrm>
            </p:grpSpPr>
            <p:grpSp>
              <p:nvGrpSpPr>
                <p:cNvPr id="29" name="Group 28"/>
                <p:cNvGrpSpPr/>
                <p:nvPr/>
              </p:nvGrpSpPr>
              <p:grpSpPr>
                <a:xfrm>
                  <a:off x="1097812" y="5029200"/>
                  <a:ext cx="471376" cy="304800"/>
                  <a:chOff x="1143000" y="5029200"/>
                  <a:chExt cx="471376" cy="304800"/>
                </a:xfrm>
              </p:grpSpPr>
              <p:pic>
                <p:nvPicPr>
                  <p:cNvPr id="31" name="Picture 4" descr="https://encrypted-tbn1.google.com/images?q=tbn:ANd9GcS-zAnJiCsiBerQtOSl8rc-c4WY38cLHskHl3VO-b0adH0GnRQLsw"/>
                  <p:cNvPicPr>
                    <a:picLocks noChangeAspect="1" noChangeArrowheads="1"/>
                  </p:cNvPicPr>
                  <p:nvPr>
                    <p:custDataLst>
                      <p:tags r:id="rId8"/>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1430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encrypted-tbn1.google.com/images?q=tbn:ANd9GcS-zAnJiCsiBerQtOSl8rc-c4WY38cLHskHl3VO-b0adH0GnRQLsw"/>
                  <p:cNvPicPr>
                    <a:picLocks noChangeAspect="1" noChangeArrowheads="1"/>
                  </p:cNvPicPr>
                  <p:nvPr>
                    <p:custDataLst>
                      <p:tags r:id="rId9"/>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3716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Oval 29"/>
                <p:cNvSpPr/>
                <p:nvPr/>
              </p:nvSpPr>
              <p:spPr>
                <a:xfrm>
                  <a:off x="990600" y="4800600"/>
                  <a:ext cx="685800" cy="685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Oval 27"/>
              <p:cNvSpPr/>
              <p:nvPr/>
            </p:nvSpPr>
            <p:spPr>
              <a:xfrm>
                <a:off x="2362200" y="3657600"/>
                <a:ext cx="1447800" cy="990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Adult </a:t>
                </a:r>
                <a:r>
                  <a:rPr lang="en-US" sz="1200" dirty="0" smtClean="0">
                    <a:solidFill>
                      <a:schemeClr val="tx1"/>
                    </a:solidFill>
                  </a:rPr>
                  <a:t>School </a:t>
                </a:r>
                <a:r>
                  <a:rPr lang="en-US" sz="1200" dirty="0">
                    <a:solidFill>
                      <a:schemeClr val="tx1"/>
                    </a:solidFill>
                  </a:rPr>
                  <a:t>and Community  College Staff</a:t>
                </a:r>
              </a:p>
            </p:txBody>
          </p:sp>
        </p:grpSp>
        <p:grpSp>
          <p:nvGrpSpPr>
            <p:cNvPr id="10" name="Group 9"/>
            <p:cNvGrpSpPr/>
            <p:nvPr/>
          </p:nvGrpSpPr>
          <p:grpSpPr>
            <a:xfrm>
              <a:off x="4267200" y="2511623"/>
              <a:ext cx="1905000" cy="2136577"/>
              <a:chOff x="4165600" y="2511623"/>
              <a:chExt cx="1905000" cy="2136577"/>
            </a:xfrm>
          </p:grpSpPr>
          <p:sp>
            <p:nvSpPr>
              <p:cNvPr id="19" name="TextBox 18"/>
              <p:cNvSpPr txBox="1"/>
              <p:nvPr/>
            </p:nvSpPr>
            <p:spPr>
              <a:xfrm>
                <a:off x="4165600" y="2511623"/>
                <a:ext cx="1905000" cy="307777"/>
              </a:xfrm>
              <a:prstGeom prst="rect">
                <a:avLst/>
              </a:prstGeom>
              <a:noFill/>
            </p:spPr>
            <p:txBody>
              <a:bodyPr wrap="square" rtlCol="0">
                <a:spAutoFit/>
              </a:bodyPr>
              <a:lstStyle/>
              <a:p>
                <a:pPr algn="ctr"/>
                <a:r>
                  <a:rPr lang="en-US" sz="1400" b="1" dirty="0" smtClean="0">
                    <a:latin typeface="+mj-lt"/>
                  </a:rPr>
                  <a:t>Central County</a:t>
                </a:r>
              </a:p>
            </p:txBody>
          </p:sp>
          <p:grpSp>
            <p:nvGrpSpPr>
              <p:cNvPr id="20" name="Group 19"/>
              <p:cNvGrpSpPr/>
              <p:nvPr/>
            </p:nvGrpSpPr>
            <p:grpSpPr>
              <a:xfrm>
                <a:off x="4775200" y="2895600"/>
                <a:ext cx="685800" cy="685800"/>
                <a:chOff x="990600" y="4800600"/>
                <a:chExt cx="685800" cy="685800"/>
              </a:xfrm>
            </p:grpSpPr>
            <p:grpSp>
              <p:nvGrpSpPr>
                <p:cNvPr id="22" name="Group 21"/>
                <p:cNvGrpSpPr/>
                <p:nvPr/>
              </p:nvGrpSpPr>
              <p:grpSpPr>
                <a:xfrm>
                  <a:off x="1097812" y="5029200"/>
                  <a:ext cx="471376" cy="304800"/>
                  <a:chOff x="1143000" y="5029200"/>
                  <a:chExt cx="471376" cy="304800"/>
                </a:xfrm>
              </p:grpSpPr>
              <p:pic>
                <p:nvPicPr>
                  <p:cNvPr id="24" name="Picture 4" descr="https://encrypted-tbn1.google.com/images?q=tbn:ANd9GcS-zAnJiCsiBerQtOSl8rc-c4WY38cLHskHl3VO-b0adH0GnRQLsw"/>
                  <p:cNvPicPr>
                    <a:picLocks noChangeAspect="1" noChangeArrowheads="1"/>
                  </p:cNvPicPr>
                  <p:nvPr>
                    <p:custDataLst>
                      <p:tags r:id="rId6"/>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1430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encrypted-tbn1.google.com/images?q=tbn:ANd9GcS-zAnJiCsiBerQtOSl8rc-c4WY38cLHskHl3VO-b0adH0GnRQLsw"/>
                  <p:cNvPicPr>
                    <a:picLocks noChangeAspect="1" noChangeArrowheads="1"/>
                  </p:cNvPicPr>
                  <p:nvPr>
                    <p:custDataLst>
                      <p:tags r:id="rId7"/>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3716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990600" y="4800600"/>
                  <a:ext cx="685800" cy="685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Oval 20"/>
              <p:cNvSpPr/>
              <p:nvPr/>
            </p:nvSpPr>
            <p:spPr>
              <a:xfrm>
                <a:off x="4394200" y="3657600"/>
                <a:ext cx="1447800" cy="990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Adult </a:t>
                </a:r>
                <a:r>
                  <a:rPr lang="en-US" sz="1200" dirty="0" smtClean="0">
                    <a:solidFill>
                      <a:schemeClr val="tx1"/>
                    </a:solidFill>
                  </a:rPr>
                  <a:t>School </a:t>
                </a:r>
                <a:r>
                  <a:rPr lang="en-US" sz="1200" dirty="0">
                    <a:solidFill>
                      <a:schemeClr val="tx1"/>
                    </a:solidFill>
                  </a:rPr>
                  <a:t>and Community  College Staff</a:t>
                </a:r>
              </a:p>
            </p:txBody>
          </p:sp>
        </p:grpSp>
        <p:grpSp>
          <p:nvGrpSpPr>
            <p:cNvPr id="11" name="Group 10"/>
            <p:cNvGrpSpPr/>
            <p:nvPr/>
          </p:nvGrpSpPr>
          <p:grpSpPr>
            <a:xfrm>
              <a:off x="6172200" y="2511623"/>
              <a:ext cx="1905000" cy="2136577"/>
              <a:chOff x="6172200" y="2511623"/>
              <a:chExt cx="1905000" cy="2136577"/>
            </a:xfrm>
          </p:grpSpPr>
          <p:sp>
            <p:nvSpPr>
              <p:cNvPr id="12" name="TextBox 11"/>
              <p:cNvSpPr txBox="1"/>
              <p:nvPr/>
            </p:nvSpPr>
            <p:spPr>
              <a:xfrm>
                <a:off x="6172200" y="2511623"/>
                <a:ext cx="1905000" cy="307777"/>
              </a:xfrm>
              <a:prstGeom prst="rect">
                <a:avLst/>
              </a:prstGeom>
              <a:noFill/>
            </p:spPr>
            <p:txBody>
              <a:bodyPr wrap="square" rtlCol="0">
                <a:spAutoFit/>
              </a:bodyPr>
              <a:lstStyle/>
              <a:p>
                <a:pPr algn="ctr"/>
                <a:r>
                  <a:rPr lang="en-US" sz="1400" b="1" dirty="0" smtClean="0">
                    <a:latin typeface="+mj-lt"/>
                  </a:rPr>
                  <a:t>South County</a:t>
                </a:r>
              </a:p>
            </p:txBody>
          </p:sp>
          <p:grpSp>
            <p:nvGrpSpPr>
              <p:cNvPr id="13" name="Group 12"/>
              <p:cNvGrpSpPr/>
              <p:nvPr/>
            </p:nvGrpSpPr>
            <p:grpSpPr>
              <a:xfrm>
                <a:off x="6781800" y="2895600"/>
                <a:ext cx="685800" cy="685800"/>
                <a:chOff x="990600" y="4800600"/>
                <a:chExt cx="685800" cy="685800"/>
              </a:xfrm>
            </p:grpSpPr>
            <p:grpSp>
              <p:nvGrpSpPr>
                <p:cNvPr id="15" name="Group 14"/>
                <p:cNvGrpSpPr/>
                <p:nvPr/>
              </p:nvGrpSpPr>
              <p:grpSpPr>
                <a:xfrm>
                  <a:off x="1097812" y="5029200"/>
                  <a:ext cx="471376" cy="304800"/>
                  <a:chOff x="1143000" y="5029200"/>
                  <a:chExt cx="471376" cy="304800"/>
                </a:xfrm>
              </p:grpSpPr>
              <p:pic>
                <p:nvPicPr>
                  <p:cNvPr id="17" name="Picture 4" descr="https://encrypted-tbn1.google.com/images?q=tbn:ANd9GcS-zAnJiCsiBerQtOSl8rc-c4WY38cLHskHl3VO-b0adH0GnRQLsw"/>
                  <p:cNvPicPr>
                    <a:picLocks noChangeAspect="1" noChangeArrowheads="1"/>
                  </p:cNvPicPr>
                  <p:nvPr>
                    <p:custDataLst>
                      <p:tags r:id="rId4"/>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1430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encrypted-tbn1.google.com/images?q=tbn:ANd9GcS-zAnJiCsiBerQtOSl8rc-c4WY38cLHskHl3VO-b0adH0GnRQLsw"/>
                  <p:cNvPicPr>
                    <a:picLocks noChangeAspect="1" noChangeArrowheads="1"/>
                  </p:cNvPicPr>
                  <p:nvPr>
                    <p:custDataLst>
                      <p:tags r:id="rId5"/>
                    </p:custDataLst>
                  </p:nvPr>
                </p:nvPicPr>
                <p:blipFill rotWithShape="1">
                  <a:blip r:embed="rId16" cstate="print">
                    <a:extLst>
                      <a:ext uri="{28A0092B-C50C-407E-A947-70E740481C1C}">
                        <a14:useLocalDpi xmlns:a14="http://schemas.microsoft.com/office/drawing/2010/main" val="0"/>
                      </a:ext>
                    </a:extLst>
                  </a:blip>
                  <a:srcRect l="24444" r="23704"/>
                  <a:stretch/>
                </p:blipFill>
                <p:spPr bwMode="auto">
                  <a:xfrm>
                    <a:off x="1371600" y="5029200"/>
                    <a:ext cx="242776" cy="3048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p:cNvSpPr/>
                <p:nvPr/>
              </p:nvSpPr>
              <p:spPr>
                <a:xfrm>
                  <a:off x="990600" y="4800600"/>
                  <a:ext cx="685800" cy="685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p:cNvSpPr/>
              <p:nvPr/>
            </p:nvSpPr>
            <p:spPr>
              <a:xfrm>
                <a:off x="6400800" y="3657600"/>
                <a:ext cx="1447800" cy="990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Adult </a:t>
                </a:r>
                <a:r>
                  <a:rPr lang="en-US" sz="1200" dirty="0" smtClean="0">
                    <a:solidFill>
                      <a:schemeClr val="tx1"/>
                    </a:solidFill>
                  </a:rPr>
                  <a:t>School </a:t>
                </a:r>
                <a:r>
                  <a:rPr lang="en-US" sz="1200" dirty="0">
                    <a:solidFill>
                      <a:schemeClr val="tx1"/>
                    </a:solidFill>
                  </a:rPr>
                  <a:t>and Community  College Staff</a:t>
                </a:r>
              </a:p>
            </p:txBody>
          </p:sp>
        </p:grpSp>
      </p:grpSp>
      <p:sp>
        <p:nvSpPr>
          <p:cNvPr id="40" name="Oval 39"/>
          <p:cNvSpPr/>
          <p:nvPr/>
        </p:nvSpPr>
        <p:spPr>
          <a:xfrm>
            <a:off x="2362200" y="1449034"/>
            <a:ext cx="1828800" cy="8382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Steering Committee</a:t>
            </a:r>
            <a:endParaRPr lang="en-US" sz="1600" b="1" dirty="0">
              <a:solidFill>
                <a:schemeClr val="tx1"/>
              </a:solidFill>
            </a:endParaRPr>
          </a:p>
        </p:txBody>
      </p:sp>
      <p:sp>
        <p:nvSpPr>
          <p:cNvPr id="41" name="TextBox 40"/>
          <p:cNvSpPr txBox="1"/>
          <p:nvPr/>
        </p:nvSpPr>
        <p:spPr>
          <a:xfrm>
            <a:off x="1066800" y="2633246"/>
            <a:ext cx="6705600" cy="338554"/>
          </a:xfrm>
          <a:prstGeom prst="rect">
            <a:avLst/>
          </a:prstGeom>
          <a:noFill/>
        </p:spPr>
        <p:txBody>
          <a:bodyPr wrap="square" rtlCol="0">
            <a:spAutoFit/>
          </a:bodyPr>
          <a:lstStyle/>
          <a:p>
            <a:pPr algn="ctr"/>
            <a:r>
              <a:rPr lang="en-US" sz="1600" b="1" dirty="0" smtClean="0">
                <a:latin typeface="+mj-lt"/>
              </a:rPr>
              <a:t>Collaborative Action Teams - CATS</a:t>
            </a:r>
          </a:p>
        </p:txBody>
      </p:sp>
      <p:grpSp>
        <p:nvGrpSpPr>
          <p:cNvPr id="42" name="Group 41"/>
          <p:cNvGrpSpPr/>
          <p:nvPr/>
        </p:nvGrpSpPr>
        <p:grpSpPr>
          <a:xfrm>
            <a:off x="571362" y="1524625"/>
            <a:ext cx="8305800" cy="5180350"/>
            <a:chOff x="533400" y="1239560"/>
            <a:chExt cx="8305800" cy="5180350"/>
          </a:xfrm>
        </p:grpSpPr>
        <p:grpSp>
          <p:nvGrpSpPr>
            <p:cNvPr id="43" name="Group 42"/>
            <p:cNvGrpSpPr/>
            <p:nvPr/>
          </p:nvGrpSpPr>
          <p:grpSpPr>
            <a:xfrm>
              <a:off x="4153038" y="1239560"/>
              <a:ext cx="4686162" cy="707886"/>
              <a:chOff x="4153038" y="1239560"/>
              <a:chExt cx="4686162" cy="707886"/>
            </a:xfrm>
          </p:grpSpPr>
          <p:sp>
            <p:nvSpPr>
              <p:cNvPr id="48" name="TextBox 47"/>
              <p:cNvSpPr txBox="1"/>
              <p:nvPr/>
            </p:nvSpPr>
            <p:spPr>
              <a:xfrm>
                <a:off x="5715000" y="1239560"/>
                <a:ext cx="3124200" cy="707886"/>
              </a:xfrm>
              <a:prstGeom prst="rect">
                <a:avLst/>
              </a:prstGeom>
              <a:noFill/>
            </p:spPr>
            <p:txBody>
              <a:bodyPr wrap="square" rtlCol="0">
                <a:spAutoFit/>
              </a:bodyPr>
              <a:lstStyle/>
              <a:p>
                <a:pPr algn="l">
                  <a:spcBef>
                    <a:spcPts val="600"/>
                  </a:spcBef>
                  <a:spcAft>
                    <a:spcPts val="600"/>
                  </a:spcAft>
                </a:pPr>
                <a:r>
                  <a:rPr lang="en-US" sz="2000" dirty="0" smtClean="0">
                    <a:solidFill>
                      <a:srgbClr val="FF0000"/>
                    </a:solidFill>
                    <a:latin typeface="+mj-lt"/>
                  </a:rPr>
                  <a:t>Regional Vision and Coordination</a:t>
                </a:r>
              </a:p>
            </p:txBody>
          </p:sp>
          <p:cxnSp>
            <p:nvCxnSpPr>
              <p:cNvPr id="49" name="Straight Connector 48"/>
              <p:cNvCxnSpPr>
                <a:stCxn id="48" idx="1"/>
                <a:endCxn id="40" idx="6"/>
              </p:cNvCxnSpPr>
              <p:nvPr/>
            </p:nvCxnSpPr>
            <p:spPr>
              <a:xfrm flipH="1" flipV="1">
                <a:off x="4153038" y="1583069"/>
                <a:ext cx="1561962" cy="1043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533400" y="2362200"/>
              <a:ext cx="7924800" cy="4057710"/>
              <a:chOff x="533400" y="2362200"/>
              <a:chExt cx="7924800" cy="4057710"/>
            </a:xfrm>
          </p:grpSpPr>
          <p:sp>
            <p:nvSpPr>
              <p:cNvPr id="45" name="Rounded Rectangle 44"/>
              <p:cNvSpPr/>
              <p:nvPr/>
            </p:nvSpPr>
            <p:spPr>
              <a:xfrm>
                <a:off x="533400" y="2362200"/>
                <a:ext cx="7924800" cy="2971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3810000" y="6019800"/>
                <a:ext cx="4114800" cy="400110"/>
              </a:xfrm>
              <a:prstGeom prst="rect">
                <a:avLst/>
              </a:prstGeom>
              <a:noFill/>
            </p:spPr>
            <p:txBody>
              <a:bodyPr wrap="square" rtlCol="0">
                <a:spAutoFit/>
              </a:bodyPr>
              <a:lstStyle/>
              <a:p>
                <a:pPr algn="ctr">
                  <a:spcBef>
                    <a:spcPts val="600"/>
                  </a:spcBef>
                  <a:spcAft>
                    <a:spcPts val="600"/>
                  </a:spcAft>
                </a:pPr>
                <a:r>
                  <a:rPr lang="en-US" sz="2000" dirty="0" smtClean="0">
                    <a:solidFill>
                      <a:srgbClr val="FF0000"/>
                    </a:solidFill>
                    <a:latin typeface="+mj-lt"/>
                  </a:rPr>
                  <a:t>Meet local needs</a:t>
                </a:r>
              </a:p>
            </p:txBody>
          </p:sp>
          <p:cxnSp>
            <p:nvCxnSpPr>
              <p:cNvPr id="47" name="Straight Connector 46"/>
              <p:cNvCxnSpPr>
                <a:stCxn id="46" idx="0"/>
                <a:endCxn id="45" idx="2"/>
              </p:cNvCxnSpPr>
              <p:nvPr/>
            </p:nvCxnSpPr>
            <p:spPr>
              <a:xfrm flipH="1" flipV="1">
                <a:off x="4495800" y="5334000"/>
                <a:ext cx="1371600" cy="68580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50" name="Oval 49"/>
          <p:cNvSpPr/>
          <p:nvPr/>
        </p:nvSpPr>
        <p:spPr>
          <a:xfrm>
            <a:off x="3936104" y="1444823"/>
            <a:ext cx="1828800" cy="8382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Executive</a:t>
            </a:r>
          </a:p>
          <a:p>
            <a:pPr algn="ctr"/>
            <a:r>
              <a:rPr lang="en-US" sz="1600" b="1" dirty="0" smtClean="0">
                <a:solidFill>
                  <a:schemeClr val="tx1"/>
                </a:solidFill>
              </a:rPr>
              <a:t>Committee</a:t>
            </a:r>
            <a:endParaRPr lang="en-US" sz="1600" b="1" dirty="0">
              <a:solidFill>
                <a:schemeClr val="tx1"/>
              </a:solidFill>
            </a:endParaRPr>
          </a:p>
        </p:txBody>
      </p:sp>
    </p:spTree>
    <p:extLst>
      <p:ext uri="{BB962C8B-B14F-4D97-AF65-F5344CB8AC3E}">
        <p14:creationId xmlns:p14="http://schemas.microsoft.com/office/powerpoint/2010/main" val="303629685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68" y="461655"/>
            <a:ext cx="4291932" cy="659534"/>
          </a:xfrm>
        </p:spPr>
        <p:txBody>
          <a:bodyPr>
            <a:noAutofit/>
          </a:bodyPr>
          <a:lstStyle/>
          <a:p>
            <a:pPr algn="l"/>
            <a:r>
              <a:rPr lang="en-US" sz="3200" dirty="0" smtClean="0"/>
              <a:t>Our Partners</a:t>
            </a:r>
            <a:endParaRPr lang="en-US" sz="3200" dirty="0"/>
          </a:p>
        </p:txBody>
      </p:sp>
      <p:sp>
        <p:nvSpPr>
          <p:cNvPr id="4" name="Rectangle 3"/>
          <p:cNvSpPr/>
          <p:nvPr>
            <p:custDataLst>
              <p:tags r:id="rId1"/>
            </p:custDataLst>
          </p:nvPr>
        </p:nvSpPr>
        <p:spPr>
          <a:xfrm rot="810735">
            <a:off x="2502418" y="3712141"/>
            <a:ext cx="1373570" cy="150329"/>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5" name="Rectangle 4"/>
          <p:cNvSpPr/>
          <p:nvPr>
            <p:custDataLst>
              <p:tags r:id="rId2"/>
            </p:custDataLst>
          </p:nvPr>
        </p:nvSpPr>
        <p:spPr>
          <a:xfrm rot="9921757">
            <a:off x="5311945" y="3712141"/>
            <a:ext cx="1373570" cy="150329"/>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6" name="Rectangle 5"/>
          <p:cNvSpPr/>
          <p:nvPr>
            <p:custDataLst>
              <p:tags r:id="rId3"/>
            </p:custDataLst>
          </p:nvPr>
        </p:nvSpPr>
        <p:spPr>
          <a:xfrm rot="2340654">
            <a:off x="2933656" y="3042026"/>
            <a:ext cx="1373570" cy="150329"/>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7" name="Rectangle 6"/>
          <p:cNvSpPr/>
          <p:nvPr>
            <p:custDataLst>
              <p:tags r:id="rId4"/>
            </p:custDataLst>
          </p:nvPr>
        </p:nvSpPr>
        <p:spPr>
          <a:xfrm rot="8110162">
            <a:off x="4700829" y="2998358"/>
            <a:ext cx="1373570" cy="150329"/>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8" name="Rectangle 7"/>
          <p:cNvSpPr/>
          <p:nvPr>
            <p:custDataLst>
              <p:tags r:id="rId5"/>
            </p:custDataLst>
          </p:nvPr>
        </p:nvSpPr>
        <p:spPr>
          <a:xfrm rot="6897526">
            <a:off x="3436501" y="5096209"/>
            <a:ext cx="1291062" cy="15993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9" name="Rectangle 8"/>
          <p:cNvSpPr/>
          <p:nvPr>
            <p:custDataLst>
              <p:tags r:id="rId6"/>
            </p:custDataLst>
          </p:nvPr>
        </p:nvSpPr>
        <p:spPr>
          <a:xfrm rot="14317116">
            <a:off x="4304670" y="5085041"/>
            <a:ext cx="1291062" cy="15993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10" name="Rectangle 9"/>
          <p:cNvSpPr/>
          <p:nvPr>
            <p:custDataLst>
              <p:tags r:id="rId7"/>
            </p:custDataLst>
          </p:nvPr>
        </p:nvSpPr>
        <p:spPr>
          <a:xfrm rot="5400000">
            <a:off x="3878769" y="2869845"/>
            <a:ext cx="1291062" cy="15993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11" name="Rectangle 10"/>
          <p:cNvSpPr/>
          <p:nvPr>
            <p:custDataLst>
              <p:tags r:id="rId8"/>
            </p:custDataLst>
          </p:nvPr>
        </p:nvSpPr>
        <p:spPr>
          <a:xfrm rot="12349563">
            <a:off x="5103718" y="4513121"/>
            <a:ext cx="1373570" cy="150329"/>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12" name="Rectangle 11"/>
          <p:cNvSpPr/>
          <p:nvPr>
            <p:custDataLst>
              <p:tags r:id="rId9"/>
            </p:custDataLst>
          </p:nvPr>
        </p:nvSpPr>
        <p:spPr>
          <a:xfrm rot="9065434">
            <a:off x="2641045" y="4513121"/>
            <a:ext cx="1373570" cy="150329"/>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grpSp>
        <p:nvGrpSpPr>
          <p:cNvPr id="59" name="Group 58"/>
          <p:cNvGrpSpPr/>
          <p:nvPr/>
        </p:nvGrpSpPr>
        <p:grpSpPr>
          <a:xfrm>
            <a:off x="2330288" y="2020453"/>
            <a:ext cx="4451512" cy="4075547"/>
            <a:chOff x="762000" y="1791853"/>
            <a:chExt cx="4908712" cy="4608947"/>
          </a:xfrm>
        </p:grpSpPr>
        <p:sp>
          <p:nvSpPr>
            <p:cNvPr id="13" name="Block Arc 12"/>
            <p:cNvSpPr/>
            <p:nvPr>
              <p:custDataLst>
                <p:tags r:id="rId32"/>
              </p:custDataLst>
            </p:nvPr>
          </p:nvSpPr>
          <p:spPr>
            <a:xfrm>
              <a:off x="787085" y="1791853"/>
              <a:ext cx="4883627" cy="4590275"/>
            </a:xfrm>
            <a:prstGeom prst="blockArc">
              <a:avLst>
                <a:gd name="adj1" fmla="val 13114286"/>
                <a:gd name="adj2" fmla="val 16200000"/>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grpSp>
          <p:nvGrpSpPr>
            <p:cNvPr id="58" name="Group 57"/>
            <p:cNvGrpSpPr/>
            <p:nvPr/>
          </p:nvGrpSpPr>
          <p:grpSpPr>
            <a:xfrm>
              <a:off x="762000" y="1791853"/>
              <a:ext cx="4890454" cy="4608947"/>
              <a:chOff x="762000" y="1791853"/>
              <a:chExt cx="4890454" cy="4608947"/>
            </a:xfrm>
          </p:grpSpPr>
          <p:sp>
            <p:nvSpPr>
              <p:cNvPr id="14" name="Block Arc 13"/>
              <p:cNvSpPr/>
              <p:nvPr>
                <p:custDataLst>
                  <p:tags r:id="rId33"/>
                </p:custDataLst>
              </p:nvPr>
            </p:nvSpPr>
            <p:spPr>
              <a:xfrm>
                <a:off x="762000" y="1791853"/>
                <a:ext cx="4883627" cy="4590275"/>
              </a:xfrm>
              <a:prstGeom prst="blockArc">
                <a:avLst>
                  <a:gd name="adj1" fmla="val 10028571"/>
                  <a:gd name="adj2" fmla="val 13114286"/>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grpSp>
            <p:nvGrpSpPr>
              <p:cNvPr id="56" name="Group 55"/>
              <p:cNvGrpSpPr/>
              <p:nvPr/>
            </p:nvGrpSpPr>
            <p:grpSpPr>
              <a:xfrm>
                <a:off x="762000" y="1791853"/>
                <a:ext cx="4890454" cy="4608947"/>
                <a:chOff x="755173" y="1791853"/>
                <a:chExt cx="4890454" cy="4608947"/>
              </a:xfrm>
            </p:grpSpPr>
            <p:sp>
              <p:nvSpPr>
                <p:cNvPr id="16" name="Block Arc 15"/>
                <p:cNvSpPr/>
                <p:nvPr>
                  <p:custDataLst>
                    <p:tags r:id="rId34"/>
                  </p:custDataLst>
                </p:nvPr>
              </p:nvSpPr>
              <p:spPr>
                <a:xfrm>
                  <a:off x="762000" y="1810525"/>
                  <a:ext cx="4883627" cy="4590275"/>
                </a:xfrm>
                <a:prstGeom prst="blockArc">
                  <a:avLst>
                    <a:gd name="adj1" fmla="val 3857143"/>
                    <a:gd name="adj2" fmla="val 6939802"/>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grpSp>
              <p:nvGrpSpPr>
                <p:cNvPr id="53" name="Group 52"/>
                <p:cNvGrpSpPr/>
                <p:nvPr/>
              </p:nvGrpSpPr>
              <p:grpSpPr>
                <a:xfrm>
                  <a:off x="755173" y="1791853"/>
                  <a:ext cx="4883627" cy="4590275"/>
                  <a:chOff x="2082485" y="1791853"/>
                  <a:chExt cx="4883627" cy="4590275"/>
                </a:xfrm>
              </p:grpSpPr>
              <p:sp>
                <p:nvSpPr>
                  <p:cNvPr id="15" name="Block Arc 14"/>
                  <p:cNvSpPr/>
                  <p:nvPr>
                    <p:custDataLst>
                      <p:tags r:id="rId35"/>
                    </p:custDataLst>
                  </p:nvPr>
                </p:nvSpPr>
                <p:spPr>
                  <a:xfrm>
                    <a:off x="2082485" y="1791853"/>
                    <a:ext cx="4883627" cy="4590275"/>
                  </a:xfrm>
                  <a:prstGeom prst="blockArc">
                    <a:avLst>
                      <a:gd name="adj1" fmla="val 6939802"/>
                      <a:gd name="adj2" fmla="val 10028571"/>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sp>
                <p:nvSpPr>
                  <p:cNvPr id="17" name="Block Arc 16"/>
                  <p:cNvSpPr/>
                  <p:nvPr>
                    <p:custDataLst>
                      <p:tags r:id="rId36"/>
                    </p:custDataLst>
                  </p:nvPr>
                </p:nvSpPr>
                <p:spPr>
                  <a:xfrm>
                    <a:off x="2082485" y="1791853"/>
                    <a:ext cx="4883627" cy="4590275"/>
                  </a:xfrm>
                  <a:prstGeom prst="blockArc">
                    <a:avLst>
                      <a:gd name="adj1" fmla="val 771429"/>
                      <a:gd name="adj2" fmla="val 3857143"/>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sp>
                <p:nvSpPr>
                  <p:cNvPr id="18" name="Block Arc 17"/>
                  <p:cNvSpPr/>
                  <p:nvPr>
                    <p:custDataLst>
                      <p:tags r:id="rId37"/>
                    </p:custDataLst>
                  </p:nvPr>
                </p:nvSpPr>
                <p:spPr>
                  <a:xfrm>
                    <a:off x="2082485" y="1791853"/>
                    <a:ext cx="4883627" cy="4590275"/>
                  </a:xfrm>
                  <a:prstGeom prst="blockArc">
                    <a:avLst>
                      <a:gd name="adj1" fmla="val 19285714"/>
                      <a:gd name="adj2" fmla="val 771429"/>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sp>
                <p:nvSpPr>
                  <p:cNvPr id="19" name="Block Arc 18"/>
                  <p:cNvSpPr/>
                  <p:nvPr>
                    <p:custDataLst>
                      <p:tags r:id="rId38"/>
                    </p:custDataLst>
                  </p:nvPr>
                </p:nvSpPr>
                <p:spPr>
                  <a:xfrm>
                    <a:off x="2082485" y="1791853"/>
                    <a:ext cx="4883627" cy="4590275"/>
                  </a:xfrm>
                  <a:prstGeom prst="blockArc">
                    <a:avLst>
                      <a:gd name="adj1" fmla="val 16200000"/>
                      <a:gd name="adj2" fmla="val 19285714"/>
                      <a:gd name="adj3" fmla="val 3905"/>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00" dirty="0">
                      <a:latin typeface="Arial" pitchFamily="34" charset="0"/>
                      <a:cs typeface="Arial" pitchFamily="34" charset="0"/>
                    </a:endParaRPr>
                  </a:p>
                </p:txBody>
              </p:sp>
            </p:grpSp>
          </p:grpSp>
        </p:grpSp>
      </p:grpSp>
      <p:grpSp>
        <p:nvGrpSpPr>
          <p:cNvPr id="51" name="Group 50"/>
          <p:cNvGrpSpPr/>
          <p:nvPr/>
        </p:nvGrpSpPr>
        <p:grpSpPr>
          <a:xfrm>
            <a:off x="1828800" y="3048000"/>
            <a:ext cx="1312480" cy="1210805"/>
            <a:chOff x="1409700" y="3016093"/>
            <a:chExt cx="1312480" cy="1210805"/>
          </a:xfrm>
        </p:grpSpPr>
        <p:sp>
          <p:nvSpPr>
            <p:cNvPr id="22" name="Oval 21"/>
            <p:cNvSpPr/>
            <p:nvPr/>
          </p:nvSpPr>
          <p:spPr>
            <a:xfrm>
              <a:off x="1421799" y="3016093"/>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23" name="Pentagon 22"/>
            <p:cNvSpPr/>
            <p:nvPr>
              <p:custDataLst>
                <p:tags r:id="rId31"/>
              </p:custDataLst>
            </p:nvPr>
          </p:nvSpPr>
          <p:spPr>
            <a:xfrm>
              <a:off x="1409700" y="3449173"/>
              <a:ext cx="1300381"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Cabrillo School District</a:t>
              </a:r>
              <a:endParaRPr lang="en-US" sz="1500" b="1" dirty="0">
                <a:solidFill>
                  <a:schemeClr val="bg1"/>
                </a:solidFill>
                <a:latin typeface="Arial" pitchFamily="34" charset="0"/>
                <a:cs typeface="Arial" pitchFamily="34" charset="0"/>
              </a:endParaRPr>
            </a:p>
          </p:txBody>
        </p:sp>
      </p:grpSp>
      <p:grpSp>
        <p:nvGrpSpPr>
          <p:cNvPr id="52" name="Group 51"/>
          <p:cNvGrpSpPr/>
          <p:nvPr/>
        </p:nvGrpSpPr>
        <p:grpSpPr>
          <a:xfrm>
            <a:off x="2667000" y="2057400"/>
            <a:ext cx="1300381" cy="1210805"/>
            <a:chOff x="2365166" y="1805288"/>
            <a:chExt cx="1300381" cy="1210805"/>
          </a:xfrm>
        </p:grpSpPr>
        <p:sp>
          <p:nvSpPr>
            <p:cNvPr id="24" name="Oval 23"/>
            <p:cNvSpPr/>
            <p:nvPr/>
          </p:nvSpPr>
          <p:spPr>
            <a:xfrm>
              <a:off x="2365166" y="1805288"/>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25" name="Pentagon 24"/>
            <p:cNvSpPr/>
            <p:nvPr>
              <p:custDataLst>
                <p:tags r:id="rId30"/>
              </p:custDataLst>
            </p:nvPr>
          </p:nvSpPr>
          <p:spPr>
            <a:xfrm>
              <a:off x="2366033" y="2238368"/>
              <a:ext cx="1291567"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latin typeface="Arial" pitchFamily="34" charset="0"/>
                  <a:cs typeface="Arial" pitchFamily="34" charset="0"/>
                </a:rPr>
                <a:t>County Office of Education</a:t>
              </a:r>
              <a:endParaRPr lang="en-US" sz="1500" b="1" dirty="0">
                <a:latin typeface="Arial" pitchFamily="34" charset="0"/>
                <a:cs typeface="Arial" pitchFamily="34" charset="0"/>
              </a:endParaRPr>
            </a:p>
          </p:txBody>
        </p:sp>
      </p:grpSp>
      <p:sp>
        <p:nvSpPr>
          <p:cNvPr id="27" name="Pentagon 26"/>
          <p:cNvSpPr/>
          <p:nvPr>
            <p:custDataLst>
              <p:tags r:id="rId10"/>
            </p:custDataLst>
          </p:nvPr>
        </p:nvSpPr>
        <p:spPr>
          <a:xfrm>
            <a:off x="4701774" y="6048652"/>
            <a:ext cx="1549497" cy="360790"/>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chemeClr val="bg1"/>
              </a:solidFill>
              <a:latin typeface="Arial" pitchFamily="34" charset="0"/>
              <a:cs typeface="Arial" pitchFamily="34" charset="0"/>
            </a:endParaRPr>
          </a:p>
        </p:txBody>
      </p:sp>
      <p:sp>
        <p:nvSpPr>
          <p:cNvPr id="29" name="Pentagon 28"/>
          <p:cNvSpPr/>
          <p:nvPr>
            <p:custDataLst>
              <p:tags r:id="rId11"/>
            </p:custDataLst>
          </p:nvPr>
        </p:nvSpPr>
        <p:spPr>
          <a:xfrm>
            <a:off x="2864320" y="6043571"/>
            <a:ext cx="1459375" cy="360790"/>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chemeClr val="bg1"/>
              </a:solidFill>
              <a:latin typeface="Arial" pitchFamily="34" charset="0"/>
              <a:cs typeface="Arial" pitchFamily="34" charset="0"/>
            </a:endParaRPr>
          </a:p>
        </p:txBody>
      </p:sp>
      <p:grpSp>
        <p:nvGrpSpPr>
          <p:cNvPr id="50" name="Group 49"/>
          <p:cNvGrpSpPr/>
          <p:nvPr/>
        </p:nvGrpSpPr>
        <p:grpSpPr>
          <a:xfrm>
            <a:off x="2286000" y="4267200"/>
            <a:ext cx="1321373" cy="1210805"/>
            <a:chOff x="1645454" y="4438555"/>
            <a:chExt cx="1321373" cy="1210805"/>
          </a:xfrm>
        </p:grpSpPr>
        <p:sp>
          <p:nvSpPr>
            <p:cNvPr id="30" name="Oval 29"/>
            <p:cNvSpPr/>
            <p:nvPr/>
          </p:nvSpPr>
          <p:spPr>
            <a:xfrm>
              <a:off x="1645454" y="4438555"/>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31" name="Pentagon 30"/>
            <p:cNvSpPr/>
            <p:nvPr>
              <p:custDataLst>
                <p:tags r:id="rId29"/>
              </p:custDataLst>
            </p:nvPr>
          </p:nvSpPr>
          <p:spPr>
            <a:xfrm>
              <a:off x="1666446" y="4853795"/>
              <a:ext cx="1300381"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Cañada</a:t>
              </a:r>
              <a:r>
                <a:rPr lang="en-US" sz="1600" dirty="0"/>
                <a:t> </a:t>
              </a:r>
              <a:r>
                <a:rPr lang="en-US" sz="1500" b="1" dirty="0" smtClean="0">
                  <a:solidFill>
                    <a:schemeClr val="bg1"/>
                  </a:solidFill>
                  <a:latin typeface="Arial" pitchFamily="34" charset="0"/>
                  <a:cs typeface="Arial" pitchFamily="34" charset="0"/>
                </a:rPr>
                <a:t>College</a:t>
              </a:r>
              <a:endParaRPr lang="en-US" sz="1500" b="1" dirty="0">
                <a:solidFill>
                  <a:schemeClr val="bg1"/>
                </a:solidFill>
                <a:latin typeface="Arial" pitchFamily="34" charset="0"/>
                <a:cs typeface="Arial" pitchFamily="34" charset="0"/>
              </a:endParaRPr>
            </a:p>
          </p:txBody>
        </p:sp>
      </p:grpSp>
      <p:grpSp>
        <p:nvGrpSpPr>
          <p:cNvPr id="42" name="Group 41"/>
          <p:cNvGrpSpPr/>
          <p:nvPr/>
        </p:nvGrpSpPr>
        <p:grpSpPr>
          <a:xfrm>
            <a:off x="3886200" y="1600200"/>
            <a:ext cx="1321374" cy="1210805"/>
            <a:chOff x="3892682" y="1219200"/>
            <a:chExt cx="1321374" cy="1210805"/>
          </a:xfrm>
        </p:grpSpPr>
        <p:sp>
          <p:nvSpPr>
            <p:cNvPr id="32" name="Oval 31"/>
            <p:cNvSpPr/>
            <p:nvPr/>
          </p:nvSpPr>
          <p:spPr>
            <a:xfrm>
              <a:off x="3892682" y="1219200"/>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33" name="Pentagon 32"/>
            <p:cNvSpPr/>
            <p:nvPr>
              <p:custDataLst>
                <p:tags r:id="rId28"/>
              </p:custDataLst>
            </p:nvPr>
          </p:nvSpPr>
          <p:spPr>
            <a:xfrm>
              <a:off x="3913675" y="1634442"/>
              <a:ext cx="1300381"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Jefferson Adult School</a:t>
              </a:r>
              <a:endParaRPr lang="en-US" sz="1500" b="1" dirty="0">
                <a:solidFill>
                  <a:schemeClr val="bg1"/>
                </a:solidFill>
                <a:latin typeface="Arial" pitchFamily="34" charset="0"/>
                <a:cs typeface="Arial" pitchFamily="34" charset="0"/>
              </a:endParaRPr>
            </a:p>
          </p:txBody>
        </p:sp>
      </p:grpSp>
      <p:grpSp>
        <p:nvGrpSpPr>
          <p:cNvPr id="43" name="Group 42"/>
          <p:cNvGrpSpPr/>
          <p:nvPr/>
        </p:nvGrpSpPr>
        <p:grpSpPr>
          <a:xfrm>
            <a:off x="5181600" y="1913395"/>
            <a:ext cx="1321373" cy="1210805"/>
            <a:chOff x="5362061" y="1805288"/>
            <a:chExt cx="1321373" cy="1210805"/>
          </a:xfrm>
        </p:grpSpPr>
        <p:sp>
          <p:nvSpPr>
            <p:cNvPr id="34" name="Oval 33"/>
            <p:cNvSpPr/>
            <p:nvPr/>
          </p:nvSpPr>
          <p:spPr>
            <a:xfrm>
              <a:off x="5362061" y="1805288"/>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35" name="Pentagon 34"/>
            <p:cNvSpPr/>
            <p:nvPr>
              <p:custDataLst>
                <p:tags r:id="rId27"/>
              </p:custDataLst>
            </p:nvPr>
          </p:nvSpPr>
          <p:spPr>
            <a:xfrm>
              <a:off x="5383053" y="2220529"/>
              <a:ext cx="1300381"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Skyline College</a:t>
              </a:r>
              <a:endParaRPr lang="en-US" sz="1500" b="1" dirty="0">
                <a:solidFill>
                  <a:schemeClr val="bg1"/>
                </a:solidFill>
                <a:latin typeface="Arial" pitchFamily="34" charset="0"/>
                <a:cs typeface="Arial" pitchFamily="34" charset="0"/>
              </a:endParaRPr>
            </a:p>
          </p:txBody>
        </p:sp>
      </p:grpSp>
      <p:grpSp>
        <p:nvGrpSpPr>
          <p:cNvPr id="45" name="Group 44"/>
          <p:cNvGrpSpPr/>
          <p:nvPr/>
        </p:nvGrpSpPr>
        <p:grpSpPr>
          <a:xfrm>
            <a:off x="5867400" y="3016093"/>
            <a:ext cx="1430419" cy="1210805"/>
            <a:chOff x="6303881" y="3016093"/>
            <a:chExt cx="1430419" cy="1210805"/>
          </a:xfrm>
        </p:grpSpPr>
        <p:sp>
          <p:nvSpPr>
            <p:cNvPr id="36" name="Oval 35"/>
            <p:cNvSpPr/>
            <p:nvPr/>
          </p:nvSpPr>
          <p:spPr>
            <a:xfrm>
              <a:off x="6363562" y="3016093"/>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37" name="Pentagon 36"/>
            <p:cNvSpPr/>
            <p:nvPr>
              <p:custDataLst>
                <p:tags r:id="rId26"/>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South San Francisco Adult</a:t>
              </a:r>
              <a:endParaRPr lang="en-US" sz="1500" b="1" dirty="0">
                <a:solidFill>
                  <a:schemeClr val="bg1"/>
                </a:solidFill>
                <a:latin typeface="Arial" pitchFamily="34" charset="0"/>
                <a:cs typeface="Arial" pitchFamily="34" charset="0"/>
              </a:endParaRPr>
            </a:p>
          </p:txBody>
        </p:sp>
      </p:grpSp>
      <p:grpSp>
        <p:nvGrpSpPr>
          <p:cNvPr id="47" name="Group 46"/>
          <p:cNvGrpSpPr/>
          <p:nvPr/>
        </p:nvGrpSpPr>
        <p:grpSpPr>
          <a:xfrm>
            <a:off x="5562600" y="4267200"/>
            <a:ext cx="1436648" cy="1210805"/>
            <a:chOff x="6000011" y="4438555"/>
            <a:chExt cx="1436648" cy="1210805"/>
          </a:xfrm>
        </p:grpSpPr>
        <p:sp>
          <p:nvSpPr>
            <p:cNvPr id="38" name="Oval 37"/>
            <p:cNvSpPr/>
            <p:nvPr/>
          </p:nvSpPr>
          <p:spPr>
            <a:xfrm>
              <a:off x="6043690" y="4438555"/>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39" name="Pentagon 38"/>
            <p:cNvSpPr/>
            <p:nvPr>
              <p:custDataLst>
                <p:tags r:id="rId25"/>
              </p:custDataLst>
            </p:nvPr>
          </p:nvSpPr>
          <p:spPr>
            <a:xfrm>
              <a:off x="6000011" y="4853795"/>
              <a:ext cx="1436648"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San Mateo Adult School</a:t>
              </a:r>
              <a:endParaRPr lang="en-US" sz="1500" b="1" dirty="0">
                <a:solidFill>
                  <a:schemeClr val="bg1"/>
                </a:solidFill>
                <a:latin typeface="Arial" pitchFamily="34" charset="0"/>
                <a:cs typeface="Arial" pitchFamily="34" charset="0"/>
              </a:endParaRPr>
            </a:p>
          </p:txBody>
        </p:sp>
      </p:grpSp>
      <p:grpSp>
        <p:nvGrpSpPr>
          <p:cNvPr id="3" name="Group 2"/>
          <p:cNvGrpSpPr/>
          <p:nvPr/>
        </p:nvGrpSpPr>
        <p:grpSpPr>
          <a:xfrm>
            <a:off x="3733800" y="3124200"/>
            <a:ext cx="1752600" cy="1676400"/>
            <a:chOff x="3581400" y="3200400"/>
            <a:chExt cx="1981200" cy="2044560"/>
          </a:xfrm>
        </p:grpSpPr>
        <p:sp>
          <p:nvSpPr>
            <p:cNvPr id="20" name="Freeform 19"/>
            <p:cNvSpPr/>
            <p:nvPr>
              <p:custDataLst>
                <p:tags r:id="rId23"/>
              </p:custDataLst>
            </p:nvPr>
          </p:nvSpPr>
          <p:spPr>
            <a:xfrm>
              <a:off x="3586548" y="3200400"/>
              <a:ext cx="1970905" cy="2044560"/>
            </a:xfrm>
            <a:custGeom>
              <a:avLst/>
              <a:gdLst>
                <a:gd name="connsiteX0" fmla="*/ 0 w 1802680"/>
                <a:gd name="connsiteY0" fmla="*/ 901340 h 1802680"/>
                <a:gd name="connsiteX1" fmla="*/ 901340 w 1802680"/>
                <a:gd name="connsiteY1" fmla="*/ 0 h 1802680"/>
                <a:gd name="connsiteX2" fmla="*/ 1802680 w 1802680"/>
                <a:gd name="connsiteY2" fmla="*/ 901340 h 1802680"/>
                <a:gd name="connsiteX3" fmla="*/ 901340 w 1802680"/>
                <a:gd name="connsiteY3" fmla="*/ 1802680 h 1802680"/>
                <a:gd name="connsiteX4" fmla="*/ 0 w 1802680"/>
                <a:gd name="connsiteY4" fmla="*/ 901340 h 180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680" h="1802680">
                  <a:moveTo>
                    <a:pt x="0" y="901340"/>
                  </a:moveTo>
                  <a:cubicBezTo>
                    <a:pt x="0" y="403544"/>
                    <a:pt x="403544" y="0"/>
                    <a:pt x="901340" y="0"/>
                  </a:cubicBezTo>
                  <a:cubicBezTo>
                    <a:pt x="1399136" y="0"/>
                    <a:pt x="1802680" y="403544"/>
                    <a:pt x="1802680" y="901340"/>
                  </a:cubicBezTo>
                  <a:cubicBezTo>
                    <a:pt x="1802680" y="1399136"/>
                    <a:pt x="1399136" y="1802680"/>
                    <a:pt x="901340" y="1802680"/>
                  </a:cubicBezTo>
                  <a:cubicBezTo>
                    <a:pt x="403544" y="1802680"/>
                    <a:pt x="0" y="1399136"/>
                    <a:pt x="0" y="901340"/>
                  </a:cubicBezTo>
                  <a:close/>
                </a:path>
              </a:pathLst>
            </a:custGeom>
            <a:solidFill>
              <a:schemeClr val="bg1"/>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1776" tIns="281776" rIns="281776" bIns="281776" numCol="1" spcCol="1270" anchor="ctr" anchorCtr="0">
              <a:noAutofit/>
            </a:bodyPr>
            <a:lstStyle/>
            <a:p>
              <a:pPr algn="ctr" defTabSz="467161">
                <a:lnSpc>
                  <a:spcPct val="90000"/>
                </a:lnSpc>
                <a:spcAft>
                  <a:spcPct val="35000"/>
                </a:spcAft>
              </a:pPr>
              <a:endParaRPr lang="en-US" sz="1300" dirty="0">
                <a:latin typeface="Arial" pitchFamily="34" charset="0"/>
                <a:cs typeface="Arial" pitchFamily="34" charset="0"/>
              </a:endParaRPr>
            </a:p>
          </p:txBody>
        </p:sp>
        <p:pic>
          <p:nvPicPr>
            <p:cNvPr id="21" name="Picture 4" descr="https://encrypted-tbn1.google.com/images?q=tbn:ANd9GcS-zAnJiCsiBerQtOSl8rc-c4WY38cLHskHl3VO-b0adH0GnRQLsw"/>
            <p:cNvPicPr>
              <a:picLocks noChangeAspect="1" noChangeArrowheads="1"/>
            </p:cNvPicPr>
            <p:nvPr>
              <p:custDataLst>
                <p:tags r:id="rId24"/>
              </p:custDataLst>
            </p:nvPr>
          </p:nvPicPr>
          <p:blipFill rotWithShape="1">
            <a:blip r:embed="rId41" cstate="print">
              <a:extLst>
                <a:ext uri="{28A0092B-C50C-407E-A947-70E740481C1C}">
                  <a14:useLocalDpi xmlns:a14="http://schemas.microsoft.com/office/drawing/2010/main" val="0"/>
                </a:ext>
              </a:extLst>
            </a:blip>
            <a:srcRect l="24444" r="23704"/>
            <a:stretch/>
          </p:blipFill>
          <p:spPr bwMode="auto">
            <a:xfrm>
              <a:off x="4358445" y="4222680"/>
              <a:ext cx="427110" cy="53622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581400" y="3657600"/>
              <a:ext cx="1981200" cy="563053"/>
            </a:xfrm>
            <a:prstGeom prst="rect">
              <a:avLst/>
            </a:prstGeom>
            <a:noFill/>
          </p:spPr>
          <p:txBody>
            <a:bodyPr wrap="square" rtlCol="0">
              <a:spAutoFit/>
            </a:bodyPr>
            <a:lstStyle/>
            <a:p>
              <a:pPr algn="ctr"/>
              <a:r>
                <a:rPr lang="en-US" sz="1200" b="1" dirty="0" smtClean="0">
                  <a:latin typeface="Arial" pitchFamily="34" charset="0"/>
                  <a:cs typeface="Arial" pitchFamily="34" charset="0"/>
                </a:rPr>
                <a:t>Adult Learner Success</a:t>
              </a:r>
              <a:endParaRPr lang="en-US" sz="1200" b="1" dirty="0">
                <a:latin typeface="Arial" pitchFamily="34" charset="0"/>
                <a:cs typeface="Arial" pitchFamily="34" charset="0"/>
              </a:endParaRPr>
            </a:p>
          </p:txBody>
        </p:sp>
      </p:grpSp>
      <p:grpSp>
        <p:nvGrpSpPr>
          <p:cNvPr id="48" name="Group 47"/>
          <p:cNvGrpSpPr/>
          <p:nvPr/>
        </p:nvGrpSpPr>
        <p:grpSpPr>
          <a:xfrm>
            <a:off x="4648200" y="5105400"/>
            <a:ext cx="1304921" cy="1210805"/>
            <a:chOff x="4809525" y="5570995"/>
            <a:chExt cx="1304921" cy="1210805"/>
          </a:xfrm>
        </p:grpSpPr>
        <p:sp>
          <p:nvSpPr>
            <p:cNvPr id="26" name="Oval 25"/>
            <p:cNvSpPr/>
            <p:nvPr/>
          </p:nvSpPr>
          <p:spPr>
            <a:xfrm>
              <a:off x="4814064" y="5570995"/>
              <a:ext cx="1300382"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latin typeface="Arial" pitchFamily="34" charset="0"/>
                <a:cs typeface="Arial" pitchFamily="34" charset="0"/>
              </a:endParaRPr>
            </a:p>
          </p:txBody>
        </p:sp>
        <p:sp>
          <p:nvSpPr>
            <p:cNvPr id="81" name="Pentagon 80"/>
            <p:cNvSpPr/>
            <p:nvPr>
              <p:custDataLst>
                <p:tags r:id="rId22"/>
              </p:custDataLst>
            </p:nvPr>
          </p:nvSpPr>
          <p:spPr>
            <a:xfrm>
              <a:off x="4809525" y="5769896"/>
              <a:ext cx="1223720" cy="783304"/>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College of San Mateo</a:t>
              </a:r>
              <a:endParaRPr lang="en-US" sz="1500" b="1" dirty="0">
                <a:solidFill>
                  <a:schemeClr val="bg1"/>
                </a:solidFill>
                <a:latin typeface="Arial" pitchFamily="34" charset="0"/>
                <a:cs typeface="Arial" pitchFamily="34" charset="0"/>
              </a:endParaRPr>
            </a:p>
          </p:txBody>
        </p:sp>
      </p:grpSp>
      <p:grpSp>
        <p:nvGrpSpPr>
          <p:cNvPr id="49" name="Group 48"/>
          <p:cNvGrpSpPr/>
          <p:nvPr/>
        </p:nvGrpSpPr>
        <p:grpSpPr>
          <a:xfrm>
            <a:off x="3352800" y="5037595"/>
            <a:ext cx="1300382" cy="1210805"/>
            <a:chOff x="2963123" y="5555443"/>
            <a:chExt cx="1300382" cy="1210805"/>
          </a:xfrm>
        </p:grpSpPr>
        <p:sp>
          <p:nvSpPr>
            <p:cNvPr id="28" name="Oval 27"/>
            <p:cNvSpPr/>
            <p:nvPr/>
          </p:nvSpPr>
          <p:spPr>
            <a:xfrm>
              <a:off x="2963123" y="5555443"/>
              <a:ext cx="1300381" cy="12108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latin typeface="Arial" pitchFamily="34" charset="0"/>
                <a:cs typeface="Arial" pitchFamily="34" charset="0"/>
              </a:endParaRPr>
            </a:p>
          </p:txBody>
        </p:sp>
        <p:sp>
          <p:nvSpPr>
            <p:cNvPr id="82" name="Pentagon 81"/>
            <p:cNvSpPr/>
            <p:nvPr>
              <p:custDataLst>
                <p:tags r:id="rId21"/>
              </p:custDataLst>
            </p:nvPr>
          </p:nvSpPr>
          <p:spPr>
            <a:xfrm>
              <a:off x="3005066" y="5943600"/>
              <a:ext cx="1258439" cy="381522"/>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Sequoia Adult School</a:t>
              </a:r>
              <a:endParaRPr lang="en-US" sz="1500" b="1" dirty="0">
                <a:solidFill>
                  <a:schemeClr val="bg1"/>
                </a:solidFill>
                <a:latin typeface="Arial" pitchFamily="34" charset="0"/>
                <a:cs typeface="Arial" pitchFamily="34" charset="0"/>
              </a:endParaRPr>
            </a:p>
          </p:txBody>
        </p:sp>
      </p:grpSp>
      <p:grpSp>
        <p:nvGrpSpPr>
          <p:cNvPr id="73" name="Group 72"/>
          <p:cNvGrpSpPr/>
          <p:nvPr/>
        </p:nvGrpSpPr>
        <p:grpSpPr>
          <a:xfrm>
            <a:off x="6019800" y="914400"/>
            <a:ext cx="1430419" cy="1210805"/>
            <a:chOff x="6303881" y="3016093"/>
            <a:chExt cx="1430419" cy="1210805"/>
          </a:xfrm>
        </p:grpSpPr>
        <p:sp>
          <p:nvSpPr>
            <p:cNvPr id="74" name="Oval 73"/>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75" name="Pentagon 74"/>
            <p:cNvSpPr/>
            <p:nvPr>
              <p:custDataLst>
                <p:tags r:id="rId20"/>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Supportive Services</a:t>
              </a:r>
              <a:endParaRPr lang="en-US" sz="1500" b="1" dirty="0">
                <a:solidFill>
                  <a:schemeClr val="bg1"/>
                </a:solidFill>
                <a:latin typeface="Arial" pitchFamily="34" charset="0"/>
                <a:cs typeface="Arial" pitchFamily="34" charset="0"/>
              </a:endParaRPr>
            </a:p>
          </p:txBody>
        </p:sp>
      </p:grpSp>
      <p:grpSp>
        <p:nvGrpSpPr>
          <p:cNvPr id="77" name="Group 76"/>
          <p:cNvGrpSpPr/>
          <p:nvPr/>
        </p:nvGrpSpPr>
        <p:grpSpPr>
          <a:xfrm>
            <a:off x="7162800" y="2286000"/>
            <a:ext cx="1430419" cy="1210805"/>
            <a:chOff x="6303881" y="3016093"/>
            <a:chExt cx="1430419" cy="1210805"/>
          </a:xfrm>
        </p:grpSpPr>
        <p:sp>
          <p:nvSpPr>
            <p:cNvPr id="78" name="Oval 77"/>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79" name="Pentagon 78"/>
            <p:cNvSpPr/>
            <p:nvPr>
              <p:custDataLst>
                <p:tags r:id="rId19"/>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Human Services Agency</a:t>
              </a:r>
              <a:endParaRPr lang="en-US" sz="1500" b="1" dirty="0">
                <a:solidFill>
                  <a:schemeClr val="bg1"/>
                </a:solidFill>
                <a:latin typeface="Arial" pitchFamily="34" charset="0"/>
                <a:cs typeface="Arial" pitchFamily="34" charset="0"/>
              </a:endParaRPr>
            </a:p>
          </p:txBody>
        </p:sp>
      </p:grpSp>
      <p:grpSp>
        <p:nvGrpSpPr>
          <p:cNvPr id="80" name="Group 79"/>
          <p:cNvGrpSpPr/>
          <p:nvPr/>
        </p:nvGrpSpPr>
        <p:grpSpPr>
          <a:xfrm>
            <a:off x="7315200" y="4114800"/>
            <a:ext cx="1430419" cy="1210805"/>
            <a:chOff x="6303881" y="3016093"/>
            <a:chExt cx="1430419" cy="1210805"/>
          </a:xfrm>
        </p:grpSpPr>
        <p:sp>
          <p:nvSpPr>
            <p:cNvPr id="83" name="Oval 82"/>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84" name="Pentagon 83"/>
            <p:cNvSpPr/>
            <p:nvPr>
              <p:custDataLst>
                <p:tags r:id="rId18"/>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Jail Education Services</a:t>
              </a:r>
              <a:endParaRPr lang="en-US" sz="1500" b="1" dirty="0">
                <a:solidFill>
                  <a:schemeClr val="bg1"/>
                </a:solidFill>
                <a:latin typeface="Arial" pitchFamily="34" charset="0"/>
                <a:cs typeface="Arial" pitchFamily="34" charset="0"/>
              </a:endParaRPr>
            </a:p>
          </p:txBody>
        </p:sp>
      </p:grpSp>
      <p:grpSp>
        <p:nvGrpSpPr>
          <p:cNvPr id="85" name="Group 84"/>
          <p:cNvGrpSpPr/>
          <p:nvPr/>
        </p:nvGrpSpPr>
        <p:grpSpPr>
          <a:xfrm>
            <a:off x="6019800" y="5647195"/>
            <a:ext cx="1430419" cy="1210805"/>
            <a:chOff x="6303881" y="3016093"/>
            <a:chExt cx="1430419" cy="1210805"/>
          </a:xfrm>
        </p:grpSpPr>
        <p:sp>
          <p:nvSpPr>
            <p:cNvPr id="86" name="Oval 85"/>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87" name="Pentagon 86"/>
            <p:cNvSpPr/>
            <p:nvPr>
              <p:custDataLst>
                <p:tags r:id="rId17"/>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Community Based Orgs</a:t>
              </a:r>
              <a:endParaRPr lang="en-US" sz="1500" b="1" dirty="0">
                <a:solidFill>
                  <a:schemeClr val="bg1"/>
                </a:solidFill>
                <a:latin typeface="Arial" pitchFamily="34" charset="0"/>
                <a:cs typeface="Arial" pitchFamily="34" charset="0"/>
              </a:endParaRPr>
            </a:p>
          </p:txBody>
        </p:sp>
      </p:grpSp>
      <p:grpSp>
        <p:nvGrpSpPr>
          <p:cNvPr id="88" name="Group 87"/>
          <p:cNvGrpSpPr/>
          <p:nvPr/>
        </p:nvGrpSpPr>
        <p:grpSpPr>
          <a:xfrm>
            <a:off x="1676400" y="1066800"/>
            <a:ext cx="1430419" cy="1210805"/>
            <a:chOff x="6303881" y="3016093"/>
            <a:chExt cx="1430419" cy="1210805"/>
          </a:xfrm>
        </p:grpSpPr>
        <p:sp>
          <p:nvSpPr>
            <p:cNvPr id="89" name="Oval 88"/>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90" name="Pentagon 89"/>
            <p:cNvSpPr/>
            <p:nvPr>
              <p:custDataLst>
                <p:tags r:id="rId16"/>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Employers</a:t>
              </a:r>
              <a:endParaRPr lang="en-US" sz="1500" b="1" dirty="0">
                <a:solidFill>
                  <a:schemeClr val="bg1"/>
                </a:solidFill>
                <a:latin typeface="Arial" pitchFamily="34" charset="0"/>
                <a:cs typeface="Arial" pitchFamily="34" charset="0"/>
              </a:endParaRPr>
            </a:p>
          </p:txBody>
        </p:sp>
      </p:grpSp>
      <p:grpSp>
        <p:nvGrpSpPr>
          <p:cNvPr id="91" name="Group 90"/>
          <p:cNvGrpSpPr/>
          <p:nvPr/>
        </p:nvGrpSpPr>
        <p:grpSpPr>
          <a:xfrm>
            <a:off x="533400" y="2590800"/>
            <a:ext cx="1430419" cy="1210805"/>
            <a:chOff x="6303881" y="3016093"/>
            <a:chExt cx="1430419" cy="1210805"/>
          </a:xfrm>
        </p:grpSpPr>
        <p:sp>
          <p:nvSpPr>
            <p:cNvPr id="92" name="Oval 91"/>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93" name="Pentagon 92"/>
            <p:cNvSpPr/>
            <p:nvPr>
              <p:custDataLst>
                <p:tags r:id="rId15"/>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Foundations</a:t>
              </a:r>
              <a:endParaRPr lang="en-US" sz="1500" b="1" dirty="0">
                <a:solidFill>
                  <a:schemeClr val="bg1"/>
                </a:solidFill>
                <a:latin typeface="Arial" pitchFamily="34" charset="0"/>
                <a:cs typeface="Arial" pitchFamily="34" charset="0"/>
              </a:endParaRPr>
            </a:p>
          </p:txBody>
        </p:sp>
      </p:grpSp>
      <p:grpSp>
        <p:nvGrpSpPr>
          <p:cNvPr id="94" name="Group 93"/>
          <p:cNvGrpSpPr/>
          <p:nvPr/>
        </p:nvGrpSpPr>
        <p:grpSpPr>
          <a:xfrm>
            <a:off x="3810000" y="381000"/>
            <a:ext cx="1430419" cy="1210805"/>
            <a:chOff x="6303881" y="3016093"/>
            <a:chExt cx="1430419" cy="1210805"/>
          </a:xfrm>
        </p:grpSpPr>
        <p:sp>
          <p:nvSpPr>
            <p:cNvPr id="95" name="Oval 94"/>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96" name="Pentagon 95"/>
            <p:cNvSpPr/>
            <p:nvPr>
              <p:custDataLst>
                <p:tags r:id="rId14"/>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Workforce Investment Board</a:t>
              </a:r>
              <a:endParaRPr lang="en-US" sz="1500" b="1" dirty="0">
                <a:solidFill>
                  <a:schemeClr val="bg1"/>
                </a:solidFill>
                <a:latin typeface="Arial" pitchFamily="34" charset="0"/>
                <a:cs typeface="Arial" pitchFamily="34" charset="0"/>
              </a:endParaRPr>
            </a:p>
          </p:txBody>
        </p:sp>
      </p:grpSp>
      <p:grpSp>
        <p:nvGrpSpPr>
          <p:cNvPr id="97" name="Group 96"/>
          <p:cNvGrpSpPr/>
          <p:nvPr/>
        </p:nvGrpSpPr>
        <p:grpSpPr>
          <a:xfrm>
            <a:off x="609600" y="4191000"/>
            <a:ext cx="1430419" cy="1210805"/>
            <a:chOff x="6303881" y="3016093"/>
            <a:chExt cx="1430419" cy="1210805"/>
          </a:xfrm>
        </p:grpSpPr>
        <p:sp>
          <p:nvSpPr>
            <p:cNvPr id="98" name="Oval 97"/>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99" name="Pentagon 98"/>
            <p:cNvSpPr/>
            <p:nvPr>
              <p:custDataLst>
                <p:tags r:id="rId13"/>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Faith-Based Orgs</a:t>
              </a:r>
              <a:endParaRPr lang="en-US" sz="1500" b="1" dirty="0">
                <a:solidFill>
                  <a:schemeClr val="bg1"/>
                </a:solidFill>
                <a:latin typeface="Arial" pitchFamily="34" charset="0"/>
                <a:cs typeface="Arial" pitchFamily="34" charset="0"/>
              </a:endParaRPr>
            </a:p>
          </p:txBody>
        </p:sp>
      </p:grpSp>
      <p:grpSp>
        <p:nvGrpSpPr>
          <p:cNvPr id="100" name="Group 99"/>
          <p:cNvGrpSpPr/>
          <p:nvPr/>
        </p:nvGrpSpPr>
        <p:grpSpPr>
          <a:xfrm>
            <a:off x="1828800" y="5647195"/>
            <a:ext cx="1430419" cy="1210805"/>
            <a:chOff x="6303881" y="3016093"/>
            <a:chExt cx="1430419" cy="1210805"/>
          </a:xfrm>
        </p:grpSpPr>
        <p:sp>
          <p:nvSpPr>
            <p:cNvPr id="101" name="Oval 100"/>
            <p:cNvSpPr/>
            <p:nvPr/>
          </p:nvSpPr>
          <p:spPr>
            <a:xfrm>
              <a:off x="6363562" y="3016093"/>
              <a:ext cx="1300381" cy="1210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itchFamily="34" charset="0"/>
                <a:cs typeface="Arial" pitchFamily="34" charset="0"/>
              </a:endParaRPr>
            </a:p>
          </p:txBody>
        </p:sp>
        <p:sp>
          <p:nvSpPr>
            <p:cNvPr id="102" name="Pentagon 101"/>
            <p:cNvSpPr/>
            <p:nvPr>
              <p:custDataLst>
                <p:tags r:id="rId12"/>
              </p:custDataLst>
            </p:nvPr>
          </p:nvSpPr>
          <p:spPr>
            <a:xfrm>
              <a:off x="6303881" y="3431334"/>
              <a:ext cx="1430419" cy="360789"/>
            </a:xfrm>
            <a:prstGeom prst="homePlate">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Arial" pitchFamily="34" charset="0"/>
                  <a:cs typeface="Arial" pitchFamily="34" charset="0"/>
                </a:rPr>
                <a:t>Economic Development</a:t>
              </a:r>
              <a:endParaRPr lang="en-US" sz="15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891819316"/>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5336" name="think-cell Slide" r:id="rId7" imgW="360" imgH="360" progId="">
                  <p:embed/>
                </p:oleObj>
              </mc:Choice>
              <mc:Fallback>
                <p:oleObj name="think-cell Slide" r:id="rId7" imgW="360" imgH="360" progId="">
                  <p:embed/>
                  <p:pic>
                    <p:nvPicPr>
                      <p:cNvPr id="0" name="Picture 3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Sequoia Adult School: Overview</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5539978"/>
          </a:xfrm>
          <a:prstGeom prst="rect">
            <a:avLst/>
          </a:prstGeom>
          <a:noFill/>
        </p:spPr>
        <p:txBody>
          <a:bodyPr wrap="square" rtlCol="0">
            <a:spAutoFit/>
          </a:bodyPr>
          <a:lstStyle/>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Founded 1921 to serve seven cities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2000 students a year take classes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Long history of collaborating with Cañada</a:t>
            </a:r>
          </a:p>
          <a:p>
            <a:pPr marL="1200150" lvl="2"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Co-located ESL classes</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ESL Transition Advisor since 2010</a:t>
            </a:r>
          </a:p>
          <a:p>
            <a:pPr marL="742950" lvl="1" indent="-285750">
              <a:lnSpc>
                <a:spcPct val="150000"/>
              </a:lnSpc>
              <a:spcBef>
                <a:spcPts val="600"/>
              </a:spcBef>
              <a:spcAft>
                <a:spcPts val="600"/>
              </a:spcAft>
              <a:buFont typeface="Arial" panose="020B0604020202020204" pitchFamily="34" charset="0"/>
              <a:buChar char="•"/>
            </a:pPr>
            <a:r>
              <a:rPr lang="en-US" sz="2800" dirty="0" smtClean="0">
                <a:latin typeface="Century Gothic"/>
                <a:cs typeface="Century Gothic"/>
              </a:rPr>
              <a:t>About 130 students a year transition</a:t>
            </a:r>
          </a:p>
          <a:p>
            <a:pPr marL="742950" lvl="1" indent="-285750">
              <a:lnSpc>
                <a:spcPct val="150000"/>
              </a:lnSpc>
              <a:spcBef>
                <a:spcPts val="600"/>
              </a:spcBef>
              <a:spcAft>
                <a:spcPts val="600"/>
              </a:spcAft>
              <a:buFont typeface="Arial" panose="020B0604020202020204" pitchFamily="34" charset="0"/>
              <a:buChar char="•"/>
            </a:pPr>
            <a:endParaRPr lang="en-US" sz="2800" dirty="0" smtClean="0">
              <a:latin typeface="Century Gothic"/>
              <a:cs typeface="Century Gothic"/>
            </a:endParaRPr>
          </a:p>
        </p:txBody>
      </p:sp>
    </p:spTree>
    <p:extLst>
      <p:ext uri="{BB962C8B-B14F-4D97-AF65-F5344CB8AC3E}">
        <p14:creationId xmlns:p14="http://schemas.microsoft.com/office/powerpoint/2010/main" val="412196313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Sequoia Adult School: Outcome of Collaboration</a:t>
            </a:r>
            <a:endParaRPr lang="en-US" dirty="0"/>
          </a:p>
        </p:txBody>
      </p:sp>
      <p:sp>
        <p:nvSpPr>
          <p:cNvPr id="3" name="Text Placeholder 2"/>
          <p:cNvSpPr>
            <a:spLocks noGrp="1"/>
          </p:cNvSpPr>
          <p:nvPr>
            <p:ph type="body" sz="quarter" idx="11"/>
          </p:nvPr>
        </p:nvSpPr>
        <p:spPr>
          <a:xfrm>
            <a:off x="6477000" y="1600200"/>
            <a:ext cx="2209800" cy="4419600"/>
          </a:xfrm>
        </p:spPr>
        <p:txBody>
          <a:bodyPr/>
          <a:lstStyle/>
          <a:p>
            <a:pPr indent="-52388">
              <a:buNone/>
            </a:pPr>
            <a:r>
              <a:rPr lang="en-US" sz="2400" dirty="0" smtClean="0">
                <a:latin typeface="Century Gothic" pitchFamily="34" charset="0"/>
              </a:rPr>
              <a:t>Eleven Sequoia alumnae received scholarships at the 2016 </a:t>
            </a:r>
            <a:r>
              <a:rPr lang="en-US" sz="2400" dirty="0" err="1" smtClean="0">
                <a:latin typeface="Century Gothic" pitchFamily="34" charset="0"/>
              </a:rPr>
              <a:t>CañadaCollege</a:t>
            </a:r>
            <a:r>
              <a:rPr lang="en-US" sz="2400" dirty="0" smtClean="0">
                <a:latin typeface="Century Gothic" pitchFamily="34" charset="0"/>
              </a:rPr>
              <a:t> Awards Ceremony</a:t>
            </a:r>
            <a:endParaRPr lang="en-US" sz="2400" dirty="0">
              <a:latin typeface="Century Gothic" pitchFamily="34" charset="0"/>
            </a:endParaRPr>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110594" name="Picture 2"/>
          <p:cNvPicPr>
            <a:picLocks noChangeAspect="1" noChangeArrowheads="1"/>
          </p:cNvPicPr>
          <p:nvPr/>
        </p:nvPicPr>
        <p:blipFill>
          <a:blip r:embed="rId3" cstate="print"/>
          <a:srcRect/>
          <a:stretch>
            <a:fillRect/>
          </a:stretch>
        </p:blipFill>
        <p:spPr bwMode="auto">
          <a:xfrm>
            <a:off x="381000" y="1371600"/>
            <a:ext cx="5986677" cy="4876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428" name="think-cell Slide" r:id="rId7" imgW="360" imgH="360" progId="">
                  <p:embed/>
                </p:oleObj>
              </mc:Choice>
              <mc:Fallback>
                <p:oleObj name="think-cell Slide" r:id="rId7" imgW="360" imgH="360" progId="">
                  <p:embed/>
                  <p:pic>
                    <p:nvPicPr>
                      <p:cNvPr id="0" name="Picture 3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470694" y="609600"/>
            <a:ext cx="8355012" cy="659534"/>
          </a:xfrm>
        </p:spPr>
        <p:txBody>
          <a:bodyPr/>
          <a:lstStyle/>
          <a:p>
            <a:pPr algn="l"/>
            <a:r>
              <a:rPr lang="en-US" sz="3200" dirty="0" smtClean="0"/>
              <a:t>Sequoia Adult School: Mission</a:t>
            </a:r>
            <a:endParaRPr lang="en-US" sz="3200" dirty="0">
              <a:latin typeface="Century Gothic"/>
              <a:cs typeface="Century Gothic"/>
            </a:endParaRPr>
          </a:p>
        </p:txBody>
      </p:sp>
      <p:sp>
        <p:nvSpPr>
          <p:cNvPr id="6" name="TextBox 5"/>
          <p:cNvSpPr txBox="1"/>
          <p:nvPr>
            <p:custDataLst>
              <p:tags r:id="rId4"/>
            </p:custDataLst>
          </p:nvPr>
        </p:nvSpPr>
        <p:spPr>
          <a:xfrm>
            <a:off x="457200" y="1411337"/>
            <a:ext cx="8382000" cy="4770537"/>
          </a:xfrm>
          <a:prstGeom prst="rect">
            <a:avLst/>
          </a:prstGeom>
          <a:noFill/>
        </p:spPr>
        <p:txBody>
          <a:bodyPr wrap="square" rtlCol="0">
            <a:spAutoFit/>
          </a:bodyPr>
          <a:lstStyle/>
          <a:p>
            <a:pPr marL="631825" lvl="1" indent="-285750">
              <a:lnSpc>
                <a:spcPct val="150000"/>
              </a:lnSpc>
              <a:spcBef>
                <a:spcPts val="600"/>
              </a:spcBef>
              <a:spcAft>
                <a:spcPts val="600"/>
              </a:spcAft>
              <a:buFont typeface="Arial" panose="020B0604020202020204" pitchFamily="34" charset="0"/>
              <a:buChar char="•"/>
              <a:tabLst>
                <a:tab pos="630238" algn="l"/>
              </a:tabLst>
            </a:pPr>
            <a:r>
              <a:rPr lang="en-US" sz="2800" dirty="0" smtClean="0">
                <a:latin typeface="Century Gothic"/>
                <a:cs typeface="Century Gothic"/>
              </a:rPr>
              <a:t>Provide quality programs in which students </a:t>
            </a:r>
            <a:r>
              <a:rPr lang="en-US" sz="2800" dirty="0">
                <a:latin typeface="Century Gothic"/>
                <a:cs typeface="Century Gothic"/>
              </a:rPr>
              <a:t>develop</a:t>
            </a:r>
            <a:r>
              <a:rPr lang="en-US" sz="2800" dirty="0" smtClean="0">
                <a:latin typeface="Century Gothic"/>
                <a:cs typeface="Century Gothic"/>
              </a:rPr>
              <a:t> the skills needed to enter college, job training and careers, succeed in school and support their children’s education, and contribute to vibrant and healthy communities.</a:t>
            </a:r>
          </a:p>
          <a:p>
            <a:pPr marL="631825" lvl="1" indent="-285750">
              <a:lnSpc>
                <a:spcPct val="150000"/>
              </a:lnSpc>
              <a:spcBef>
                <a:spcPts val="600"/>
              </a:spcBef>
              <a:spcAft>
                <a:spcPts val="600"/>
              </a:spcAft>
              <a:buFont typeface="Arial" panose="020B0604020202020204" pitchFamily="34" charset="0"/>
              <a:buChar char="•"/>
              <a:tabLst>
                <a:tab pos="630238" algn="l"/>
              </a:tabLst>
            </a:pPr>
            <a:r>
              <a:rPr lang="en-US" sz="2800" dirty="0" smtClean="0">
                <a:latin typeface="Century Gothic"/>
                <a:cs typeface="Century Gothic"/>
              </a:rPr>
              <a:t>Congruent with AEBG intent and direction</a:t>
            </a:r>
          </a:p>
        </p:txBody>
      </p:sp>
    </p:spTree>
    <p:extLst>
      <p:ext uri="{BB962C8B-B14F-4D97-AF65-F5344CB8AC3E}">
        <p14:creationId xmlns:p14="http://schemas.microsoft.com/office/powerpoint/2010/main" val="3498220239"/>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24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qmP7nTV0k6u95dkWVuTc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4qjckDYhBUOeIS2BQF0t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2bAQeO9skuBfg7I5H8W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_88R6hSPkm7lFPpl_zp8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MrI7UnTV0KHnK1O9D82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lpXA7bcSE6nSwMDCb15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AjoIR82EivfYoJ0CoIX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AhcHZg_JkW_wdzTZA5vX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yuadeqwEEmUqwx4Dim1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jwzhZhIlUCEFS74IKZj.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1kqouo1MtUC4PyuevzDR0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AVRgXPghkeYxszd0mo0x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AzFxqbeDDE2IF4a8IdRx7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YkrJs.56UWewB4xwuam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1yfIkvwhEqpuZ6NSBWxa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1tQNV4mOh02ThsFdSoISZ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TvG60k_FESo5Q9a0y5EW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wsqdJtQXDECd59fnXbrh1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jgv2vfOUkqQsvzm3fkO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Q3v7zyW4kqh4f0Jgtlf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m4S9Jq9RkWmABsl8DGovA"/>
</p:tagLst>
</file>

<file path=ppt/theme/theme1.xml><?xml version="1.0" encoding="utf-8"?>
<a:theme xmlns:a="http://schemas.openxmlformats.org/drawingml/2006/main" name="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6EA32EDAC4994896F5D5C2A07E31FC" ma:contentTypeVersion="3" ma:contentTypeDescription="Create a new document." ma:contentTypeScope="" ma:versionID="2edfb5980349eb9b7479286eac8c3688">
  <xsd:schema xmlns:xsd="http://www.w3.org/2001/XMLSchema" xmlns:xs="http://www.w3.org/2001/XMLSchema" xmlns:p="http://schemas.microsoft.com/office/2006/metadata/properties" xmlns:ns2="3db0d6aa-b5ef-4019-ad86-3f2583c5e902" targetNamespace="http://schemas.microsoft.com/office/2006/metadata/properties" ma:root="true" ma:fieldsID="8b4e2b20291de0e81b7fc79f1baee30e" ns2:_="">
    <xsd:import namespace="3db0d6aa-b5ef-4019-ad86-3f2583c5e902"/>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b0d6aa-b5ef-4019-ad86-3f2583c5e9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B54851-F492-4FA6-8BC4-507C49EED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b0d6aa-b5ef-4019-ad86-3f2583c5e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76FEBD-0A8B-473C-BCD7-C4C5AFCB91C1}">
  <ds:schemaRefs>
    <ds:schemaRef ds:uri="http://www.w3.org/XML/1998/namespace"/>
    <ds:schemaRef ds:uri="http://purl.org/dc/elements/1.1/"/>
    <ds:schemaRef ds:uri="http://purl.org/dc/terms/"/>
    <ds:schemaRef ds:uri="3db0d6aa-b5ef-4019-ad86-3f2583c5e902"/>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5577051-2CA1-4FFD-A7BE-9F575176DD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22239</TotalTime>
  <Words>1267</Words>
  <Application>Microsoft Office PowerPoint</Application>
  <PresentationFormat>On-screen Show (4:3)</PresentationFormat>
  <Paragraphs>212</Paragraphs>
  <Slides>21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Century Gothic</vt:lpstr>
      <vt:lpstr>Corbel</vt:lpstr>
      <vt:lpstr>Times New Roman</vt:lpstr>
      <vt:lpstr>blank</vt:lpstr>
      <vt:lpstr>think-cell Slide</vt:lpstr>
      <vt:lpstr>PowerPoint Presentation</vt:lpstr>
      <vt:lpstr>Overview</vt:lpstr>
      <vt:lpstr>AB 86 &amp; AEBG</vt:lpstr>
      <vt:lpstr>CATs: Collaborative Action Teams</vt:lpstr>
      <vt:lpstr>CATs: Collaborative Action Teams</vt:lpstr>
      <vt:lpstr>Our Partners</vt:lpstr>
      <vt:lpstr>Sequoia Adult School: Overview</vt:lpstr>
      <vt:lpstr>Sequoia Adult School: Outcome of Collaboration</vt:lpstr>
      <vt:lpstr>Sequoia Adult School: Mission</vt:lpstr>
      <vt:lpstr>Coding/Web Developer Pathway</vt:lpstr>
      <vt:lpstr>Data: GED Pilot</vt:lpstr>
      <vt:lpstr>La Costa Adult School: Overview</vt:lpstr>
      <vt:lpstr>La Costa Adult School: Mission</vt:lpstr>
      <vt:lpstr>La Costa Adult School: ESL Pathway</vt:lpstr>
      <vt:lpstr>Data: Adult HSE/HSD Transitions</vt:lpstr>
      <vt:lpstr>Data: ESL Transitions to Cañada College Spring 2016</vt:lpstr>
      <vt:lpstr>Miguel Ventura</vt:lpstr>
      <vt:lpstr>Carmina Ortuño </vt:lpstr>
      <vt:lpstr>Key Takeaways</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Silicon Valley ALLIES Innovation Initiative ALLIES SC Working Session 2</dc:title>
  <dc:creator>Abi Ridgway</dc:creator>
  <cp:lastModifiedBy>Ouyang, Caroline</cp:lastModifiedBy>
  <cp:revision>787</cp:revision>
  <cp:lastPrinted>2014-09-15T18:18:24Z</cp:lastPrinted>
  <dcterms:created xsi:type="dcterms:W3CDTF">2012-12-05T18:26:18Z</dcterms:created>
  <dcterms:modified xsi:type="dcterms:W3CDTF">2016-10-03T18:56:34Z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0x0101002E6EA32EDAC4994896F5D5C2A07E31FC</vt:lpwstr>
  </property>
</Properties>
</file>