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11.bin" ContentType="application/vnd.openxmlformats-officedocument.presentationml.printerSettings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222.bin" ContentType="application/vnd.openxmlformats-officedocument.presentationml.printerSettings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333.bin" ContentType="application/vnd.openxmlformats-officedocument.presentationml.printerSettings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444.bin" ContentType="application/vnd.openxmlformats-officedocument.presentationml.printerSettings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555.bin" ContentType="application/vnd.openxmlformats-officedocument.presentationml.printerSettings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666.bin" ContentType="application/vnd.openxmlformats-officedocument.presentationml.printerSettings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i Ridgway" initials="AR" lastIdx="1" clrIdx="0"/>
  <p:cmAuthor id="1" name="Jennifer Splansky" initials="JS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89DAA"/>
    <a:srgbClr val="224E6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7278" autoAdjust="0"/>
  </p:normalViewPr>
  <p:slideViewPr>
    <p:cSldViewPr>
      <p:cViewPr varScale="1">
        <p:scale>
          <a:sx n="113" d="100"/>
          <a:sy n="113" d="100"/>
        </p:scale>
        <p:origin x="3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12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59E0BBE-CC84-2C46-BFAE-6458BD2CF8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C3B5441E-DD09-754B-B1D7-BC7B6B65A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numCol="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numCol="1" rtlCol="0"/>
          <a:lstStyle>
            <a:lvl1pPr algn="r">
              <a:defRPr sz="1200"/>
            </a:lvl1pPr>
          </a:lstStyle>
          <a:p>
            <a:fld id="{04C111D7-87EF-4B94-A3BD-1A1E978D9760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numCol="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numCol="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numCol="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numCol="1" rtlCol="0" anchor="b"/>
          <a:lstStyle>
            <a:lvl1pPr algn="r">
              <a:defRPr sz="1200"/>
            </a:lvl1pPr>
          </a:lstStyle>
          <a:p>
            <a:fld id="{AF25456D-0D34-4444-86F0-D6F330265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96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F25456D-0D34-4444-86F0-D6F3302651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0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F25456D-0D34-4444-86F0-D6F33026512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2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F25456D-0D34-4444-86F0-D6F33026512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2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smtClean="0"/>
              <a:t>GREGORY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F25456D-0D34-4444-86F0-D6F33026512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2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/>
              <a:t>GREGORY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F25456D-0D34-4444-86F0-D6F3302651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2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F25456D-0D34-4444-86F0-D6F3302651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2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AF25456D-0D34-4444-86F0-D6F33026512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2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>
          <a:xfrm>
            <a:off x="8463186" y="-630"/>
            <a:ext cx="680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spAutoFit/>
          </a:bodyPr>
          <a:lstStyle/>
          <a:p>
            <a:pPr algn="r"/>
            <a:r>
              <a:rPr lang="en-US" sz="1100" b="1" dirty="0" smtClean="0">
                <a:solidFill>
                  <a:srgbClr val="FFFFFF"/>
                </a:solidFill>
                <a:latin typeface="+mj-lt"/>
              </a:rPr>
              <a:t>ACCEL</a:t>
            </a:r>
            <a:endParaRPr lang="en-US" sz="1100" b="1" dirty="0">
              <a:latin typeface="+mj-lt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 numCol="1"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5911342"/>
            <a:ext cx="8412480" cy="369332"/>
          </a:xfrm>
          <a:prstGeom prst="rect">
            <a:avLst/>
          </a:prstGeom>
        </p:spPr>
        <p:txBody>
          <a:bodyPr numCol="1"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takeaway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numCol="1"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337639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numCol="1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chemeClr val="bg1"/>
                </a:solidFill>
                <a:latin typeface="+mj-lt"/>
              </a:rPr>
              <a:pPr algn="ctr" eaLnBrk="0" hangingPunct="0"/>
              <a:t>‹#›</a:t>
            </a:fld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>
          <a:xfrm>
            <a:off x="8587437" y="-630"/>
            <a:ext cx="556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spAutoFit/>
          </a:bodyPr>
          <a:lstStyle/>
          <a:p>
            <a:pPr algn="r"/>
            <a:r>
              <a:rPr lang="en-US" sz="1100" b="1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rPr>
              <a:t>ACCEL</a:t>
            </a:r>
            <a:endParaRPr lang="en-US" sz="1100" b="1" kern="1200" dirty="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 numCol="1"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5911342"/>
            <a:ext cx="8412480" cy="369332"/>
          </a:xfrm>
          <a:prstGeom prst="rect">
            <a:avLst/>
          </a:prstGeom>
        </p:spPr>
        <p:txBody>
          <a:bodyPr numCol="1" anchor="b">
            <a:spAutoFit/>
          </a:bodyPr>
          <a:lstStyle>
            <a:lvl1pPr marL="0" indent="0" algn="ctr">
              <a:buNone/>
              <a:defRPr sz="1800" b="1" i="1">
                <a:latin typeface="Arial" pitchFamily="34" charset="0"/>
                <a:cs typeface="Arial" pitchFamily="34" charset="0"/>
              </a:defRPr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takeaway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numCol="1"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numCol="1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chemeClr val="bg1"/>
                </a:solidFill>
                <a:latin typeface="+mj-lt"/>
              </a:rPr>
              <a:t>©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2011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FSG</a:t>
            </a: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>
          <a:xfrm>
            <a:off x="8804162" y="6586970"/>
            <a:ext cx="339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5720" rIns="90488" bIns="45720" numCol="1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chemeClr val="tx1"/>
                </a:solidFill>
                <a:latin typeface="+mj-lt"/>
              </a:rPr>
              <a:pPr algn="ctr" eaLnBrk="0" hangingPunct="0"/>
              <a:t>‹#›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343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/>
          <a:p>
            <a:pPr algn="ctr"/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>
          <a:xfrm>
            <a:off x="8804162" y="6586970"/>
            <a:ext cx="339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5720" rIns="90488" bIns="45720" numCol="1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chemeClr val="tx1"/>
                </a:solidFill>
                <a:latin typeface="+mj-lt"/>
              </a:rPr>
              <a:pPr algn="ctr" eaLnBrk="0" hangingPunct="0"/>
              <a:t>‹#›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>
          <a:xfrm>
            <a:off x="8587437" y="-630"/>
            <a:ext cx="556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spAutoFit/>
          </a:bodyPr>
          <a:lstStyle/>
          <a:p>
            <a:pPr algn="r"/>
            <a:r>
              <a:rPr lang="en-US" sz="1100" b="1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rPr>
              <a:t>ACCEL</a:t>
            </a:r>
            <a:endParaRPr lang="en-US" sz="1100" b="1" kern="1200" dirty="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numCol="1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672014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>
          <a:xfrm>
            <a:off x="8587437" y="-630"/>
            <a:ext cx="556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spAutoFit/>
          </a:bodyPr>
          <a:lstStyle/>
          <a:p>
            <a:pPr algn="r"/>
            <a:r>
              <a:rPr lang="en-US" sz="1100" b="1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rPr>
              <a:t>ACCEL</a:t>
            </a:r>
            <a:endParaRPr lang="en-US" sz="1100" b="1" kern="1200" dirty="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394494" y="533400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numCol="1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chemeClr val="bg1"/>
                </a:solidFill>
                <a:latin typeface="+mj-lt"/>
              </a:rPr>
              <a:pPr algn="ctr" eaLnBrk="0" hangingPunct="0"/>
              <a:t>‹#›</a:t>
            </a:fld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numCol="1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>
          <a:xfrm>
            <a:off x="8804162" y="6586970"/>
            <a:ext cx="339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5720" rIns="90488" bIns="45720" numCol="1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chemeClr val="tx1"/>
                </a:solidFill>
                <a:latin typeface="+mj-lt"/>
              </a:rPr>
              <a:pPr algn="ctr" eaLnBrk="0" hangingPunct="0"/>
              <a:t>‹#›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519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/>
          <a:p>
            <a:pPr algn="ctr"/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>
          <a:xfrm>
            <a:off x="8587437" y="-630"/>
            <a:ext cx="556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spAutoFit/>
          </a:bodyPr>
          <a:lstStyle/>
          <a:p>
            <a:pPr algn="r"/>
            <a:r>
              <a:rPr lang="en-US" sz="1100" b="1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rPr>
              <a:t>ACCEL</a:t>
            </a:r>
            <a:endParaRPr lang="en-US" sz="1100" b="1" kern="1200" dirty="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>
          <a:xfrm>
            <a:off x="8804162" y="6586970"/>
            <a:ext cx="339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5720" rIns="90488" bIns="45720" numCol="1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chemeClr val="tx1"/>
                </a:solidFill>
                <a:latin typeface="+mj-lt"/>
              </a:rPr>
              <a:pPr algn="ctr" eaLnBrk="0" hangingPunct="0"/>
              <a:t>‹#›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3223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52703" y="4038601"/>
            <a:ext cx="4038599" cy="307777"/>
          </a:xfrm>
          <a:prstGeom prst="rect">
            <a:avLst/>
          </a:prstGeom>
        </p:spPr>
        <p:txBody>
          <a:bodyPr numCol="1">
            <a:spAutoFit/>
          </a:bodyPr>
          <a:lstStyle>
            <a:lvl1pPr marL="0" indent="0" algn="ctr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438400"/>
            <a:ext cx="5486400" cy="461665"/>
          </a:xfrm>
          <a:prstGeom prst="rect">
            <a:avLst/>
          </a:prstGeom>
        </p:spPr>
        <p:txBody>
          <a:bodyPr wrap="square" tIns="45720" bIns="45720" numCol="1">
            <a:spAutoFit/>
          </a:bodyPr>
          <a:lstStyle>
            <a:lvl1pPr algn="ctr"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2700" y="5562600"/>
            <a:ext cx="4038600" cy="276999"/>
          </a:xfrm>
          <a:prstGeom prst="rect">
            <a:avLst/>
          </a:prstGeom>
        </p:spPr>
        <p:txBody>
          <a:bodyPr numCol="1">
            <a:spAutoFit/>
          </a:bodyPr>
          <a:lstStyle>
            <a:lvl1pPr marL="0" indent="0" algn="ctr">
              <a:buNone/>
              <a:defRPr sz="1200" i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9"/>
          <p:cNvSpPr>
            <a:spLocks noChangeArrowheads="1"/>
          </p:cNvSpPr>
          <p:nvPr userDrawn="1"/>
        </p:nvSpPr>
        <p:spPr>
          <a:xfrm>
            <a:off x="304800" y="6400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/>
          <a:lstStyle/>
          <a:p>
            <a:pPr defTabSz="406400" eaLnBrk="0" hangingPunct="0">
              <a:lnSpc>
                <a:spcPct val="110000"/>
              </a:lnSpc>
              <a:tabLst>
                <a:tab pos="1485900" algn="l"/>
                <a:tab pos="3200400" algn="l"/>
                <a:tab pos="5029200" algn="l"/>
              </a:tabLst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</a:rPr>
              <a:t>Boston   |   Geneva   |   Mumbai   |   San Francisco   |   Seattle   |   </a:t>
            </a:r>
            <a:r>
              <a:rPr lang="en-US" sz="1200" b="1" baseline="0" dirty="0" smtClean="0">
                <a:solidFill>
                  <a:srgbClr val="FFFFFF"/>
                </a:solidFill>
                <a:latin typeface="Arial" pitchFamily="34" charset="0"/>
              </a:rPr>
              <a:t>Washington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>
          <a:xfrm>
            <a:off x="8056563" y="6490901"/>
            <a:ext cx="9756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SV ALLIES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6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>
          <a:xfrm>
            <a:off x="8463186" y="-630"/>
            <a:ext cx="680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spAutoFit/>
          </a:bodyPr>
          <a:lstStyle/>
          <a:p>
            <a:pPr algn="r"/>
            <a:r>
              <a:rPr lang="en-US" sz="1100" b="1" dirty="0" smtClean="0">
                <a:solidFill>
                  <a:srgbClr val="FFFFFF"/>
                </a:solidFill>
                <a:latin typeface="+mj-lt"/>
              </a:rPr>
              <a:t>ACCEL</a:t>
            </a:r>
            <a:endParaRPr lang="en-US" sz="1100" b="1" dirty="0">
              <a:latin typeface="+mj-lt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 numCol="1"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5911342"/>
            <a:ext cx="8412480" cy="369332"/>
          </a:xfrm>
          <a:prstGeom prst="rect">
            <a:avLst/>
          </a:prstGeom>
        </p:spPr>
        <p:txBody>
          <a:bodyPr numCol="1"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takeaway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numCol="1"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548343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>
          <a:xfrm>
            <a:off x="8463186" y="-630"/>
            <a:ext cx="680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spAutoFit/>
          </a:bodyPr>
          <a:lstStyle/>
          <a:p>
            <a:pPr algn="r"/>
            <a:r>
              <a:rPr lang="en-US" sz="1100" b="1" dirty="0" smtClean="0">
                <a:solidFill>
                  <a:srgbClr val="FFFFFF"/>
                </a:solidFill>
                <a:latin typeface="+mj-lt"/>
              </a:rPr>
              <a:t>ACCEL</a:t>
            </a:r>
            <a:endParaRPr lang="en-US" sz="1100" b="1" dirty="0">
              <a:latin typeface="+mj-lt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numCol="1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52519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FSG Layou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>
          <a:xfrm>
            <a:off x="8463186" y="-630"/>
            <a:ext cx="680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spAutoFit/>
          </a:bodyPr>
          <a:lstStyle/>
          <a:p>
            <a:pPr algn="r"/>
            <a:r>
              <a:rPr lang="en-US" sz="1100" b="1" dirty="0" smtClean="0">
                <a:solidFill>
                  <a:srgbClr val="FFFFFF"/>
                </a:solidFill>
                <a:latin typeface="+mj-lt"/>
              </a:rPr>
              <a:t>ACCEL</a:t>
            </a:r>
            <a:endParaRPr lang="en-US" sz="1100" b="1" dirty="0">
              <a:latin typeface="+mj-lt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 numCol="1"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5911342"/>
            <a:ext cx="8412480" cy="369332"/>
          </a:xfrm>
          <a:prstGeom prst="rect">
            <a:avLst/>
          </a:prstGeom>
        </p:spPr>
        <p:txBody>
          <a:bodyPr numCol="1"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takeaway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numCol="1"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230481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/>
          <a:p>
            <a:pPr algn="ctr"/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>
          <a:xfrm>
            <a:off x="8463186" y="-630"/>
            <a:ext cx="680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spAutoFit/>
          </a:bodyPr>
          <a:lstStyle/>
          <a:p>
            <a:pPr algn="r"/>
            <a:r>
              <a:rPr lang="en-US" sz="1100" b="1" dirty="0" smtClean="0">
                <a:solidFill>
                  <a:srgbClr val="FFFFFF"/>
                </a:solidFill>
                <a:latin typeface="+mj-lt"/>
              </a:rPr>
              <a:t>ACCEL</a:t>
            </a:r>
            <a:endParaRPr lang="en-US" sz="1100" b="1" dirty="0">
              <a:latin typeface="+mj-lt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numCol="1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672014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numCol="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print"/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>
          <a:xfrm>
            <a:off x="8561789" y="-19050"/>
            <a:ext cx="58221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numCol="1">
            <a:spAutoFit/>
          </a:bodyPr>
          <a:lstStyle/>
          <a:p>
            <a:pPr algn="r"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ACCEL</a:t>
            </a:r>
            <a:endParaRPr lang="en-US" sz="1200" b="1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82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/>
          <a:p>
            <a:pPr algn="ctr"/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>
          <a:xfrm>
            <a:off x="8463186" y="-630"/>
            <a:ext cx="680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spAutoFit/>
          </a:bodyPr>
          <a:lstStyle/>
          <a:p>
            <a:pPr algn="r"/>
            <a:r>
              <a:rPr lang="en-US" sz="1100" b="1" dirty="0" smtClean="0">
                <a:solidFill>
                  <a:srgbClr val="FFFFFF"/>
                </a:solidFill>
                <a:latin typeface="+mj-lt"/>
              </a:rPr>
              <a:t>ACCEL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3068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numCol="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print"/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>
          <a:xfrm>
            <a:off x="8282389" y="-19050"/>
            <a:ext cx="58221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numCol="1">
            <a:spAutoFit/>
          </a:bodyPr>
          <a:lstStyle/>
          <a:p>
            <a:pPr algn="r"/>
            <a:r>
              <a:rPr lang="en-US" sz="1200" b="1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rPr>
              <a:t>ACCEL</a:t>
            </a:r>
            <a:endParaRPr lang="en-US" sz="1200" b="1" kern="1200" dirty="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numCol="1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>
          <a:xfrm>
            <a:off x="8804162" y="6586970"/>
            <a:ext cx="339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5720" rIns="90488" bIns="45720" numCol="1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chemeClr val="tx1"/>
                </a:solidFill>
                <a:latin typeface="+mj-lt"/>
              </a:rPr>
              <a:pPr algn="ctr" eaLnBrk="0" hangingPunct="0"/>
              <a:t>‹#›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363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numCol="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print"/>
          <a:srcRect t="89720"/>
          <a:stretch>
            <a:fillRect/>
          </a:stretch>
        </p:blipFill>
        <p:spPr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>
          <a:xfrm>
            <a:off x="8282389" y="-19050"/>
            <a:ext cx="58221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numCol="1">
            <a:spAutoFit/>
          </a:bodyPr>
          <a:lstStyle/>
          <a:p>
            <a:pPr algn="r"/>
            <a:r>
              <a:rPr lang="en-US" sz="1200" b="1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rPr>
              <a:t>ACCEL</a:t>
            </a:r>
            <a:endParaRPr lang="en-US" sz="1200" b="1" kern="1200" dirty="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numCol="1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>
          <a:xfrm>
            <a:off x="8804162" y="6586970"/>
            <a:ext cx="339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5720" rIns="90488" bIns="45720" numCol="1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chemeClr val="tx1"/>
                </a:solidFill>
                <a:latin typeface="+mj-lt"/>
              </a:rPr>
              <a:pPr algn="ctr" eaLnBrk="0" hangingPunct="0"/>
              <a:t>‹#›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363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.xml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9.xml"/><Relationship Id="rId7" Type="http://schemas.openxmlformats.org/officeDocument/2006/relationships/oleObject" Target="../embeddings/oleObject333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.jpeg"/><Relationship Id="rId2" Type="http://schemas.openxmlformats.org/officeDocument/2006/relationships/tags" Target="../tags/tag11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oleObject" Target="../embeddings/oleObject444.bin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oleObject" Target="../embeddings/oleObject5.bin"/><Relationship Id="rId3" Type="http://schemas.openxmlformats.org/officeDocument/2006/relationships/tags" Target="../tags/tag22.xml"/><Relationship Id="rId21" Type="http://schemas.openxmlformats.org/officeDocument/2006/relationships/image" Target="../media/image7.jpe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oleObject" Target="../embeddings/oleObject555.bin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6.xml"/><Relationship Id="rId7" Type="http://schemas.openxmlformats.org/officeDocument/2006/relationships/oleObject" Target="../embeddings/oleObject666.bin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numCol="1"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" name="Picture 5" descr="BayareaUSGS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t="36518" r="7538" b="43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52330" y="1143000"/>
            <a:ext cx="3938559" cy="4038600"/>
          </a:xfrm>
          <a:prstGeom prst="roundRect">
            <a:avLst/>
          </a:prstGeom>
          <a:solidFill>
            <a:schemeClr val="bg1">
              <a:lumMod val="50000"/>
              <a:alpha val="47000"/>
            </a:schemeClr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0200" y="3302256"/>
            <a:ext cx="389068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500" b="0" i="1" dirty="0" smtClean="0">
                <a:solidFill>
                  <a:schemeClr val="bg1">
                    <a:lumMod val="95000"/>
                  </a:schemeClr>
                </a:solidFill>
                <a:latin typeface="Corbel"/>
                <a:cs typeface="Corbel"/>
              </a:rPr>
              <a:t>Adult College and Career Education Leadership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500" b="0" i="1" dirty="0" smtClean="0">
                <a:solidFill>
                  <a:schemeClr val="bg1">
                    <a:lumMod val="95000"/>
                  </a:schemeClr>
                </a:solidFill>
                <a:latin typeface="Corbel"/>
                <a:cs typeface="Corbel"/>
              </a:rPr>
              <a:t>Creating Pathways to Success for Adult Learners 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en-US" sz="1600" b="0" i="1" dirty="0" smtClean="0">
              <a:solidFill>
                <a:schemeClr val="bg1">
                  <a:lumMod val="95000"/>
                </a:schemeClr>
              </a:solidFill>
              <a:latin typeface="Corbel"/>
              <a:cs typeface="Corbel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0" i="1" dirty="0" smtClean="0">
                <a:solidFill>
                  <a:schemeClr val="bg1">
                    <a:lumMod val="95000"/>
                  </a:schemeClr>
                </a:solidFill>
                <a:latin typeface="Corbel"/>
                <a:cs typeface="Corbel"/>
              </a:rPr>
              <a:t>ACCEL Retreat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0" i="1" dirty="0" smtClean="0">
                <a:solidFill>
                  <a:schemeClr val="bg1">
                    <a:lumMod val="95000"/>
                  </a:schemeClr>
                </a:solidFill>
                <a:latin typeface="Corbel"/>
                <a:cs typeface="Corbel"/>
              </a:rPr>
              <a:t/>
            </a:r>
            <a:br>
              <a:rPr lang="en-US" b="0" i="1" dirty="0" smtClean="0">
                <a:solidFill>
                  <a:schemeClr val="bg1">
                    <a:lumMod val="95000"/>
                  </a:schemeClr>
                </a:solidFill>
                <a:latin typeface="Corbel"/>
                <a:cs typeface="Corbel"/>
              </a:rPr>
            </a:br>
            <a:r>
              <a:rPr lang="en-US" b="0" i="1" dirty="0" smtClean="0">
                <a:solidFill>
                  <a:schemeClr val="bg1">
                    <a:lumMod val="95000"/>
                  </a:schemeClr>
                </a:solidFill>
                <a:latin typeface="Corbel"/>
                <a:cs typeface="Corbel"/>
              </a:rPr>
              <a:t>August 26 2016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252816" y="4572000"/>
            <a:ext cx="2710642" cy="338554"/>
          </a:xfrm>
          <a:prstGeom prst="rect">
            <a:avLst/>
          </a:prstGeom>
        </p:spPr>
        <p:txBody>
          <a:bodyPr numCol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bg1">
                  <a:lumMod val="85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13" name="Picture 12" descr="ACCEL_logo_JPG_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23317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92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828800" y="2438400"/>
            <a:ext cx="5486400" cy="461665"/>
          </a:xfrm>
        </p:spPr>
        <p:txBody>
          <a:bodyPr numCol="1"/>
          <a:lstStyle/>
          <a:p>
            <a:r>
              <a:rPr lang="en-US" dirty="0" smtClean="0"/>
              <a:t>Getting to Know the ACCEL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52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71977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20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4494" y="457200"/>
            <a:ext cx="8355012" cy="659534"/>
          </a:xfrm>
        </p:spPr>
        <p:txBody>
          <a:bodyPr numCol="1"/>
          <a:lstStyle/>
          <a:p>
            <a:pPr algn="l"/>
            <a:r>
              <a:rPr lang="en-US" dirty="0" smtClean="0">
                <a:latin typeface="Century Gothic"/>
                <a:cs typeface="Century Gothic"/>
              </a:rPr>
              <a:t>Overview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457200" y="1411337"/>
            <a:ext cx="8382000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entury Gothic"/>
                <a:cs typeface="Century Gothic"/>
              </a:rPr>
              <a:t>Our outcomes today will be: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Snapshot of 2016-17 organization and plan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Getting to know </a:t>
            </a:r>
            <a:r>
              <a:rPr lang="en-US" dirty="0">
                <a:latin typeface="Century Gothic"/>
                <a:cs typeface="Century Gothic"/>
              </a:rPr>
              <a:t>e</a:t>
            </a:r>
            <a:r>
              <a:rPr lang="en-US" dirty="0" smtClean="0">
                <a:latin typeface="Century Gothic"/>
                <a:cs typeface="Century Gothic"/>
              </a:rPr>
              <a:t>ach </a:t>
            </a:r>
            <a:r>
              <a:rPr lang="en-US" dirty="0">
                <a:latin typeface="Century Gothic"/>
                <a:cs typeface="Century Gothic"/>
              </a:rPr>
              <a:t>o</a:t>
            </a:r>
            <a:r>
              <a:rPr lang="en-US" dirty="0" smtClean="0">
                <a:latin typeface="Century Gothic"/>
                <a:cs typeface="Century Gothic"/>
              </a:rPr>
              <a:t>ther 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Clarifying team roles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Reviewing initial landscaping data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5760" y="6214646"/>
            <a:ext cx="8412480" cy="338554"/>
          </a:xfrm>
        </p:spPr>
        <p:txBody>
          <a:bodyPr numCol="1"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9613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72418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41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11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4494" y="457200"/>
            <a:ext cx="8355012" cy="659534"/>
          </a:xfrm>
        </p:spPr>
        <p:txBody>
          <a:bodyPr numCol="1"/>
          <a:lstStyle/>
          <a:p>
            <a:pPr algn="l"/>
            <a:r>
              <a:rPr lang="en-US" dirty="0" smtClean="0">
                <a:latin typeface="Century Gothic"/>
                <a:cs typeface="Century Gothic"/>
              </a:rPr>
              <a:t>Agenda Review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81000" y="1411337"/>
            <a:ext cx="8915400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entury Gothic"/>
                <a:cs typeface="Century Gothic"/>
              </a:rPr>
              <a:t>9</a:t>
            </a:r>
            <a:r>
              <a:rPr lang="en-US" dirty="0" smtClean="0">
                <a:latin typeface="Century Gothic"/>
                <a:cs typeface="Century Gothic"/>
              </a:rPr>
              <a:t>:00	I. Welcome and Introduction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entury Gothic"/>
                <a:cs typeface="Century Gothic"/>
              </a:rPr>
              <a:t>9</a:t>
            </a:r>
            <a:r>
              <a:rPr lang="en-US" dirty="0" smtClean="0">
                <a:latin typeface="Century Gothic"/>
                <a:cs typeface="Century Gothic"/>
              </a:rPr>
              <a:t>:20	II. Getting to Know the ACCEL Team: Staff and Steering Committee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entury Gothic"/>
                <a:cs typeface="Century Gothic"/>
              </a:rPr>
              <a:t>10:30</a:t>
            </a:r>
            <a:r>
              <a:rPr lang="en-US" i="1" dirty="0" smtClean="0">
                <a:latin typeface="Century Gothic"/>
                <a:cs typeface="Century Gothic"/>
              </a:rPr>
              <a:t>	</a:t>
            </a:r>
            <a:r>
              <a:rPr lang="en-US" b="1" i="1" dirty="0" smtClean="0">
                <a:latin typeface="Century Gothic"/>
                <a:cs typeface="Century Gothic"/>
              </a:rPr>
              <a:t>Break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entury Gothic"/>
                <a:cs typeface="Century Gothic"/>
              </a:rPr>
              <a:t>10:45	III. Roles and Landscaping Presentation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entury Gothic"/>
                <a:cs typeface="Century Gothic"/>
              </a:rPr>
              <a:t>11:55	</a:t>
            </a:r>
            <a:r>
              <a:rPr lang="en-US" dirty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V. Summary and Next Steps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entury Gothic"/>
                <a:cs typeface="Century Gothic"/>
              </a:rPr>
              <a:t>12:00	</a:t>
            </a:r>
            <a:r>
              <a:rPr lang="en-US" b="1" i="1" dirty="0" smtClean="0">
                <a:latin typeface="Century Gothic"/>
                <a:cs typeface="Century Gothic"/>
              </a:rPr>
              <a:t>Lunch </a:t>
            </a:r>
            <a:r>
              <a:rPr lang="en-US" b="1" dirty="0">
                <a:latin typeface="Century Gothic"/>
                <a:cs typeface="Century Gothic"/>
              </a:rPr>
              <a:t/>
            </a:r>
            <a:br>
              <a:rPr lang="en-US" b="1" dirty="0">
                <a:latin typeface="Century Gothic"/>
                <a:cs typeface="Century Gothic"/>
              </a:rPr>
            </a:br>
            <a:endParaRPr lang="en-US" b="1" dirty="0">
              <a:latin typeface="Century Gothic"/>
              <a:cs typeface="Century Gothic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273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6970049"/>
              </p:ext>
            </p:extLst>
          </p:nvPr>
        </p:nvGraphicFramePr>
        <p:xfrm>
          <a:off x="3" y="1"/>
          <a:ext cx="15875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58751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228600" y="609600"/>
            <a:ext cx="8763000" cy="173893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smtClean="0">
                <a:latin typeface="Century Gothic" charset="0"/>
                <a:cs typeface="Century Gothic" charset="0"/>
              </a:rPr>
              <a:t>ACCEL’s Draft Vision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i="1" dirty="0" smtClean="0">
                <a:latin typeface="Century Gothic" charset="0"/>
                <a:cs typeface="Century Gothic" charset="0"/>
              </a:rPr>
              <a:t>ACCEL supports San Mateo County’s adult learners achieving educational success, attaining economic self-sufficiency and contributing to communities. </a:t>
            </a:r>
          </a:p>
        </p:txBody>
      </p:sp>
      <p:pic>
        <p:nvPicPr>
          <p:cNvPr id="4" name="Picture 3" descr="Vision wordle.tif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6" b="5523"/>
          <a:stretch/>
        </p:blipFill>
        <p:spPr>
          <a:xfrm>
            <a:off x="1371600" y="2971800"/>
            <a:ext cx="5715000" cy="32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29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495" y="457201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>
                <a:latin typeface="Century Gothic"/>
                <a:cs typeface="Century Gothic"/>
              </a:rPr>
              <a:t>2016-17 Implementation Strategy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437905"/>
              </p:ext>
            </p:extLst>
          </p:nvPr>
        </p:nvGraphicFramePr>
        <p:xfrm>
          <a:off x="76200" y="1066800"/>
          <a:ext cx="9067799" cy="592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38"/>
                <a:gridCol w="6381262"/>
                <a:gridCol w="1523999"/>
              </a:tblGrid>
              <a:tr h="738288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ACCEL Implementation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 Coordination</a:t>
                      </a:r>
                      <a:endParaRPr lang="en-US" dirty="0"/>
                    </a:p>
                  </a:txBody>
                  <a:tcPr/>
                </a:tc>
              </a:tr>
              <a:tr h="1006692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Bridge Prep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 smtClean="0">
                          <a:effectLst/>
                        </a:rPr>
                        <a:t>Implement shared TIF framework </a:t>
                      </a:r>
                      <a:r>
                        <a:rPr lang="en-US" sz="1700" dirty="0">
                          <a:effectLst/>
                        </a:rPr>
                        <a:t>locally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>
                          <a:effectLst/>
                        </a:rPr>
                        <a:t>Reflect and evaluate at end of fall term 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>
                          <a:effectLst/>
                        </a:rPr>
                        <a:t>Develop a plan for Spring 2017 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 School Directors </a:t>
                      </a:r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Bridge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 smtClean="0">
                          <a:effectLst/>
                        </a:rPr>
                        <a:t>CAT navigators meet with their local team</a:t>
                      </a:r>
                      <a:r>
                        <a:rPr lang="en-US" sz="1700" baseline="0" dirty="0" smtClean="0">
                          <a:effectLst/>
                        </a:rPr>
                        <a:t> </a:t>
                      </a:r>
                      <a:r>
                        <a:rPr lang="en-US" sz="1700" dirty="0" smtClean="0">
                          <a:effectLst/>
                        </a:rPr>
                        <a:t>to understand roles and current Bridge 1 efforts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 smtClean="0">
                          <a:effectLst/>
                        </a:rPr>
                        <a:t>Meet with navigators to review background landscaping and 16-17 plan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 smtClean="0">
                          <a:effectLst/>
                        </a:rPr>
                        <a:t>Formalize Bridge I Framework and resource list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 smtClean="0">
                          <a:effectLst/>
                        </a:rPr>
                        <a:t>Workshop (September): Refined framework and 16-17 plan. 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 smtClean="0">
                          <a:effectLst/>
                        </a:rPr>
                        <a:t>Develop local CAT implementation plan 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 smtClean="0">
                          <a:effectLst/>
                        </a:rPr>
                        <a:t>Meet periodically for information exchange and updates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endParaRPr lang="en-US" sz="1700" dirty="0">
                        <a:effectLst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Navigators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1680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Bridge 2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Identify pathways for development during 2016-17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Identify CTE faculty, potential community or agency partners (request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to participate) 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Review pathway and bridge models and resources</a:t>
                      </a: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Participate in Leading from the Middle process </a:t>
                      </a:r>
                      <a:endParaRPr lang="en-US" sz="1700" dirty="0" smtClean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endParaRPr lang="en-US" sz="1700" dirty="0">
                        <a:effectLst/>
                        <a:latin typeface="+mn-lt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Coordinators and Navigators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041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0" y="3045023"/>
            <a:ext cx="7391400" cy="2136577"/>
            <a:chOff x="685800" y="2511623"/>
            <a:chExt cx="7391400" cy="2136577"/>
          </a:xfrm>
        </p:grpSpPr>
        <p:grpSp>
          <p:nvGrpSpPr>
            <p:cNvPr id="12" name="Group 11"/>
            <p:cNvGrpSpPr/>
            <p:nvPr/>
          </p:nvGrpSpPr>
          <p:grpSpPr>
            <a:xfrm>
              <a:off x="685800" y="2511623"/>
              <a:ext cx="1600200" cy="2136577"/>
              <a:chOff x="457200" y="2511623"/>
              <a:chExt cx="1600200" cy="2136577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57200" y="2511623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en-US" sz="1400" b="1" dirty="0" err="1" smtClean="0">
                    <a:latin typeface="+mj-lt"/>
                  </a:rPr>
                  <a:t>Coastside</a:t>
                </a:r>
                <a:endParaRPr lang="en-US" sz="1400" b="1" dirty="0" smtClean="0">
                  <a:latin typeface="+mj-lt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914400" y="2895600"/>
                <a:ext cx="685800" cy="685800"/>
                <a:chOff x="990600" y="4800600"/>
                <a:chExt cx="685800" cy="685800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1097812" y="5029200"/>
                  <a:ext cx="471376" cy="304800"/>
                  <a:chOff x="1143000" y="5029200"/>
                  <a:chExt cx="471376" cy="304800"/>
                </a:xfrm>
              </p:grpSpPr>
              <p:pic>
                <p:nvPicPr>
                  <p:cNvPr id="80" name="Picture 4" descr="https://encrypted-tbn1.google.com/images?q=tbn:ANd9GcS-zAnJiCsiBerQtOSl8rc-c4WY38cLHskHl3VO-b0adH0GnRQLsw"/>
                  <p:cNvPicPr>
                    <a:picLocks noChangeAspect="1" noChangeArrowheads="1"/>
                  </p:cNvPicPr>
                  <p:nvPr>
                    <p:custDataLst>
                      <p:tags r:id="rId10"/>
                    </p:custDataLst>
                  </p:nvPr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444" r="23704"/>
                  <a:stretch/>
                </p:blipFill>
                <p:spPr>
                  <a:xfrm>
                    <a:off x="1143000" y="5029200"/>
                    <a:ext cx="242776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" name="Picture 4" descr="https://encrypted-tbn1.google.com/images?q=tbn:ANd9GcS-zAnJiCsiBerQtOSl8rc-c4WY38cLHskHl3VO-b0adH0GnRQLsw"/>
                  <p:cNvPicPr>
                    <a:picLocks noChangeAspect="1" noChangeArrowheads="1"/>
                  </p:cNvPicPr>
                  <p:nvPr>
                    <p:custDataLst>
                      <p:tags r:id="rId11"/>
                    </p:custDataLst>
                  </p:nvPr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444" r="23704"/>
                  <a:stretch/>
                </p:blipFill>
                <p:spPr>
                  <a:xfrm>
                    <a:off x="1371600" y="5029200"/>
                    <a:ext cx="242776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9" name="Oval 78"/>
                <p:cNvSpPr/>
                <p:nvPr/>
              </p:nvSpPr>
              <p:spPr>
                <a:xfrm>
                  <a:off x="990600" y="4800600"/>
                  <a:ext cx="685800" cy="685800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533400" y="3657600"/>
                <a:ext cx="14478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Adult School and Community  College Staff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514600" y="2511623"/>
              <a:ext cx="1752600" cy="2136577"/>
              <a:chOff x="2209800" y="2511623"/>
              <a:chExt cx="1752600" cy="213657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209800" y="2511623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+mj-lt"/>
                  </a:rPr>
                  <a:t>North County</a:t>
                </a:r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2743200" y="2895600"/>
                <a:ext cx="685800" cy="685800"/>
                <a:chOff x="990600" y="4800600"/>
                <a:chExt cx="685800" cy="685800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1097812" y="5029200"/>
                  <a:ext cx="471376" cy="304800"/>
                  <a:chOff x="1143000" y="5029200"/>
                  <a:chExt cx="471376" cy="304800"/>
                </a:xfrm>
              </p:grpSpPr>
              <p:pic>
                <p:nvPicPr>
                  <p:cNvPr id="111" name="Picture 4" descr="https://encrypted-tbn1.google.com/images?q=tbn:ANd9GcS-zAnJiCsiBerQtOSl8rc-c4WY38cLHskHl3VO-b0adH0GnRQLsw"/>
                  <p:cNvPicPr>
                    <a:picLocks noChangeAspect="1" noChangeArrowheads="1"/>
                  </p:cNvPicPr>
                  <p:nvPr>
                    <p:custDataLst>
                      <p:tags r:id="rId8"/>
                    </p:custDataLst>
                  </p:nvPr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444" r="23704"/>
                  <a:stretch/>
                </p:blipFill>
                <p:spPr>
                  <a:xfrm>
                    <a:off x="1143000" y="5029200"/>
                    <a:ext cx="242776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2" name="Picture 4" descr="https://encrypted-tbn1.google.com/images?q=tbn:ANd9GcS-zAnJiCsiBerQtOSl8rc-c4WY38cLHskHl3VO-b0adH0GnRQLsw"/>
                  <p:cNvPicPr>
                    <a:picLocks noChangeAspect="1" noChangeArrowheads="1"/>
                  </p:cNvPicPr>
                  <p:nvPr>
                    <p:custDataLst>
                      <p:tags r:id="rId9"/>
                    </p:custDataLst>
                  </p:nvPr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444" r="23704"/>
                  <a:stretch/>
                </p:blipFill>
                <p:spPr>
                  <a:xfrm>
                    <a:off x="1371600" y="5029200"/>
                    <a:ext cx="242776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0" name="Oval 109"/>
                <p:cNvSpPr/>
                <p:nvPr/>
              </p:nvSpPr>
              <p:spPr>
                <a:xfrm>
                  <a:off x="990600" y="4800600"/>
                  <a:ext cx="685800" cy="685800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2362200" y="3657600"/>
                <a:ext cx="14478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Adult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School </a:t>
                </a:r>
                <a:r>
                  <a:rPr lang="en-US" sz="1200" dirty="0">
                    <a:solidFill>
                      <a:schemeClr val="tx1"/>
                    </a:solidFill>
                  </a:rPr>
                  <a:t>and Community  College Staff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267200" y="2511623"/>
              <a:ext cx="1905000" cy="2136577"/>
              <a:chOff x="4165600" y="2511623"/>
              <a:chExt cx="1905000" cy="213657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165600" y="2511623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+mj-lt"/>
                  </a:rPr>
                  <a:t>Central County</a:t>
                </a: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4775200" y="2895600"/>
                <a:ext cx="685800" cy="685800"/>
                <a:chOff x="990600" y="4800600"/>
                <a:chExt cx="685800" cy="685800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1097812" y="5029200"/>
                  <a:ext cx="471376" cy="304800"/>
                  <a:chOff x="1143000" y="5029200"/>
                  <a:chExt cx="471376" cy="304800"/>
                </a:xfrm>
              </p:grpSpPr>
              <p:pic>
                <p:nvPicPr>
                  <p:cNvPr id="117" name="Picture 4" descr="https://encrypted-tbn1.google.com/images?q=tbn:ANd9GcS-zAnJiCsiBerQtOSl8rc-c4WY38cLHskHl3VO-b0adH0GnRQLsw"/>
                  <p:cNvPicPr>
                    <a:picLocks noChangeAspect="1" noChangeArrowheads="1"/>
                  </p:cNvPicPr>
                  <p:nvPr>
                    <p:custDataLst>
                      <p:tags r:id="rId6"/>
                    </p:custDataLst>
                  </p:nvPr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444" r="23704"/>
                  <a:stretch/>
                </p:blipFill>
                <p:spPr>
                  <a:xfrm>
                    <a:off x="1143000" y="5029200"/>
                    <a:ext cx="242776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8" name="Picture 4" descr="https://encrypted-tbn1.google.com/images?q=tbn:ANd9GcS-zAnJiCsiBerQtOSl8rc-c4WY38cLHskHl3VO-b0adH0GnRQLsw"/>
                  <p:cNvPicPr>
                    <a:picLocks noChangeAspect="1" noChangeArrowheads="1"/>
                  </p:cNvPicPr>
                  <p:nvPr>
                    <p:custDataLst>
                      <p:tags r:id="rId7"/>
                    </p:custDataLst>
                  </p:nvPr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444" r="23704"/>
                  <a:stretch/>
                </p:blipFill>
                <p:spPr>
                  <a:xfrm>
                    <a:off x="1371600" y="5029200"/>
                    <a:ext cx="242776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6" name="Oval 115"/>
                <p:cNvSpPr/>
                <p:nvPr/>
              </p:nvSpPr>
              <p:spPr>
                <a:xfrm>
                  <a:off x="990600" y="4800600"/>
                  <a:ext cx="685800" cy="685800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9" name="Oval 118"/>
              <p:cNvSpPr/>
              <p:nvPr/>
            </p:nvSpPr>
            <p:spPr>
              <a:xfrm>
                <a:off x="4394200" y="3657600"/>
                <a:ext cx="14478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Adult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School </a:t>
                </a:r>
                <a:r>
                  <a:rPr lang="en-US" sz="1200" dirty="0">
                    <a:solidFill>
                      <a:schemeClr val="tx1"/>
                    </a:solidFill>
                  </a:rPr>
                  <a:t>and Community  College Staff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72200" y="2511623"/>
              <a:ext cx="1905000" cy="2136577"/>
              <a:chOff x="6172200" y="2511623"/>
              <a:chExt cx="1905000" cy="2136577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172200" y="2511623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+mj-lt"/>
                  </a:rPr>
                  <a:t>South County</a:t>
                </a: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6781800" y="2895600"/>
                <a:ext cx="685800" cy="685800"/>
                <a:chOff x="990600" y="4800600"/>
                <a:chExt cx="685800" cy="685800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1097812" y="5029200"/>
                  <a:ext cx="471376" cy="304800"/>
                  <a:chOff x="1143000" y="5029200"/>
                  <a:chExt cx="471376" cy="304800"/>
                </a:xfrm>
              </p:grpSpPr>
              <p:pic>
                <p:nvPicPr>
                  <p:cNvPr id="123" name="Picture 4" descr="https://encrypted-tbn1.google.com/images?q=tbn:ANd9GcS-zAnJiCsiBerQtOSl8rc-c4WY38cLHskHl3VO-b0adH0GnRQLsw"/>
                  <p:cNvPicPr>
                    <a:picLocks noChangeAspect="1" noChangeArrowheads="1"/>
                  </p:cNvPicPr>
                  <p:nvPr>
                    <p:custDataLst>
                      <p:tags r:id="rId4"/>
                    </p:custDataLst>
                  </p:nvPr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444" r="23704"/>
                  <a:stretch/>
                </p:blipFill>
                <p:spPr>
                  <a:xfrm>
                    <a:off x="1143000" y="5029200"/>
                    <a:ext cx="242776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4" name="Picture 4" descr="https://encrypted-tbn1.google.com/images?q=tbn:ANd9GcS-zAnJiCsiBerQtOSl8rc-c4WY38cLHskHl3VO-b0adH0GnRQLsw"/>
                  <p:cNvPicPr>
                    <a:picLocks noChangeAspect="1" noChangeArrowheads="1"/>
                  </p:cNvPicPr>
                  <p:nvPr>
                    <p:custDataLst>
                      <p:tags r:id="rId5"/>
                    </p:custDataLst>
                  </p:nvPr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444" r="23704"/>
                  <a:stretch/>
                </p:blipFill>
                <p:spPr>
                  <a:xfrm>
                    <a:off x="1371600" y="5029200"/>
                    <a:ext cx="242776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2" name="Oval 121"/>
                <p:cNvSpPr/>
                <p:nvPr/>
              </p:nvSpPr>
              <p:spPr>
                <a:xfrm>
                  <a:off x="990600" y="4800600"/>
                  <a:ext cx="685800" cy="685800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5" name="Oval 124"/>
              <p:cNvSpPr/>
              <p:nvPr/>
            </p:nvSpPr>
            <p:spPr>
              <a:xfrm>
                <a:off x="6400800" y="3657600"/>
                <a:ext cx="14478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Adult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School </a:t>
                </a:r>
                <a:r>
                  <a:rPr lang="en-US" sz="1200" dirty="0">
                    <a:solidFill>
                      <a:schemeClr val="tx1"/>
                    </a:solidFill>
                  </a:rPr>
                  <a:t>and Community  College Staff</a:t>
                </a:r>
              </a:p>
            </p:txBody>
          </p:sp>
        </p:grpSp>
      </p:grpSp>
      <p:sp>
        <p:nvSpPr>
          <p:cNvPr id="4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4494" y="457200"/>
            <a:ext cx="8355012" cy="659534"/>
          </a:xfrm>
        </p:spPr>
        <p:txBody>
          <a:bodyPr numCol="1"/>
          <a:lstStyle/>
          <a:p>
            <a:pPr algn="l"/>
            <a:r>
              <a:rPr lang="en-US" dirty="0" smtClean="0">
                <a:latin typeface="Century Gothic"/>
                <a:cs typeface="Century Gothic"/>
              </a:rPr>
              <a:t>ACCEL Organization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543300" y="1143000"/>
            <a:ext cx="18288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Steering Committee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633246"/>
            <a:ext cx="6705600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Collaborative Action Teams (CATS)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3400" y="2209800"/>
            <a:ext cx="7924800" cy="3124200"/>
          </a:xfrm>
          <a:prstGeom prst="roundRect">
            <a:avLst>
              <a:gd name="adj" fmla="val 1000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3400" y="5562600"/>
            <a:ext cx="7924800" cy="10668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219200" y="5681246"/>
            <a:ext cx="6705600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ACCEL Staff Coordination Team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81400" y="6096000"/>
            <a:ext cx="190500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Executive Director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5800" y="6096000"/>
            <a:ext cx="205740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Navigators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72200" y="6096000"/>
            <a:ext cx="205740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Coordinators</a:t>
            </a:r>
          </a:p>
        </p:txBody>
      </p:sp>
    </p:spTree>
    <p:extLst>
      <p:ext uri="{BB962C8B-B14F-4D97-AF65-F5344CB8AC3E}">
        <p14:creationId xmlns:p14="http://schemas.microsoft.com/office/powerpoint/2010/main" val="4206213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flipH="1">
            <a:off x="2057400" y="3276600"/>
            <a:ext cx="1143000" cy="0"/>
          </a:xfrm>
          <a:prstGeom prst="line">
            <a:avLst/>
          </a:prstGeom>
          <a:ln>
            <a:solidFill>
              <a:srgbClr val="800080"/>
            </a:solidFill>
            <a:prstDash val="solid"/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3421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69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635866"/>
            <a:ext cx="2667000" cy="659534"/>
          </a:xfrm>
        </p:spPr>
        <p:txBody>
          <a:bodyPr numCol="1"/>
          <a:lstStyle/>
          <a:p>
            <a:pPr algn="l"/>
            <a:r>
              <a:rPr lang="en-US" dirty="0" smtClean="0">
                <a:latin typeface="Century Gothic"/>
                <a:cs typeface="Century Gothic"/>
              </a:rPr>
              <a:t>CATS Organization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91000" y="457200"/>
            <a:ext cx="99060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l"/>
            <a:r>
              <a:rPr lang="en-US" sz="1400" b="1" dirty="0" smtClean="0">
                <a:latin typeface="+mj-lt"/>
              </a:rPr>
              <a:t>Students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29000" y="4724400"/>
            <a:ext cx="2743200" cy="1143000"/>
            <a:chOff x="3429000" y="4419600"/>
            <a:chExt cx="2743200" cy="1143000"/>
          </a:xfrm>
        </p:grpSpPr>
        <p:pic>
          <p:nvPicPr>
            <p:cNvPr id="75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4024424" y="4572000"/>
              <a:ext cx="242776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5334000" y="4572000"/>
              <a:ext cx="242776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505200" y="4953000"/>
              <a:ext cx="1066800" cy="46166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Adult School</a:t>
              </a:r>
              <a:br>
                <a:rPr lang="en-US" sz="1200" dirty="0" smtClean="0">
                  <a:latin typeface="+mj-lt"/>
                </a:rPr>
              </a:br>
              <a:r>
                <a:rPr lang="en-US" sz="1200" dirty="0" smtClean="0">
                  <a:latin typeface="+mj-lt"/>
                </a:rPr>
                <a:t> Director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72000" y="4953000"/>
              <a:ext cx="1600200" cy="46166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Community College Dean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429000" y="4419600"/>
              <a:ext cx="2743200" cy="1143000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505200" y="1828800"/>
            <a:ext cx="236220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CAT Collaboration Team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76600" y="4343400"/>
            <a:ext cx="312420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CATS Administrator Support Team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524000" y="6324600"/>
            <a:ext cx="6477000" cy="3810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447800" y="6352401"/>
            <a:ext cx="66294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Executive Director, Project Directors, Project Coordination Team, Steering Committee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91000" y="764977"/>
            <a:ext cx="1080976" cy="838200"/>
            <a:chOff x="4191000" y="685800"/>
            <a:chExt cx="1080976" cy="838200"/>
          </a:xfrm>
        </p:grpSpPr>
        <p:pic>
          <p:nvPicPr>
            <p:cNvPr id="44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4419600" y="1219200"/>
              <a:ext cx="242776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4800600" y="685800"/>
              <a:ext cx="242776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4191000" y="685800"/>
              <a:ext cx="304800" cy="38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4495800" y="838200"/>
              <a:ext cx="304800" cy="38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4800600" y="1143000"/>
              <a:ext cx="242776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5029200" y="1066800"/>
              <a:ext cx="242776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3124200" y="6019800"/>
            <a:ext cx="312420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ACCEL Leadership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8600" y="2667000"/>
            <a:ext cx="220980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Co-Facilitator Role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n-lt"/>
              </a:rPr>
              <a:t>Content expertise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n-lt"/>
              </a:rPr>
              <a:t>Liaison to adult school and community college faculty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n-lt"/>
              </a:rPr>
              <a:t>Participate in pilots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n-lt"/>
              </a:rPr>
              <a:t>“Represent ACCEL</a:t>
            </a:r>
            <a:endParaRPr lang="en-US" sz="1600" b="1" dirty="0" smtClean="0">
              <a:latin typeface="+mn-lt"/>
            </a:endParaRPr>
          </a:p>
          <a:p>
            <a:endParaRPr lang="en-US" sz="1200" b="1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4114800"/>
            <a:ext cx="2590800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Coordinator Role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+mn-lt"/>
              </a:rPr>
              <a:t>P</a:t>
            </a:r>
            <a:r>
              <a:rPr lang="en-US" sz="1600" dirty="0" smtClean="0">
                <a:latin typeface="+mn-lt"/>
              </a:rPr>
              <a:t>rogram </a:t>
            </a:r>
            <a:r>
              <a:rPr lang="en-US" sz="1600" dirty="0">
                <a:latin typeface="+mn-lt"/>
              </a:rPr>
              <a:t>development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n-lt"/>
              </a:rPr>
              <a:t>Team coordination</a:t>
            </a:r>
            <a:endParaRPr lang="en-US" sz="1600" dirty="0">
              <a:latin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n-lt"/>
              </a:rPr>
              <a:t>Stakeholder engagement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n-lt"/>
              </a:rPr>
              <a:t>Student Data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n-lt"/>
              </a:rPr>
              <a:t>Schedule Coordination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53200" y="990600"/>
            <a:ext cx="2667000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Navigator Role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j-lt"/>
              </a:rPr>
              <a:t>Student goal setting</a:t>
            </a:r>
            <a:endParaRPr lang="en-US" sz="1600" dirty="0">
              <a:latin typeface="+mj-lt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+mj-lt"/>
              </a:rPr>
              <a:t>Support </a:t>
            </a:r>
            <a:r>
              <a:rPr lang="en-US" sz="1600" dirty="0" smtClean="0">
                <a:latin typeface="+mj-lt"/>
              </a:rPr>
              <a:t>transitions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j-lt"/>
              </a:rPr>
              <a:t>Address barriers 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j-lt"/>
              </a:rPr>
              <a:t>Connect to services </a:t>
            </a:r>
            <a:endParaRPr lang="en-US" sz="1600" dirty="0">
              <a:latin typeface="+mj-lt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j-lt"/>
              </a:rPr>
              <a:t>Monitor </a:t>
            </a:r>
            <a:r>
              <a:rPr lang="en-US" sz="1600" dirty="0">
                <a:latin typeface="+mj-lt"/>
              </a:rPr>
              <a:t>student </a:t>
            </a:r>
            <a:r>
              <a:rPr lang="en-US" sz="1600" dirty="0" smtClean="0">
                <a:latin typeface="+mj-lt"/>
              </a:rPr>
              <a:t>progress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+mj-lt"/>
              </a:rPr>
              <a:t>Outreach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486400" y="1295400"/>
            <a:ext cx="1066800" cy="1066800"/>
          </a:xfrm>
          <a:prstGeom prst="line">
            <a:avLst/>
          </a:prstGeom>
          <a:ln>
            <a:solidFill>
              <a:srgbClr val="800080"/>
            </a:solidFill>
            <a:prstDash val="solid"/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895600" y="2209800"/>
            <a:ext cx="3429000" cy="2057400"/>
            <a:chOff x="2895600" y="2057400"/>
            <a:chExt cx="3429000" cy="2057400"/>
          </a:xfrm>
        </p:grpSpPr>
        <p:sp>
          <p:nvSpPr>
            <p:cNvPr id="89" name="Oval 88"/>
            <p:cNvSpPr/>
            <p:nvPr/>
          </p:nvSpPr>
          <p:spPr>
            <a:xfrm>
              <a:off x="3048000" y="2057400"/>
              <a:ext cx="32766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105400" y="2967335"/>
              <a:ext cx="1143000" cy="64633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Community College </a:t>
              </a:r>
              <a:br>
                <a:rPr lang="en-US" sz="1200" dirty="0" smtClean="0">
                  <a:latin typeface="+mj-lt"/>
                </a:rPr>
              </a:br>
              <a:r>
                <a:rPr lang="en-US" sz="1200" dirty="0" smtClean="0">
                  <a:latin typeface="+mj-lt"/>
                </a:rPr>
                <a:t>Co-Facilitator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003965" y="2438400"/>
              <a:ext cx="1219200" cy="27699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Navigator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95600" y="3048000"/>
              <a:ext cx="1447800" cy="46166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Adult School 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Co-Facilitator</a:t>
              </a:r>
            </a:p>
          </p:txBody>
        </p:sp>
        <p:pic>
          <p:nvPicPr>
            <p:cNvPr id="88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3429000" y="2743200"/>
              <a:ext cx="242776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5548424" y="2743200"/>
              <a:ext cx="242776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4537365" y="2133600"/>
              <a:ext cx="242776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ttps://encrypted-tbn1.google.com/images?q=tbn:ANd9GcS-zAnJiCsiBerQtOSl8rc-c4WY38cLHskHl3VO-b0adH0GnRQLsw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23704"/>
            <a:stretch/>
          </p:blipFill>
          <p:spPr>
            <a:xfrm>
              <a:off x="4572000" y="3276600"/>
              <a:ext cx="242776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4114800" y="3581400"/>
              <a:ext cx="1219200" cy="27699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Coordinator 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 flipH="1" flipV="1">
            <a:off x="5562600" y="4114800"/>
            <a:ext cx="1143000" cy="228600"/>
          </a:xfrm>
          <a:prstGeom prst="line">
            <a:avLst/>
          </a:prstGeom>
          <a:ln>
            <a:solidFill>
              <a:srgbClr val="800080"/>
            </a:solidFill>
            <a:prstDash val="solid"/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3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0141958"/>
              </p:ext>
            </p:extLst>
          </p:nvPr>
        </p:nvGraphicFramePr>
        <p:xfrm>
          <a:off x="3" y="1"/>
          <a:ext cx="15875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Picture 8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58751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457201"/>
            <a:ext cx="8597107" cy="659534"/>
          </a:xfrm>
        </p:spPr>
        <p:txBody>
          <a:bodyPr numCol="1"/>
          <a:lstStyle/>
          <a:p>
            <a:pPr algn="l"/>
            <a:r>
              <a:rPr lang="en-US" dirty="0" smtClean="0">
                <a:latin typeface="Century Gothic"/>
                <a:cs typeface="Century Gothic"/>
              </a:rPr>
              <a:t>Meeting Schedule 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FallTimeline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10678" r="6039" b="52951"/>
          <a:stretch/>
        </p:blipFill>
        <p:spPr>
          <a:xfrm>
            <a:off x="152400" y="990600"/>
            <a:ext cx="929612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828800" y="2438400"/>
            <a:ext cx="5486400" cy="461665"/>
          </a:xfrm>
        </p:spPr>
        <p:txBody>
          <a:bodyPr numCol="1"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 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4S9Jq9RkWmABsl8DGov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4S9Jq9RkWmABsl8DGov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4S9Jq9RkWmABsl8DGo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4S9Jq9RkWmABsl8DGov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ouo1MtUC4PyuevzDR0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4S9Jq9RkWmABsl8DGov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3v7zyW4kqh4f0Jgtlf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4S9Jq9RkWmABsl8DGo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3v7zyW4kqh4f0Jgtlf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3v7zyW4kqh4f0JgtlfbA"/>
</p:tagLst>
</file>

<file path=ppt/theme/theme1.xml><?xml version="1.0" encoding="utf-8"?>
<a:theme xmlns:a="http://schemas.openxmlformats.org/drawingml/2006/main" name="blank">
  <a:themeElements>
    <a:clrScheme name="FSG">
      <a:dk1>
        <a:srgbClr val="000000"/>
      </a:dk1>
      <a:lt1>
        <a:srgbClr val="FFFFFF"/>
      </a:lt1>
      <a:dk2>
        <a:srgbClr val="6A7F10"/>
      </a:dk2>
      <a:lt2>
        <a:srgbClr val="0064AD"/>
      </a:lt2>
      <a:accent1>
        <a:srgbClr val="FA9600"/>
      </a:accent1>
      <a:accent2>
        <a:srgbClr val="4F4C25"/>
      </a:accent2>
      <a:accent3>
        <a:srgbClr val="0094B3"/>
      </a:accent3>
      <a:accent4>
        <a:srgbClr val="A70240"/>
      </a:accent4>
      <a:accent5>
        <a:srgbClr val="9A9B9C"/>
      </a:accent5>
      <a:accent6>
        <a:srgbClr val="FAA755"/>
      </a:accent6>
      <a:hlink>
        <a:srgbClr val="D15972"/>
      </a:hlink>
      <a:folHlink>
        <a:srgbClr val="00B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numCol="1" rtlCol="0">
        <a:spAutoFit/>
      </a:bodyPr>
      <a:lstStyle>
        <a:defPPr algn="l">
          <a:defRPr sz="14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20459</TotalTime>
  <Words>346</Words>
  <Application>Microsoft Office PowerPoint</Application>
  <PresentationFormat>On-screen Show (4:3)</PresentationFormat>
  <Paragraphs>101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Corbel</vt:lpstr>
      <vt:lpstr>blank</vt:lpstr>
      <vt:lpstr>think-cell Slide</vt:lpstr>
      <vt:lpstr>PowerPoint Presentation</vt:lpstr>
      <vt:lpstr>Overview</vt:lpstr>
      <vt:lpstr>Agenda Review </vt:lpstr>
      <vt:lpstr>PowerPoint Presentation</vt:lpstr>
      <vt:lpstr>PowerPoint Presentation</vt:lpstr>
      <vt:lpstr>ACCEL Organization</vt:lpstr>
      <vt:lpstr>CATS Organization </vt:lpstr>
      <vt:lpstr>Meeting Schedule </vt:lpstr>
      <vt:lpstr>Questions and Discussion</vt:lpstr>
      <vt:lpstr>Getting to Know the ACCEL 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Silicon Valley ALLIES Innovation Initiative ALLIES SC Working Session 2</dc:title>
  <dc:creator>Abi Ridgway</dc:creator>
  <cp:lastModifiedBy>Ouyang, Caroline</cp:lastModifiedBy>
  <cp:revision>759</cp:revision>
  <cp:lastPrinted>2016-08-17T04:33:02Z</cp:lastPrinted>
  <dcterms:created xsi:type="dcterms:W3CDTF">2012-12-05T18:26:18Z</dcterms:created>
  <dcterms:modified xsi:type="dcterms:W3CDTF">2016-09-29T16:09:49Z</dcterms:modified>
</cp:coreProperties>
</file>