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9" r:id="rId4"/>
    <p:sldId id="286" r:id="rId5"/>
    <p:sldId id="304" r:id="rId6"/>
    <p:sldId id="300" r:id="rId7"/>
    <p:sldId id="266" r:id="rId8"/>
    <p:sldId id="290" r:id="rId9"/>
    <p:sldId id="287" r:id="rId10"/>
    <p:sldId id="269" r:id="rId11"/>
    <p:sldId id="284" r:id="rId12"/>
    <p:sldId id="301" r:id="rId13"/>
    <p:sldId id="302" r:id="rId14"/>
    <p:sldId id="303" r:id="rId15"/>
    <p:sldId id="291" r:id="rId16"/>
    <p:sldId id="292" r:id="rId17"/>
    <p:sldId id="294" r:id="rId18"/>
    <p:sldId id="296" r:id="rId19"/>
    <p:sldId id="293" r:id="rId20"/>
    <p:sldId id="305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0" d="100"/>
          <a:sy n="110" d="100"/>
        </p:scale>
        <p:origin x="232" y="488"/>
      </p:cViewPr>
      <p:guideLst>
        <p:guide orient="horz" pos="2160"/>
        <p:guide pos="7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1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average cost of FTEF is $50,000/semester;</a:t>
            </a:r>
            <a:r>
              <a:rPr lang="en-US" baseline="0" dirty="0" smtClean="0"/>
              <a:t> serve 167 students/1.0 FTEF/semester (Load 500)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3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381000" y="342919"/>
            <a:ext cx="10477500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89924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568" y="3876675"/>
            <a:ext cx="13884568" cy="298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8" y="490348"/>
            <a:ext cx="7878727" cy="35387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601840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Academic Senate Study Session 11/12/15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69" y="1927700"/>
            <a:ext cx="6089939" cy="4351338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aramond" panose="02020404030301010803" pitchFamily="18" charset="0"/>
              </a:rPr>
              <a:t>Importance of good historical information regarding student demand patterns, such as: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History of course offering size and distribution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History of individual course offering experience/trends:</a:t>
            </a:r>
          </a:p>
          <a:p>
            <a:pPr lvl="2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Courses with Largest Enrollments</a:t>
            </a:r>
          </a:p>
          <a:p>
            <a:pPr lvl="2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High Enrollment/Demand Courses</a:t>
            </a:r>
          </a:p>
          <a:p>
            <a:pPr lvl="2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Low Enrollment/Demand Courses</a:t>
            </a:r>
          </a:p>
          <a:p>
            <a:pPr lvl="2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Course cancellations/additions during previous registration periods</a:t>
            </a:r>
          </a:p>
          <a:p>
            <a:pPr lvl="2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Course Fill Rates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40" y="1994042"/>
            <a:ext cx="5922887" cy="4442165"/>
          </a:xfrm>
          <a:effectLst>
            <a:softEdge rad="215900"/>
          </a:effectLst>
          <a:scene3d>
            <a:camera prst="obliqueTop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9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Schedule Planning: Meeting Student Need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7950"/>
          <a:stretch>
            <a:fillRect/>
          </a:stretch>
        </p:blipFill>
        <p:spPr>
          <a:xfrm>
            <a:off x="7570137" y="3034784"/>
            <a:ext cx="4932947" cy="340384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Schedule Planning: Meeting Student Need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60597" y="2021305"/>
            <a:ext cx="967080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Faculty Assignment and Load—Legal and Contractual issues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Full-Time</a:t>
            </a:r>
            <a:r>
              <a:rPr lang="en-US" altLang="en-US" sz="2300" dirty="0">
                <a:latin typeface="Garamond" panose="02020404030301010803" pitchFamily="18" charset="0"/>
              </a:rPr>
              <a:t> Faculty: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Contract Load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Overload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Assignment Preference Provisions</a:t>
            </a:r>
          </a:p>
          <a:p>
            <a:pPr lvl="2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Banking of Contract Load</a:t>
            </a:r>
          </a:p>
        </p:txBody>
      </p:sp>
    </p:spTree>
    <p:extLst>
      <p:ext uri="{BB962C8B-B14F-4D97-AF65-F5344CB8AC3E}">
        <p14:creationId xmlns:p14="http://schemas.microsoft.com/office/powerpoint/2010/main" val="41576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Steps Involved in Scheduling &amp; Monitoring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9702" y="2021305"/>
            <a:ext cx="7654803" cy="4351338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Pre-scheduling – long term community / student / industry / transfer demands</a:t>
            </a: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Scheduling – shared processes</a:t>
            </a: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Assigning – shared processes</a:t>
            </a: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Enrollment – real-time monitoring, communicating, modifying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Documentation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53" y="1901441"/>
            <a:ext cx="2565721" cy="33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/>
          <a:stretch/>
        </p:blipFill>
        <p:spPr>
          <a:xfrm>
            <a:off x="2109536" y="1733192"/>
            <a:ext cx="7943341" cy="430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Transparency Documents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1118057"/>
            <a:ext cx="7772400" cy="525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 and Engagement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9811" y="-134494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6933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 20 Sections Kept Open: Spring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28" y="971505"/>
            <a:ext cx="7879299" cy="56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47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Load Impact Budget?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689" y="2234858"/>
            <a:ext cx="9436231" cy="321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Load, productivity, and efficiency are often used interchangeably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Higher productivity means more students served per FTE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Lower productivity means fewer students are served per FTE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Type of class has to be considered in evaluating productivity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The state “standard” productivity level is 525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This number represents the break-even point for a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24811"/>
              </p:ext>
            </p:extLst>
          </p:nvPr>
        </p:nvGraphicFramePr>
        <p:xfrm>
          <a:off x="2724314" y="1590188"/>
          <a:ext cx="6773335" cy="51396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21737"/>
                <a:gridCol w="2362791"/>
                <a:gridCol w="2488807"/>
              </a:tblGrid>
              <a:tr h="972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Load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Amount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</a:rPr>
                        <a:t>Financial Impact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      3,513,885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$341,371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      3,579,533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$275,723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$      3,646,456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$208,800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$      3,714,691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$140,565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$      3,855,256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      4,001,558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$146,302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$      4,153,956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$298,700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$      4,232,561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$377,305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$      4,312,838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$457,582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4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      4,394,842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$539,586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Left Arrow 10"/>
          <p:cNvSpPr/>
          <p:nvPr/>
        </p:nvSpPr>
        <p:spPr>
          <a:xfrm>
            <a:off x="9554211" y="4338428"/>
            <a:ext cx="905070" cy="24259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1785703" y="4334165"/>
            <a:ext cx="905070" cy="24259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1785703" y="5178971"/>
            <a:ext cx="905070" cy="2425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9554211" y="5178971"/>
            <a:ext cx="905070" cy="2425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9554211" y="2658931"/>
            <a:ext cx="905070" cy="242596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1785704" y="2658930"/>
            <a:ext cx="905070" cy="242596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7864" y="2417802"/>
            <a:ext cx="1507816" cy="69832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State Standard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7864" y="4119561"/>
            <a:ext cx="1418253" cy="6718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FY 2015/2016 Goal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7863" y="4964367"/>
            <a:ext cx="1418253" cy="671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Where we are Fall semester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Based on Load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689811" y="4752790"/>
            <a:ext cx="1885131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35 students/class</a:t>
            </a:r>
          </a:p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Load 525</a:t>
            </a:r>
          </a:p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$285/student</a:t>
            </a:r>
          </a:p>
        </p:txBody>
      </p:sp>
      <p:sp>
        <p:nvSpPr>
          <p:cNvPr id="283" name="Shape 283"/>
          <p:cNvSpPr/>
          <p:nvPr/>
        </p:nvSpPr>
        <p:spPr>
          <a:xfrm>
            <a:off x="3407441" y="4752790"/>
            <a:ext cx="1885131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30 students/class</a:t>
            </a:r>
          </a:p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Load 500</a:t>
            </a:r>
          </a:p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$300/student</a:t>
            </a:r>
          </a:p>
        </p:txBody>
      </p:sp>
      <p:sp>
        <p:nvSpPr>
          <p:cNvPr id="284" name="Shape 284"/>
          <p:cNvSpPr/>
          <p:nvPr/>
        </p:nvSpPr>
        <p:spPr>
          <a:xfrm>
            <a:off x="6125070" y="4752790"/>
            <a:ext cx="1885131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20 students/class</a:t>
            </a:r>
          </a:p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Load 300</a:t>
            </a:r>
          </a:p>
          <a:p>
            <a:pPr algn="ctr">
              <a:defRPr sz="3000"/>
            </a:pPr>
            <a:r>
              <a:rPr sz="2109" dirty="0">
                <a:latin typeface="Garamond" panose="02020404030301010803" pitchFamily="18" charset="0"/>
              </a:rPr>
              <a:t>$500/student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Being Community Supported is a Public Trust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7903" y="2663772"/>
            <a:ext cx="2256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Cost to </a:t>
            </a:r>
            <a:r>
              <a:rPr lang="en-US" sz="4400" dirty="0" smtClean="0"/>
              <a:t>Taxpayer</a:t>
            </a:r>
            <a:endParaRPr lang="en-US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grpSp>
        <p:nvGrpSpPr>
          <p:cNvPr id="19" name="Group 277"/>
          <p:cNvGrpSpPr/>
          <p:nvPr/>
        </p:nvGrpSpPr>
        <p:grpSpPr>
          <a:xfrm>
            <a:off x="1223045" y="2135903"/>
            <a:ext cx="863185" cy="2405560"/>
            <a:chOff x="0" y="0"/>
            <a:chExt cx="1212196" cy="3378199"/>
          </a:xfrm>
        </p:grpSpPr>
        <p:sp>
          <p:nvSpPr>
            <p:cNvPr id="20" name="Shape 275"/>
            <p:cNvSpPr/>
            <p:nvPr/>
          </p:nvSpPr>
          <p:spPr>
            <a:xfrm>
              <a:off x="318999" y="0"/>
              <a:ext cx="574199" cy="574199"/>
            </a:xfrm>
            <a:prstGeom prst="ellipse">
              <a:avLst/>
            </a:prstGeom>
            <a:solidFill>
              <a:schemeClr val="accent1"/>
            </a:solidFill>
            <a:ln w="50800" cap="flat">
              <a:solidFill>
                <a:srgbClr val="01010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" name="Shape 276"/>
            <p:cNvSpPr/>
            <p:nvPr/>
          </p:nvSpPr>
          <p:spPr>
            <a:xfrm>
              <a:off x="0" y="618858"/>
              <a:ext cx="1212197" cy="275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extrusionOk="0">
                  <a:moveTo>
                    <a:pt x="5684" y="0"/>
                  </a:moveTo>
                  <a:cubicBezTo>
                    <a:pt x="3411" y="0"/>
                    <a:pt x="0" y="491"/>
                    <a:pt x="0" y="1964"/>
                  </a:cubicBezTo>
                  <a:lnTo>
                    <a:pt x="0" y="8836"/>
                  </a:lnTo>
                  <a:cubicBezTo>
                    <a:pt x="0" y="10309"/>
                    <a:pt x="4547" y="10309"/>
                    <a:pt x="4547" y="8836"/>
                  </a:cubicBezTo>
                  <a:lnTo>
                    <a:pt x="4547" y="3436"/>
                  </a:lnTo>
                  <a:cubicBezTo>
                    <a:pt x="4547" y="3142"/>
                    <a:pt x="5684" y="3142"/>
                    <a:pt x="5684" y="3436"/>
                  </a:cubicBezTo>
                  <a:lnTo>
                    <a:pt x="5684" y="20127"/>
                  </a:lnTo>
                  <a:cubicBezTo>
                    <a:pt x="5684" y="21600"/>
                    <a:pt x="10232" y="21600"/>
                    <a:pt x="10232" y="20127"/>
                  </a:cubicBezTo>
                  <a:lnTo>
                    <a:pt x="10232" y="10800"/>
                  </a:lnTo>
                  <a:cubicBezTo>
                    <a:pt x="10232" y="10505"/>
                    <a:pt x="11368" y="10505"/>
                    <a:pt x="11368" y="10800"/>
                  </a:cubicBezTo>
                  <a:lnTo>
                    <a:pt x="11368" y="20127"/>
                  </a:lnTo>
                  <a:cubicBezTo>
                    <a:pt x="11368" y="21600"/>
                    <a:pt x="15916" y="21600"/>
                    <a:pt x="15916" y="20127"/>
                  </a:cubicBezTo>
                  <a:lnTo>
                    <a:pt x="15916" y="3436"/>
                  </a:lnTo>
                  <a:cubicBezTo>
                    <a:pt x="15916" y="3142"/>
                    <a:pt x="17053" y="3142"/>
                    <a:pt x="17053" y="3436"/>
                  </a:cubicBezTo>
                  <a:lnTo>
                    <a:pt x="17053" y="8836"/>
                  </a:lnTo>
                  <a:cubicBezTo>
                    <a:pt x="17053" y="10309"/>
                    <a:pt x="21600" y="10309"/>
                    <a:pt x="21600" y="8836"/>
                  </a:cubicBezTo>
                  <a:lnTo>
                    <a:pt x="21600" y="1964"/>
                  </a:lnTo>
                  <a:cubicBezTo>
                    <a:pt x="21600" y="491"/>
                    <a:pt x="18189" y="0"/>
                    <a:pt x="15916" y="0"/>
                  </a:cubicBezTo>
                  <a:lnTo>
                    <a:pt x="5684" y="0"/>
                  </a:ln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01010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4" name="Group 281"/>
          <p:cNvGrpSpPr/>
          <p:nvPr/>
        </p:nvGrpSpPr>
        <p:grpSpPr>
          <a:xfrm>
            <a:off x="3783540" y="2135903"/>
            <a:ext cx="1119722" cy="2446326"/>
            <a:chOff x="0" y="0"/>
            <a:chExt cx="1545068" cy="3375608"/>
          </a:xfrm>
        </p:grpSpPr>
        <p:sp>
          <p:nvSpPr>
            <p:cNvPr id="25" name="Shape 279"/>
            <p:cNvSpPr/>
            <p:nvPr/>
          </p:nvSpPr>
          <p:spPr>
            <a:xfrm>
              <a:off x="484506" y="0"/>
              <a:ext cx="573759" cy="573758"/>
            </a:xfrm>
            <a:prstGeom prst="ellipse">
              <a:avLst/>
            </a:prstGeom>
            <a:solidFill>
              <a:schemeClr val="accent1">
                <a:hueOff val="-84091"/>
                <a:satOff val="15316"/>
                <a:lumOff val="24313"/>
              </a:schemeClr>
            </a:solidFill>
            <a:ln w="38100" cap="flat">
              <a:solidFill>
                <a:srgbClr val="01010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6" name="Shape 280"/>
            <p:cNvSpPr/>
            <p:nvPr/>
          </p:nvSpPr>
          <p:spPr>
            <a:xfrm>
              <a:off x="-1" y="618383"/>
              <a:ext cx="1545070" cy="27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232" extrusionOk="0">
                  <a:moveTo>
                    <a:pt x="6428" y="0"/>
                  </a:moveTo>
                  <a:cubicBezTo>
                    <a:pt x="4741" y="0"/>
                    <a:pt x="3053" y="491"/>
                    <a:pt x="3053" y="1964"/>
                  </a:cubicBezTo>
                  <a:lnTo>
                    <a:pt x="100" y="8345"/>
                  </a:lnTo>
                  <a:cubicBezTo>
                    <a:pt x="-575" y="9818"/>
                    <a:pt x="2378" y="10555"/>
                    <a:pt x="3053" y="9082"/>
                  </a:cubicBezTo>
                  <a:cubicBezTo>
                    <a:pt x="3053" y="9082"/>
                    <a:pt x="5584" y="3584"/>
                    <a:pt x="5584" y="3436"/>
                  </a:cubicBezTo>
                  <a:cubicBezTo>
                    <a:pt x="5584" y="3142"/>
                    <a:pt x="6428" y="3142"/>
                    <a:pt x="6428" y="3436"/>
                  </a:cubicBezTo>
                  <a:lnTo>
                    <a:pt x="3053" y="11536"/>
                  </a:lnTo>
                  <a:lnTo>
                    <a:pt x="6428" y="11536"/>
                  </a:lnTo>
                  <a:lnTo>
                    <a:pt x="6428" y="20127"/>
                  </a:lnTo>
                  <a:cubicBezTo>
                    <a:pt x="6428" y="21600"/>
                    <a:pt x="9803" y="21600"/>
                    <a:pt x="9803" y="20127"/>
                  </a:cubicBezTo>
                  <a:lnTo>
                    <a:pt x="9803" y="11536"/>
                  </a:lnTo>
                  <a:lnTo>
                    <a:pt x="10647" y="11536"/>
                  </a:lnTo>
                  <a:lnTo>
                    <a:pt x="10647" y="20127"/>
                  </a:lnTo>
                  <a:cubicBezTo>
                    <a:pt x="10647" y="21600"/>
                    <a:pt x="14022" y="21600"/>
                    <a:pt x="14022" y="20127"/>
                  </a:cubicBezTo>
                  <a:lnTo>
                    <a:pt x="14022" y="11536"/>
                  </a:lnTo>
                  <a:lnTo>
                    <a:pt x="17397" y="11536"/>
                  </a:lnTo>
                  <a:lnTo>
                    <a:pt x="14022" y="3436"/>
                  </a:lnTo>
                  <a:cubicBezTo>
                    <a:pt x="14022" y="3142"/>
                    <a:pt x="14866" y="3142"/>
                    <a:pt x="14866" y="3436"/>
                  </a:cubicBezTo>
                  <a:lnTo>
                    <a:pt x="17397" y="9327"/>
                  </a:lnTo>
                  <a:cubicBezTo>
                    <a:pt x="18072" y="10800"/>
                    <a:pt x="21025" y="10064"/>
                    <a:pt x="20350" y="8591"/>
                  </a:cubicBezTo>
                  <a:lnTo>
                    <a:pt x="17397" y="1964"/>
                  </a:lnTo>
                  <a:cubicBezTo>
                    <a:pt x="17397" y="491"/>
                    <a:pt x="15709" y="0"/>
                    <a:pt x="14022" y="0"/>
                  </a:cubicBezTo>
                  <a:lnTo>
                    <a:pt x="6428" y="0"/>
                  </a:lnTo>
                  <a:close/>
                </a:path>
              </a:pathLst>
            </a:custGeom>
            <a:solidFill>
              <a:schemeClr val="accent1">
                <a:hueOff val="-84091"/>
                <a:satOff val="15316"/>
                <a:lumOff val="24313"/>
              </a:schemeClr>
            </a:solidFill>
            <a:ln w="38100" cap="flat">
              <a:solidFill>
                <a:srgbClr val="01010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grpSp>
        <p:nvGrpSpPr>
          <p:cNvPr id="27" name="Group 284"/>
          <p:cNvGrpSpPr/>
          <p:nvPr/>
        </p:nvGrpSpPr>
        <p:grpSpPr>
          <a:xfrm>
            <a:off x="6522423" y="2135903"/>
            <a:ext cx="878284" cy="2447636"/>
            <a:chOff x="0" y="0"/>
            <a:chExt cx="1212196" cy="3378199"/>
          </a:xfrm>
        </p:grpSpPr>
        <p:sp>
          <p:nvSpPr>
            <p:cNvPr id="28" name="Shape 282"/>
            <p:cNvSpPr/>
            <p:nvPr/>
          </p:nvSpPr>
          <p:spPr>
            <a:xfrm>
              <a:off x="318999" y="0"/>
              <a:ext cx="574199" cy="574199"/>
            </a:xfrm>
            <a:prstGeom prst="ellipse">
              <a:avLst/>
            </a:prstGeom>
            <a:solidFill>
              <a:srgbClr val="CAF0F4"/>
            </a:solidFill>
            <a:ln w="50800" cap="flat">
              <a:solidFill>
                <a:srgbClr val="01010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" name="Shape 283"/>
            <p:cNvSpPr/>
            <p:nvPr/>
          </p:nvSpPr>
          <p:spPr>
            <a:xfrm>
              <a:off x="0" y="618858"/>
              <a:ext cx="1212197" cy="275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extrusionOk="0">
                  <a:moveTo>
                    <a:pt x="5684" y="0"/>
                  </a:moveTo>
                  <a:cubicBezTo>
                    <a:pt x="3411" y="0"/>
                    <a:pt x="0" y="491"/>
                    <a:pt x="0" y="1964"/>
                  </a:cubicBezTo>
                  <a:lnTo>
                    <a:pt x="0" y="8836"/>
                  </a:lnTo>
                  <a:cubicBezTo>
                    <a:pt x="0" y="10309"/>
                    <a:pt x="4547" y="10309"/>
                    <a:pt x="4547" y="8836"/>
                  </a:cubicBezTo>
                  <a:lnTo>
                    <a:pt x="4547" y="3436"/>
                  </a:lnTo>
                  <a:cubicBezTo>
                    <a:pt x="4547" y="3142"/>
                    <a:pt x="5684" y="3142"/>
                    <a:pt x="5684" y="3436"/>
                  </a:cubicBezTo>
                  <a:lnTo>
                    <a:pt x="5684" y="20127"/>
                  </a:lnTo>
                  <a:cubicBezTo>
                    <a:pt x="5684" y="21600"/>
                    <a:pt x="10232" y="21600"/>
                    <a:pt x="10232" y="20127"/>
                  </a:cubicBezTo>
                  <a:lnTo>
                    <a:pt x="10232" y="10800"/>
                  </a:lnTo>
                  <a:cubicBezTo>
                    <a:pt x="10232" y="10505"/>
                    <a:pt x="11368" y="10505"/>
                    <a:pt x="11368" y="10800"/>
                  </a:cubicBezTo>
                  <a:lnTo>
                    <a:pt x="11368" y="20127"/>
                  </a:lnTo>
                  <a:cubicBezTo>
                    <a:pt x="11368" y="21600"/>
                    <a:pt x="15916" y="21600"/>
                    <a:pt x="15916" y="20127"/>
                  </a:cubicBezTo>
                  <a:lnTo>
                    <a:pt x="15916" y="3436"/>
                  </a:lnTo>
                  <a:cubicBezTo>
                    <a:pt x="15916" y="3142"/>
                    <a:pt x="17053" y="3142"/>
                    <a:pt x="17053" y="3436"/>
                  </a:cubicBezTo>
                  <a:lnTo>
                    <a:pt x="17053" y="8836"/>
                  </a:lnTo>
                  <a:cubicBezTo>
                    <a:pt x="17053" y="10309"/>
                    <a:pt x="21600" y="10309"/>
                    <a:pt x="21600" y="8836"/>
                  </a:cubicBezTo>
                  <a:lnTo>
                    <a:pt x="21600" y="1964"/>
                  </a:lnTo>
                  <a:cubicBezTo>
                    <a:pt x="21600" y="491"/>
                    <a:pt x="18189" y="0"/>
                    <a:pt x="15916" y="0"/>
                  </a:cubicBezTo>
                  <a:lnTo>
                    <a:pt x="5684" y="0"/>
                  </a:lnTo>
                  <a:close/>
                </a:path>
              </a:pathLst>
            </a:custGeom>
            <a:solidFill>
              <a:srgbClr val="CCF1F6"/>
            </a:solidFill>
            <a:ln w="50800" cap="flat">
              <a:solidFill>
                <a:srgbClr val="01010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61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is Productivity Improved?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960" y="1795062"/>
            <a:ext cx="10604022" cy="439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Ways to improve: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Offering fewer sections (tightening the core schedule)</a:t>
            </a: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Get a strong sense of enrollment patterns, rates of return, and develop a base schedule that is specific to each discipline (and monitor every semester)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Increase the number of students in sections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Restructure of scheduling (curriculum/program offerings, times that sections are offered)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Working across departments to identify load targets that are appropriate and pedagogically sound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Things to avoid: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Rolling schedules and hoping course enrollment targets are met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Setting enrollment targets that are unrealistic for the type of course or discipline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Assuming things should be done across the board (</a:t>
            </a:r>
            <a:r>
              <a:rPr lang="en-US" sz="2000" dirty="0" err="1">
                <a:solidFill>
                  <a:prstClr val="black"/>
                </a:solidFill>
                <a:latin typeface="Garamond" panose="02020404030301010803"/>
              </a:rPr>
              <a:t>ie</a:t>
            </a: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, 5% less courses, </a:t>
            </a:r>
            <a:endParaRPr lang="en-US" sz="2000" dirty="0" smtClean="0">
              <a:solidFill>
                <a:prstClr val="black"/>
              </a:solidFill>
              <a:latin typeface="Garamond" panose="02020404030301010803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aramond" panose="02020404030301010803"/>
              </a:rPr>
              <a:t>   5</a:t>
            </a:r>
            <a:r>
              <a:rPr lang="en-US" sz="2000" dirty="0">
                <a:solidFill>
                  <a:prstClr val="black"/>
                </a:solidFill>
                <a:latin typeface="Garamond" panose="02020404030301010803"/>
              </a:rPr>
              <a:t>% more enrollment)</a:t>
            </a:r>
          </a:p>
        </p:txBody>
      </p:sp>
    </p:spTree>
    <p:extLst>
      <p:ext uri="{BB962C8B-B14F-4D97-AF65-F5344CB8AC3E}">
        <p14:creationId xmlns:p14="http://schemas.microsoft.com/office/powerpoint/2010/main" val="9072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96252"/>
            <a:ext cx="11558337" cy="192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Outcomes of Today’s Session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8642"/>
            <a:ext cx="10515600" cy="4351338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See a broad </a:t>
            </a:r>
            <a:r>
              <a:rPr lang="en-US" dirty="0">
                <a:latin typeface="Garamond" panose="02020404030301010803" pitchFamily="18" charset="0"/>
              </a:rPr>
              <a:t>overview of enrollment management</a:t>
            </a:r>
          </a:p>
          <a:p>
            <a:pPr lvl="0"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Revisit the steps in enrollment management at our college</a:t>
            </a:r>
          </a:p>
          <a:p>
            <a:pPr lvl="0"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Revisit the college’s documentation of enrollment decision-making</a:t>
            </a:r>
          </a:p>
          <a:p>
            <a:pPr lvl="0"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Examine pertinent information regarding enrollment trends</a:t>
            </a:r>
          </a:p>
          <a:p>
            <a:pPr lvl="0"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Explore connection between resource allocation and enrollment</a:t>
            </a:r>
          </a:p>
          <a:p>
            <a:pPr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Engage in a discussion around how to improve processes going forward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32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Weekly Census Courses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95025" y="1662113"/>
          <a:ext cx="7901535" cy="4497954"/>
        </p:xfrm>
        <a:graphic>
          <a:graphicData uri="http://schemas.openxmlformats.org/drawingml/2006/table">
            <a:tbl>
              <a:tblPr/>
              <a:tblGrid>
                <a:gridCol w="998452"/>
                <a:gridCol w="1222243"/>
                <a:gridCol w="154932"/>
                <a:gridCol w="619728"/>
                <a:gridCol w="619728"/>
                <a:gridCol w="619728"/>
                <a:gridCol w="154932"/>
                <a:gridCol w="860733"/>
                <a:gridCol w="860733"/>
                <a:gridCol w="860733"/>
                <a:gridCol w="929593"/>
              </a:tblGrid>
              <a:tr h="31733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GROWTH CALCULATOR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099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COURSE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Census Enr.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Lec.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Lab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TBAs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FTEF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WSCH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Load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effectLst/>
                          <a:latin typeface="Arial" panose="020B0604020202020204" pitchFamily="34" charset="0"/>
                        </a:rPr>
                        <a:t>FTES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ENGL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2.60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ENGL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3.47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ENGL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ENGL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2.67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31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HIST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675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4.50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HIST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3.50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HIST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3.00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HIST 100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33" marR="7933" marT="793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32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effectLst/>
                          <a:latin typeface="Arial" panose="020B0604020202020204" pitchFamily="34" charset="0"/>
                        </a:rPr>
                        <a:t>1 FTES is 1 student taking 30 units                          </a:t>
                      </a:r>
                      <a:r>
                        <a:rPr lang="en-US" sz="13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Load </a:t>
                      </a:r>
                      <a:r>
                        <a:rPr lang="en-US" sz="1300" b="0" i="0" u="none" strike="noStrike" dirty="0">
                          <a:effectLst/>
                          <a:latin typeface="Arial" panose="020B0604020202020204" pitchFamily="34" charset="0"/>
                        </a:rPr>
                        <a:t>= WSCH / FTEF</a:t>
                      </a:r>
                    </a:p>
                  </a:txBody>
                  <a:tcPr marL="7933" marR="7933" marT="793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05" y="1690688"/>
            <a:ext cx="6666792" cy="428156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 and Questions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96252"/>
            <a:ext cx="11558337" cy="192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Enrollment Management? 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374"/>
            <a:ext cx="10515600" cy="4351338"/>
          </a:xfrm>
        </p:spPr>
        <p:txBody>
          <a:bodyPr/>
          <a:lstStyle/>
          <a:p>
            <a:endParaRPr lang="en-US" dirty="0" smtClean="0">
              <a:latin typeface="Garamond" panose="02020404030301010803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It is not…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Just a quick fix to your current enrollment problems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Just an enhanced admission or marketing operation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Just an explanation for enrollment-related decisions  </a:t>
            </a:r>
            <a:r>
              <a:rPr lang="en-US" altLang="en-US" dirty="0" smtClean="0">
                <a:latin typeface="Garamond" panose="02020404030301010803" pitchFamily="18" charset="0"/>
              </a:rPr>
              <a:t>                                     (</a:t>
            </a:r>
            <a:r>
              <a:rPr lang="en-US" altLang="en-US" dirty="0">
                <a:latin typeface="Garamond" panose="02020404030301010803" pitchFamily="18" charset="0"/>
              </a:rPr>
              <a:t>class cancellations, etc.)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Just a planning document that “sits on a shelf”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669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96252"/>
            <a:ext cx="11558337" cy="192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Enrollment Management? 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79" y="1457153"/>
            <a:ext cx="9957893" cy="4351338"/>
          </a:xfrm>
        </p:spPr>
        <p:txBody>
          <a:bodyPr>
            <a:normAutofit fontScale="92500"/>
          </a:bodyPr>
          <a:lstStyle/>
          <a:p>
            <a:endParaRPr lang="en-US" dirty="0" smtClean="0">
              <a:latin typeface="Garamond" panose="02020404030301010803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It </a:t>
            </a:r>
            <a:r>
              <a:rPr lang="en-US" altLang="en-US" dirty="0" smtClean="0"/>
              <a:t>is…</a:t>
            </a:r>
            <a:endParaRPr lang="en-US" altLang="en-US" dirty="0"/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An institutional commitment and an integral part of strategic planning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 clear articulation of institutional enrollment goals </a:t>
            </a:r>
            <a:r>
              <a:rPr lang="en-US" altLang="en-US" dirty="0" smtClean="0">
                <a:latin typeface="Garamond" panose="02020404030301010803" pitchFamily="18" charset="0"/>
              </a:rPr>
              <a:t>(</a:t>
            </a:r>
            <a:r>
              <a:rPr lang="en-US" altLang="en-US" dirty="0">
                <a:latin typeface="Garamond" panose="02020404030301010803" pitchFamily="18" charset="0"/>
              </a:rPr>
              <a:t>well beyond sheer numbers)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 plan that aligns services and resources under the umbrella of a larger vision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 data-driven strategy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 living plan that is constantly changing as institutional needs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Glance at Declining Enrollment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43561" y="1827315"/>
          <a:ext cx="9870296" cy="4088345"/>
        </p:xfrm>
        <a:graphic>
          <a:graphicData uri="http://schemas.openxmlformats.org/drawingml/2006/table">
            <a:tbl>
              <a:tblPr/>
              <a:tblGrid>
                <a:gridCol w="1236059"/>
                <a:gridCol w="999754"/>
                <a:gridCol w="799803"/>
                <a:gridCol w="999754"/>
                <a:gridCol w="1108818"/>
                <a:gridCol w="963399"/>
                <a:gridCol w="181773"/>
                <a:gridCol w="963399"/>
                <a:gridCol w="163596"/>
                <a:gridCol w="1199705"/>
                <a:gridCol w="1254236"/>
              </a:tblGrid>
              <a:tr h="38172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SECTIONS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</a:p>
                  </a:txBody>
                  <a:tcPr marL="9088" marR="9088" marT="90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WSCH</a:t>
                      </a: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FTEF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FTES</a:t>
                      </a:r>
                    </a:p>
                  </a:txBody>
                  <a:tcPr marL="9088" marR="9088" marT="90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CENSUS ENR.</a:t>
                      </a: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ENR.</a:t>
                      </a:r>
                    </a:p>
                  </a:txBody>
                  <a:tcPr marL="9088" marR="9088" marT="90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HEADCOUNT</a:t>
                      </a: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UNITS</a:t>
                      </a:r>
                    </a:p>
                  </a:txBody>
                  <a:tcPr marL="9088" marR="9088" marT="9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67,265.30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106.12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2,242.176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17,234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7,380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48,726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8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64,210.93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116.32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2,140.365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17,573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7,248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48,513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8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59,838.94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1,994.631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16,924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6,926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47,628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8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57,037.48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1,901.249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16,071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6,826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46,035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8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54,183.59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109.48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1,806.119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15,673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6,999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45,854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8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54,368.54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113.24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1,812.285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14,886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6,990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46,718</a:t>
                      </a:r>
                    </a:p>
                  </a:txBody>
                  <a:tcPr marL="9088" marR="9088" marT="9088" marB="0" anchor="b">
                    <a:lnL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02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72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2015 Data as of 11/5/15</a:t>
                      </a:r>
                    </a:p>
                  </a:txBody>
                  <a:tcPr marL="9088" marR="9088" marT="9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060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22" y="1722772"/>
            <a:ext cx="6891931" cy="4224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Glance at Declining Enrollment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4154" y="4913722"/>
            <a:ext cx="115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*Fall 2015 Data as of 11/5/15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404972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71" y="2758962"/>
            <a:ext cx="5519918" cy="368394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018" y="1838469"/>
            <a:ext cx="10539664" cy="852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At the operational planning level—Key Administrators and their Management Teams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397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Everyone Should be Involved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539" y="2859511"/>
            <a:ext cx="6954253" cy="3051101"/>
          </a:xfrm>
        </p:spPr>
        <p:txBody>
          <a:bodyPr>
            <a:normAutofit/>
          </a:bodyPr>
          <a:lstStyle/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Garamond" panose="02020404030301010803" pitchFamily="18" charset="0"/>
              </a:rPr>
              <a:t>Chief Instructional Officer</a:t>
            </a:r>
          </a:p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Garamond" panose="02020404030301010803" pitchFamily="18" charset="0"/>
              </a:rPr>
              <a:t>Chief Student Services Officer</a:t>
            </a:r>
          </a:p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Garamond" panose="02020404030301010803" pitchFamily="18" charset="0"/>
              </a:rPr>
              <a:t>Chief Business </a:t>
            </a:r>
            <a:r>
              <a:rPr lang="en-US" altLang="en-US" sz="2600" dirty="0" smtClean="0">
                <a:latin typeface="Garamond" panose="02020404030301010803" pitchFamily="18" charset="0"/>
              </a:rPr>
              <a:t>Officer</a:t>
            </a:r>
          </a:p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Garamond" panose="02020404030301010803" pitchFamily="18" charset="0"/>
              </a:rPr>
              <a:t>Faculty Leaders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Garamond" panose="02020404030301010803" pitchFamily="18" charset="0"/>
              </a:rPr>
              <a:t>Office of Instruction Classified Staff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Garamond" panose="02020404030301010803" pitchFamily="18" charset="0"/>
              </a:rPr>
              <a:t>Dean of PRIE 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 marL="1600200" lvl="2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Garamond" panose="02020404030301010803" pitchFamily="18" charset="0"/>
              </a:rPr>
              <a:t>Marketing/Public </a:t>
            </a:r>
            <a:r>
              <a:rPr lang="en-US" altLang="en-US" sz="2600" dirty="0" smtClean="0">
                <a:latin typeface="Garamond" panose="02020404030301010803" pitchFamily="18" charset="0"/>
              </a:rPr>
              <a:t>Information Office</a:t>
            </a:r>
            <a:endParaRPr lang="en-US" altLang="en-US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651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Empowering Faculty, Providing Voice</a:t>
            </a:r>
            <a:endParaRPr lang="en-US" sz="4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ardware-01-2010012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1393525" y="1086856"/>
            <a:ext cx="4219413" cy="5795137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2" name="AS_website.tif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7835" y="2318992"/>
            <a:ext cx="4755637" cy="3265371"/>
          </a:xfrm>
          <a:prstGeom prst="rect">
            <a:avLst/>
          </a:prstGeom>
          <a:ln w="6350">
            <a:solidFill/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099310" y="2545995"/>
            <a:ext cx="4034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CCR Title 5 (Division 6)</a:t>
            </a:r>
          </a:p>
          <a:p>
            <a:pPr lvl="0"/>
            <a:r>
              <a:rPr lang="en-US" dirty="0" smtClean="0">
                <a:latin typeface="Garamond"/>
                <a:ea typeface="Garamond"/>
                <a:cs typeface="Garamond"/>
                <a:sym typeface="Garamond"/>
              </a:rPr>
              <a:t>§ </a:t>
            </a: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53200.  The </a:t>
            </a:r>
            <a:r>
              <a:rPr lang="en-US" b="1" dirty="0">
                <a:solidFill>
                  <a:srgbClr val="C82506"/>
                </a:solidFill>
                <a:latin typeface="Garamond"/>
                <a:ea typeface="Garamond"/>
                <a:cs typeface="Garamond"/>
                <a:sym typeface="Garamond"/>
              </a:rPr>
              <a:t>Academic Senate</a:t>
            </a: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 is an organization “whose primary function is, as the representative of the faculty, to make recommendations to the administration of a college and the governing board of a district with respect to </a:t>
            </a:r>
            <a:r>
              <a:rPr lang="en-US" dirty="0">
                <a:solidFill>
                  <a:srgbClr val="C82506"/>
                </a:solidFill>
                <a:latin typeface="Garamond"/>
                <a:ea typeface="Garamond"/>
                <a:cs typeface="Garamond"/>
                <a:sym typeface="Garamond"/>
              </a:rPr>
              <a:t>academic and professional matters</a:t>
            </a:r>
            <a:r>
              <a:rPr lang="en-US" dirty="0" smtClean="0">
                <a:latin typeface="Garamond"/>
                <a:ea typeface="Garamond"/>
                <a:cs typeface="Garamond"/>
                <a:sym typeface="Garamond"/>
              </a:rPr>
              <a:t>.”</a:t>
            </a:r>
            <a:endParaRPr lang="en-US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274858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39" y="2295618"/>
            <a:ext cx="5900485" cy="393365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765"/>
            <a:ext cx="12192000" cy="16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96252"/>
            <a:ext cx="11558337" cy="19250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39725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 Needed…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54667" y="2107271"/>
            <a:ext cx="7435515" cy="366487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Reliable historical enrollment, course offering, and budget data</a:t>
            </a:r>
          </a:p>
          <a:p>
            <a:pPr lvl="1">
              <a:lnSpc>
                <a:spcPct val="11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Useful “what if” projection tools based upon these historical data</a:t>
            </a:r>
          </a:p>
          <a:p>
            <a:pPr lvl="1">
              <a:lnSpc>
                <a:spcPct val="11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Ability to </a:t>
            </a:r>
            <a:r>
              <a:rPr lang="en-US" altLang="en-US" u="sng" dirty="0">
                <a:latin typeface="Garamond" panose="02020404030301010803" pitchFamily="18" charset="0"/>
              </a:rPr>
              <a:t>actively</a:t>
            </a:r>
            <a:r>
              <a:rPr lang="en-US" altLang="en-US" dirty="0">
                <a:latin typeface="Garamond" panose="02020404030301010803" pitchFamily="18" charset="0"/>
              </a:rPr>
              <a:t> monitor progress so that timely adjustments can be made</a:t>
            </a:r>
          </a:p>
          <a:p>
            <a:pPr lvl="1">
              <a:lnSpc>
                <a:spcPct val="11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Identification of key performance indicators</a:t>
            </a:r>
          </a:p>
          <a:p>
            <a:pPr lvl="1">
              <a:lnSpc>
                <a:spcPct val="11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aramond" panose="02020404030301010803" pitchFamily="18" charset="0"/>
              </a:rPr>
              <a:t>Identification of benchmarks</a:t>
            </a:r>
          </a:p>
        </p:txBody>
      </p:sp>
    </p:spTree>
    <p:extLst>
      <p:ext uri="{BB962C8B-B14F-4D97-AF65-F5344CB8AC3E}">
        <p14:creationId xmlns:p14="http://schemas.microsoft.com/office/powerpoint/2010/main" val="39047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1007</Words>
  <Application>Microsoft Macintosh PowerPoint</Application>
  <PresentationFormat>Custom</PresentationFormat>
  <Paragraphs>320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Outcomes of Today’s Session</vt:lpstr>
      <vt:lpstr>What is Enrollment Management? </vt:lpstr>
      <vt:lpstr>What is Enrollment Management?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Doug Hirzel</cp:lastModifiedBy>
  <cp:revision>95</cp:revision>
  <dcterms:created xsi:type="dcterms:W3CDTF">2015-08-26T22:52:00Z</dcterms:created>
  <dcterms:modified xsi:type="dcterms:W3CDTF">2015-11-14T00:36:23Z</dcterms:modified>
</cp:coreProperties>
</file>